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541" r:id="rId2"/>
    <p:sldId id="542" r:id="rId3"/>
    <p:sldId id="543" r:id="rId4"/>
    <p:sldId id="544" r:id="rId5"/>
    <p:sldId id="549" r:id="rId6"/>
    <p:sldId id="550" r:id="rId7"/>
    <p:sldId id="264" r:id="rId8"/>
    <p:sldId id="551" r:id="rId9"/>
    <p:sldId id="553" r:id="rId10"/>
    <p:sldId id="554" r:id="rId11"/>
    <p:sldId id="555" r:id="rId12"/>
    <p:sldId id="552" r:id="rId13"/>
    <p:sldId id="556" r:id="rId14"/>
    <p:sldId id="445" r:id="rId15"/>
    <p:sldId id="557" r:id="rId16"/>
    <p:sldId id="558" r:id="rId17"/>
    <p:sldId id="559" r:id="rId18"/>
    <p:sldId id="560" r:id="rId19"/>
    <p:sldId id="561" r:id="rId20"/>
    <p:sldId id="562" r:id="rId21"/>
    <p:sldId id="563" r:id="rId22"/>
    <p:sldId id="564" r:id="rId23"/>
    <p:sldId id="565" r:id="rId24"/>
    <p:sldId id="566" r:id="rId25"/>
    <p:sldId id="567" r:id="rId26"/>
    <p:sldId id="568" r:id="rId27"/>
    <p:sldId id="569" r:id="rId28"/>
    <p:sldId id="570" r:id="rId29"/>
    <p:sldId id="571" r:id="rId30"/>
    <p:sldId id="572" r:id="rId31"/>
    <p:sldId id="573" r:id="rId32"/>
    <p:sldId id="574" r:id="rId33"/>
    <p:sldId id="575" r:id="rId34"/>
    <p:sldId id="576" r:id="rId35"/>
    <p:sldId id="577" r:id="rId36"/>
    <p:sldId id="578" r:id="rId37"/>
  </p:sldIdLst>
  <p:sldSz cx="18288000" cy="13716000"/>
  <p:notesSz cx="6858000" cy="9144000"/>
  <p:defaultTextStyle>
    <a:defPPr>
      <a:defRPr lang="en-US"/>
    </a:defPPr>
    <a:lvl1pPr algn="l" defTabSz="1219200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1219200" indent="-762000" algn="l" defTabSz="1219200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2438400" indent="-1524000" algn="l" defTabSz="1219200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3657600" indent="-2286000" algn="l" defTabSz="1219200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4876800" indent="-3048000" algn="l" defTabSz="1219200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D32D46"/>
    <a:srgbClr val="D7433A"/>
    <a:srgbClr val="2F3A49"/>
    <a:srgbClr val="D74330"/>
    <a:srgbClr val="BB3830"/>
    <a:srgbClr val="4A5B74"/>
    <a:srgbClr val="E78784"/>
    <a:srgbClr val="EFB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395" autoAdjust="0"/>
    <p:restoredTop sz="94660"/>
  </p:normalViewPr>
  <p:slideViewPr>
    <p:cSldViewPr snapToGrid="0" snapToObjects="1">
      <p:cViewPr varScale="1">
        <p:scale>
          <a:sx n="32" d="100"/>
          <a:sy n="32" d="100"/>
        </p:scale>
        <p:origin x="24" y="516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C320808-A589-4E4C-9F4F-FFA160C1B52A}" type="datetime1">
              <a:rPr lang="en-US" altLang="es-ES"/>
              <a:pPr>
                <a:defRPr/>
              </a:pPr>
              <a:t>2/15/2023</a:t>
            </a:fld>
            <a:endParaRPr lang="en-US" alt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399BD42-895D-4589-B439-0BB26B487AEF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8532017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8A7C6C-AFF5-4D5A-806A-6624BDD86240}" type="datetime1">
              <a:rPr lang="en-US" altLang="es-ES"/>
              <a:pPr>
                <a:defRPr/>
              </a:pPr>
              <a:t>2/15/2023</a:t>
            </a:fld>
            <a:endParaRPr lang="en-US" alt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_tradnl" altLang="es-E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noProof="0"/>
              <a:t>Click to edit Master text styles</a:t>
            </a:r>
          </a:p>
          <a:p>
            <a:pPr lvl="1"/>
            <a:r>
              <a:rPr lang="en-US" altLang="es-ES" noProof="0"/>
              <a:t>Second level</a:t>
            </a:r>
          </a:p>
          <a:p>
            <a:pPr lvl="2"/>
            <a:r>
              <a:rPr lang="en-US" altLang="es-ES" noProof="0"/>
              <a:t>Third level</a:t>
            </a:r>
          </a:p>
          <a:p>
            <a:pPr lvl="3"/>
            <a:r>
              <a:rPr lang="en-US" altLang="es-ES" noProof="0"/>
              <a:t>Fourth level</a:t>
            </a:r>
          </a:p>
          <a:p>
            <a:pPr lvl="4"/>
            <a:r>
              <a:rPr lang="en-US" altLang="es-E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83609AF-441A-424F-A5C3-F06EBAA4801D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9153349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12192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24384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36576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48768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6096305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s-ES">
                <a:ea typeface="ＭＳ Ｐゴシック" pitchFamily="34" charset="-128"/>
              </a:rPr>
              <a:t>Drag Picture and Send to Back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53A0A3-026C-4ABC-B29B-A8287BB7267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95349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4290853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16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3339779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139494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3731139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2595091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4230506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3437423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3700477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3118654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1698575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343A66E-C9A6-4785-A0E1-CA46A3DDEE30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23178903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3228937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41999680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25785899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2740236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2313920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3608293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27835D-2052-4CFC-B1AD-C67491B5C710}" type="slidenum">
              <a:rPr lang="en-US" altLang="es-ES" sz="1200"/>
              <a:pPr eaLnBrk="1" hangingPunct="1">
                <a:spcBef>
                  <a:spcPct val="0"/>
                </a:spcBef>
              </a:pPr>
              <a:t>4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1409768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27835D-2052-4CFC-B1AD-C67491B5C710}" type="slidenum">
              <a:rPr lang="en-US" altLang="es-ES" sz="1200"/>
              <a:pPr eaLnBrk="1" hangingPunct="1">
                <a:spcBef>
                  <a:spcPct val="0"/>
                </a:spcBef>
              </a:pPr>
              <a:t>6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3769379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7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1182486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2798695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3632954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3755058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4F782D2-B498-4ACD-B5BD-57DA813CAAAA}" type="slidenum">
              <a:rPr lang="en-US" altLang="es-ES" sz="1200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535486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0" y="4489450"/>
            <a:ext cx="6400800" cy="35877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11887200" y="4489450"/>
            <a:ext cx="6400800" cy="35877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3436435"/>
      </p:ext>
    </p:extLst>
  </p:cSld>
  <p:clrMapOvr>
    <a:masterClrMapping/>
  </p:clrMapOvr>
  <p:transition spd="med">
    <p:push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ad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-1" y="-1"/>
            <a:ext cx="18288001" cy="6753381"/>
          </a:xfr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5627537"/>
      </p:ext>
    </p:extLst>
  </p:cSld>
  <p:clrMapOvr>
    <a:masterClrMapping/>
  </p:clrMapOvr>
  <p:transition spd="med">
    <p:push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6"/>
          <p:cNvSpPr txBox="1"/>
          <p:nvPr userDrawn="1"/>
        </p:nvSpPr>
        <p:spPr>
          <a:xfrm>
            <a:off x="16116300" y="11968163"/>
            <a:ext cx="1825625" cy="1455737"/>
          </a:xfrm>
          <a:prstGeom prst="rect">
            <a:avLst/>
          </a:prstGeom>
          <a:solidFill>
            <a:schemeClr val="bg1"/>
          </a:solidFill>
        </p:spPr>
        <p:txBody>
          <a:bodyPr wrap="none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782974492"/>
      </p:ext>
    </p:extLst>
  </p:cSld>
  <p:clrMapOvr>
    <a:masterClrMapping/>
  </p:clrMapOvr>
  <p:transition spd="med"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icture Placeholder 21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18288000" cy="13716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93729579"/>
      </p:ext>
    </p:extLst>
  </p:cSld>
  <p:clrMapOvr>
    <a:masterClrMapping/>
  </p:clrMapOvr>
  <p:transition spd="med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447811"/>
      </p:ext>
    </p:extLst>
  </p:cSld>
  <p:clrMapOvr>
    <a:masterClrMapping/>
  </p:clrMapOvr>
  <p:transition spd="med">
    <p:push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086325"/>
      </p:ext>
    </p:extLst>
  </p:cSld>
  <p:clrMapOvr>
    <a:masterClrMapping/>
  </p:clrMapOvr>
  <p:transition spd="med"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028937"/>
      </p:ext>
    </p:extLst>
  </p:cSld>
  <p:clrMapOvr>
    <a:masterClrMapping/>
  </p:clrMapOvr>
  <p:transition spd="med">
    <p:push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0" y="4330700"/>
            <a:ext cx="7661225" cy="4332288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81848691"/>
      </p:ext>
    </p:extLst>
  </p:cSld>
  <p:clrMapOvr>
    <a:masterClrMapping/>
  </p:clrMapOvr>
  <p:transition spd="med">
    <p:push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4244975"/>
            <a:ext cx="9143260" cy="5235575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7618135"/>
      </p:ext>
    </p:extLst>
  </p:cSld>
  <p:clrMapOvr>
    <a:masterClrMapping/>
  </p:clrMapOvr>
  <p:transition spd="med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9145191" y="3372803"/>
            <a:ext cx="9143260" cy="6986590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22515061"/>
      </p:ext>
    </p:extLst>
  </p:cSld>
  <p:clrMapOvr>
    <a:masterClrMapping/>
  </p:clrMapOvr>
  <p:transition spd="med">
    <p:push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518750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466821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1249795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75456249"/>
      </p:ext>
    </p:extLst>
  </p:cSld>
  <p:clrMapOvr>
    <a:masterClrMapping/>
  </p:clrMapOvr>
  <p:transition spd="med">
    <p:push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549275"/>
            <a:ext cx="16459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852" tIns="121926" rIns="243852" bIns="1219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3200400"/>
            <a:ext cx="16459200" cy="905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852" tIns="121926" rIns="243852" bIns="121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text styles</a:t>
            </a:r>
          </a:p>
          <a:p>
            <a:pPr lvl="1"/>
            <a:r>
              <a:rPr lang="en-US" altLang="es-ES"/>
              <a:t>Second level</a:t>
            </a:r>
          </a:p>
          <a:p>
            <a:pPr lvl="2"/>
            <a:r>
              <a:rPr lang="en-US" altLang="es-ES"/>
              <a:t>Third level</a:t>
            </a:r>
          </a:p>
          <a:p>
            <a:pPr lvl="3"/>
            <a:r>
              <a:rPr lang="en-US" altLang="es-ES"/>
              <a:t>Fourth level</a:t>
            </a:r>
          </a:p>
          <a:p>
            <a:pPr lvl="4"/>
            <a:r>
              <a:rPr lang="en-US" altLang="es-E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12712700"/>
            <a:ext cx="4267200" cy="730250"/>
          </a:xfrm>
          <a:prstGeom prst="rect">
            <a:avLst/>
          </a:prstGeom>
        </p:spPr>
        <p:txBody>
          <a:bodyPr vert="horz" wrap="square" lIns="243852" tIns="121926" rIns="243852" bIns="121926" numCol="1" anchor="ctr" anchorCtr="0" compatLnSpc="1">
            <a:prstTxWarp prst="textNoShape">
              <a:avLst/>
            </a:prstTxWarp>
          </a:bodyPr>
          <a:lstStyle>
            <a:lvl1pPr algn="r">
              <a:defRPr sz="2400">
                <a:solidFill>
                  <a:srgbClr val="A5A6A5"/>
                </a:solidFill>
                <a:latin typeface="Roboto Light" charset="0"/>
              </a:defRPr>
            </a:lvl1pPr>
          </a:lstStyle>
          <a:p>
            <a:pPr>
              <a:defRPr/>
            </a:pPr>
            <a:fld id="{A1C5DC8B-6196-4030-8A55-9017442C1666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  <p:sp>
        <p:nvSpPr>
          <p:cNvPr id="8" name="Oval 7"/>
          <p:cNvSpPr>
            <a:spLocks noChangeAspect="1"/>
          </p:cNvSpPr>
          <p:nvPr userDrawn="1"/>
        </p:nvSpPr>
        <p:spPr>
          <a:xfrm>
            <a:off x="16370300" y="12155488"/>
            <a:ext cx="914400" cy="911225"/>
          </a:xfrm>
          <a:prstGeom prst="ellipse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1" tIns="34286" rIns="68571" bIns="34286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5976600" y="12212638"/>
            <a:ext cx="1716088" cy="730250"/>
          </a:xfrm>
          <a:prstGeom prst="rect">
            <a:avLst/>
          </a:prstGeom>
        </p:spPr>
        <p:txBody>
          <a:bodyPr lIns="243852" tIns="121926" rIns="243852" bIns="121926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fld id="{4FE78B6E-BFE8-429A-AA5E-A0237F331704}" type="slidenum">
              <a:rPr lang="en-US" altLang="es-ES" sz="1800" smtClean="0">
                <a:solidFill>
                  <a:schemeClr val="bg1"/>
                </a:solidFill>
                <a:latin typeface="Roboto Regular" charset="0"/>
              </a:rPr>
              <a:pPr algn="ctr" eaLnBrk="1" hangingPunct="1">
                <a:defRPr/>
              </a:pPr>
              <a:t>‹Nº›</a:t>
            </a:fld>
            <a:endParaRPr lang="en-US" altLang="es-ES" sz="1800">
              <a:solidFill>
                <a:schemeClr val="bg1"/>
              </a:solidFill>
              <a:latin typeface="Roboto Regular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transition spd="med">
    <p:push dir="d"/>
  </p:transition>
  <p:hf sldNum="0"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9pPr>
    </p:titleStyle>
    <p:bodyStyle>
      <a:lvl1pPr marL="342900" indent="-342900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1pPr>
      <a:lvl2pPr marL="912813" indent="-4556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2pPr>
      <a:lvl3pPr marL="1827213" indent="-9128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3pPr>
      <a:lvl4pPr marL="2741613" indent="-1370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4pPr>
      <a:lvl5pPr marL="3656013" indent="-18272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5pPr>
      <a:lvl6pPr marL="5028781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6pPr>
      <a:lvl7pPr marL="5943104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7pPr>
      <a:lvl8pPr marL="6857428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8pPr>
      <a:lvl9pPr marL="7771752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24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48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71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95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19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43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267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591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ede.policia.gob.es/portalCiudadano/extranjeria/pr_cer_reg_ue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ede.policia.gob.es/Tasa790_012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ede.policia.gob.es/portalCiudadano/extranjeria/pr_cer_reg_ue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ede.policia.gob.es/Tasa790_012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xtranjeros.mitramiss.gob.es/es/ModelosSolicitudes/Mod_solicitudes2/17-Formulario_TIE_FEB19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ede.policia.gob.es:38089/Tasa790_012/ImpresoRellena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extranjeros.mitramiss.gob.es/es/ModelosSolicitudes/Mod_solicitudes2/17-Formulario_TIE_FEB19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ede.policia.gob.es:38089/Tasa790_012/ImpresoRellenar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9" r="16258"/>
          <a:stretch>
            <a:fillRect/>
          </a:stretch>
        </p:blipFill>
        <p:spPr bwMode="auto">
          <a:xfrm>
            <a:off x="9601200" y="0"/>
            <a:ext cx="8709025" cy="1371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Placeholder 2">
            <a:extLst/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285" r="9285"/>
          <a:stretch>
            <a:fillRect/>
          </a:stretch>
        </p:blipFill>
        <p:spPr>
          <a:xfrm>
            <a:off x="-6350" y="0"/>
            <a:ext cx="9607550" cy="13716000"/>
          </a:xfrm>
          <a:solidFill>
            <a:schemeClr val="bg1">
              <a:lumMod val="95000"/>
            </a:schemeClr>
          </a:solidFill>
        </p:spPr>
      </p:pic>
      <p:pic>
        <p:nvPicPr>
          <p:cNvPr id="5" name="Mesa de trabajo 9.png" descr="Mesa de trabajo 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47663"/>
            <a:ext cx="4471988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logotipo ugr_h.png" descr="logotipo ugr_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4" t="7071" r="6422" b="74210"/>
          <a:stretch>
            <a:fillRect/>
          </a:stretch>
        </p:blipFill>
        <p:spPr bwMode="auto">
          <a:xfrm>
            <a:off x="2187575" y="8978900"/>
            <a:ext cx="5945188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38" name="TextBox 13"/>
          <p:cNvSpPr txBox="1">
            <a:spLocks noChangeArrowheads="1"/>
          </p:cNvSpPr>
          <p:nvPr/>
        </p:nvSpPr>
        <p:spPr bwMode="auto">
          <a:xfrm>
            <a:off x="1741488" y="1118225"/>
            <a:ext cx="15293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s-ES" sz="4400" dirty="0">
                <a:solidFill>
                  <a:srgbClr val="D53044"/>
                </a:solidFill>
                <a:latin typeface="Roboto Black" charset="0"/>
              </a:rPr>
              <a:t>CARNÉ UNIVERSITARIO TUI/ STUDENT CARD</a:t>
            </a:r>
            <a:endParaRPr lang="en-US" altLang="es-ES" sz="1600" dirty="0">
              <a:latin typeface="Roboto Regular" charset="0"/>
            </a:endParaRPr>
          </a:p>
        </p:txBody>
      </p:sp>
      <p:sp>
        <p:nvSpPr>
          <p:cNvPr id="39" name="TextBox 15"/>
          <p:cNvSpPr txBox="1">
            <a:spLocks noChangeArrowheads="1"/>
          </p:cNvSpPr>
          <p:nvPr/>
        </p:nvSpPr>
        <p:spPr bwMode="auto">
          <a:xfrm>
            <a:off x="1743075" y="1812755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ADMINISTRATIVE PROCEDURES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3081562"/>
            <a:ext cx="7524332" cy="416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9"/>
          <p:cNvSpPr/>
          <p:nvPr/>
        </p:nvSpPr>
        <p:spPr>
          <a:xfrm>
            <a:off x="1502569" y="7817933"/>
            <a:ext cx="7556085" cy="41614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just"/>
            <a:r>
              <a:rPr lang="es-ES" sz="3600" dirty="0"/>
              <a:t>PUNTOS DE EMISIÓN DE LA TUI </a:t>
            </a:r>
          </a:p>
          <a:p>
            <a:pPr algn="just"/>
            <a:r>
              <a:rPr lang="es-ES" sz="3600" dirty="0"/>
              <a:t>- Facultad de Filosofía y Letras (sede CSIRC)</a:t>
            </a:r>
          </a:p>
          <a:p>
            <a:pPr algn="just"/>
            <a:r>
              <a:rPr lang="es-ES" sz="3600" dirty="0"/>
              <a:t>- Espacio V Centenario - Servicio de Atención al Estudiante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9367789" y="3007895"/>
            <a:ext cx="8592013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600" dirty="0"/>
              <a:t>Una vez hecha la matrícula, PIDE CITA PREVIA EN ACCESO IDENTIFICADO para dirigirte a uno de los puntos TUI para obtener tu carné universitario.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600" dirty="0"/>
              <a:t>Solo tienes que llevar tu carné de identidad o pasaporte (el mismo con el que hiciste la matrícula).</a:t>
            </a:r>
          </a:p>
          <a:p>
            <a:pPr algn="just"/>
            <a:r>
              <a:rPr lang="es-ES" sz="3600" dirty="0"/>
              <a:t>------------------------------------------------------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600" dirty="0"/>
              <a:t>Once you enrol, apply for an appointment at the virtual office to go to one of the TUI points to get your student card. You only need your ID/passport, the same you used for the enrolment. </a:t>
            </a:r>
            <a:endParaRPr lang="es-ES" sz="3600" dirty="0"/>
          </a:p>
        </p:txBody>
      </p:sp>
      <p:sp>
        <p:nvSpPr>
          <p:cNvPr id="29" name="AutoShape 98"/>
          <p:cNvSpPr>
            <a:spLocks/>
          </p:cNvSpPr>
          <p:nvPr/>
        </p:nvSpPr>
        <p:spPr bwMode="auto">
          <a:xfrm>
            <a:off x="1290003" y="7773155"/>
            <a:ext cx="521701" cy="86405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647"/>
                </a:moveTo>
                <a:cubicBezTo>
                  <a:pt x="21599" y="8410"/>
                  <a:pt x="21443" y="9124"/>
                  <a:pt x="21132" y="9804"/>
                </a:cubicBezTo>
                <a:cubicBezTo>
                  <a:pt x="20820" y="10488"/>
                  <a:pt x="20404" y="11134"/>
                  <a:pt x="19880" y="11747"/>
                </a:cubicBezTo>
                <a:lnTo>
                  <a:pt x="12619" y="20679"/>
                </a:lnTo>
                <a:cubicBezTo>
                  <a:pt x="12095" y="21292"/>
                  <a:pt x="11491" y="21599"/>
                  <a:pt x="10804" y="21599"/>
                </a:cubicBezTo>
                <a:cubicBezTo>
                  <a:pt x="10112" y="21599"/>
                  <a:pt x="9520" y="21292"/>
                  <a:pt x="9024" y="20679"/>
                </a:cubicBezTo>
                <a:lnTo>
                  <a:pt x="1727" y="11718"/>
                </a:lnTo>
                <a:cubicBezTo>
                  <a:pt x="1203" y="11106"/>
                  <a:pt x="783" y="10462"/>
                  <a:pt x="472" y="9782"/>
                </a:cubicBezTo>
                <a:cubicBezTo>
                  <a:pt x="156" y="9110"/>
                  <a:pt x="0" y="8398"/>
                  <a:pt x="0" y="7647"/>
                </a:cubicBezTo>
                <a:cubicBezTo>
                  <a:pt x="0" y="6594"/>
                  <a:pt x="279" y="5601"/>
                  <a:pt x="843" y="4669"/>
                </a:cubicBezTo>
                <a:cubicBezTo>
                  <a:pt x="1403" y="3737"/>
                  <a:pt x="2179" y="2921"/>
                  <a:pt x="3164" y="2227"/>
                </a:cubicBezTo>
                <a:cubicBezTo>
                  <a:pt x="4143" y="1538"/>
                  <a:pt x="5296" y="990"/>
                  <a:pt x="6615" y="595"/>
                </a:cubicBezTo>
                <a:cubicBezTo>
                  <a:pt x="7936" y="197"/>
                  <a:pt x="9344" y="0"/>
                  <a:pt x="10819" y="0"/>
                </a:cubicBezTo>
                <a:cubicBezTo>
                  <a:pt x="12315" y="0"/>
                  <a:pt x="13719" y="197"/>
                  <a:pt x="15023" y="595"/>
                </a:cubicBezTo>
                <a:cubicBezTo>
                  <a:pt x="16335" y="993"/>
                  <a:pt x="17475" y="1538"/>
                  <a:pt x="18451" y="2227"/>
                </a:cubicBezTo>
                <a:cubicBezTo>
                  <a:pt x="19427" y="2921"/>
                  <a:pt x="20200" y="3737"/>
                  <a:pt x="20756" y="4669"/>
                </a:cubicBezTo>
                <a:cubicBezTo>
                  <a:pt x="21320" y="5603"/>
                  <a:pt x="21599" y="6594"/>
                  <a:pt x="21599" y="7647"/>
                </a:cubicBezTo>
                <a:moveTo>
                  <a:pt x="10819" y="11408"/>
                </a:moveTo>
                <a:cubicBezTo>
                  <a:pt x="11547" y="11408"/>
                  <a:pt x="12240" y="11309"/>
                  <a:pt x="12900" y="11114"/>
                </a:cubicBezTo>
                <a:cubicBezTo>
                  <a:pt x="13556" y="10922"/>
                  <a:pt x="14127" y="10651"/>
                  <a:pt x="14612" y="10310"/>
                </a:cubicBezTo>
                <a:cubicBezTo>
                  <a:pt x="15096" y="9968"/>
                  <a:pt x="15476" y="9564"/>
                  <a:pt x="15748" y="9107"/>
                </a:cubicBezTo>
                <a:cubicBezTo>
                  <a:pt x="16028" y="8650"/>
                  <a:pt x="16164" y="8158"/>
                  <a:pt x="16164" y="7645"/>
                </a:cubicBezTo>
                <a:cubicBezTo>
                  <a:pt x="16164" y="7131"/>
                  <a:pt x="16028" y="6642"/>
                  <a:pt x="15748" y="6176"/>
                </a:cubicBezTo>
                <a:cubicBezTo>
                  <a:pt x="15476" y="5713"/>
                  <a:pt x="15096" y="5304"/>
                  <a:pt x="14612" y="4951"/>
                </a:cubicBezTo>
                <a:cubicBezTo>
                  <a:pt x="14128" y="4604"/>
                  <a:pt x="13564" y="4327"/>
                  <a:pt x="12908" y="4135"/>
                </a:cubicBezTo>
                <a:cubicBezTo>
                  <a:pt x="12256" y="3943"/>
                  <a:pt x="11564" y="3842"/>
                  <a:pt x="10820" y="3842"/>
                </a:cubicBezTo>
                <a:cubicBezTo>
                  <a:pt x="10068" y="3842"/>
                  <a:pt x="9376" y="3940"/>
                  <a:pt x="8736" y="4135"/>
                </a:cubicBezTo>
                <a:cubicBezTo>
                  <a:pt x="8092" y="4327"/>
                  <a:pt x="7528" y="4604"/>
                  <a:pt x="7032" y="4951"/>
                </a:cubicBezTo>
                <a:cubicBezTo>
                  <a:pt x="6532" y="5304"/>
                  <a:pt x="6148" y="5713"/>
                  <a:pt x="5872" y="6171"/>
                </a:cubicBezTo>
                <a:cubicBezTo>
                  <a:pt x="5596" y="6628"/>
                  <a:pt x="5460" y="7119"/>
                  <a:pt x="5460" y="7642"/>
                </a:cubicBezTo>
                <a:cubicBezTo>
                  <a:pt x="5460" y="8155"/>
                  <a:pt x="5596" y="8644"/>
                  <a:pt x="5872" y="9104"/>
                </a:cubicBezTo>
                <a:cubicBezTo>
                  <a:pt x="6148" y="9561"/>
                  <a:pt x="6532" y="9965"/>
                  <a:pt x="7032" y="10307"/>
                </a:cubicBezTo>
                <a:cubicBezTo>
                  <a:pt x="7528" y="10648"/>
                  <a:pt x="8092" y="10919"/>
                  <a:pt x="8736" y="11111"/>
                </a:cubicBezTo>
                <a:cubicBezTo>
                  <a:pt x="9376" y="11309"/>
                  <a:pt x="10068" y="11408"/>
                  <a:pt x="10819" y="11408"/>
                </a:cubicBezTo>
              </a:path>
            </a:pathLst>
          </a:custGeom>
          <a:solidFill>
            <a:srgbClr val="D32D46"/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5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9624016" y="6834149"/>
            <a:ext cx="7942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28718909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8" grpId="0"/>
      <p:bldP spid="39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38" name="TextBox 13"/>
          <p:cNvSpPr txBox="1">
            <a:spLocks noChangeArrowheads="1"/>
          </p:cNvSpPr>
          <p:nvPr/>
        </p:nvSpPr>
        <p:spPr bwMode="auto">
          <a:xfrm>
            <a:off x="1741488" y="1118225"/>
            <a:ext cx="15293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s-ES" sz="4400" dirty="0">
                <a:solidFill>
                  <a:srgbClr val="D53044"/>
                </a:solidFill>
                <a:latin typeface="Roboto Black" charset="0"/>
              </a:rPr>
              <a:t>CARNÉ UNIVERSITARIO TUI/ STUDENT CARD</a:t>
            </a:r>
            <a:endParaRPr lang="en-US" altLang="es-ES" sz="1600" dirty="0">
              <a:latin typeface="Roboto Regular" charset="0"/>
            </a:endParaRPr>
          </a:p>
        </p:txBody>
      </p:sp>
      <p:sp>
        <p:nvSpPr>
          <p:cNvPr id="39" name="TextBox 15"/>
          <p:cNvSpPr txBox="1">
            <a:spLocks noChangeArrowheads="1"/>
          </p:cNvSpPr>
          <p:nvPr/>
        </p:nvSpPr>
        <p:spPr bwMode="auto">
          <a:xfrm>
            <a:off x="1743075" y="1812755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ADMINISTRATIVE PROCEDURES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9753015" y="7848577"/>
            <a:ext cx="76205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600" dirty="0"/>
              <a:t>Once you have your student card  (TUI) you can go to the TUI points to validate it as bus pass.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600" dirty="0"/>
              <a:t>Requirements: to be under 25 and have permanent residence outside of Granada city).</a:t>
            </a:r>
            <a:endParaRPr lang="es-ES" sz="3600" dirty="0"/>
          </a:p>
        </p:txBody>
      </p:sp>
      <p:sp>
        <p:nvSpPr>
          <p:cNvPr id="29" name="AutoShape 98"/>
          <p:cNvSpPr>
            <a:spLocks/>
          </p:cNvSpPr>
          <p:nvPr/>
        </p:nvSpPr>
        <p:spPr bwMode="auto">
          <a:xfrm>
            <a:off x="1066523" y="9749195"/>
            <a:ext cx="521701" cy="86405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647"/>
                </a:moveTo>
                <a:cubicBezTo>
                  <a:pt x="21599" y="8410"/>
                  <a:pt x="21443" y="9124"/>
                  <a:pt x="21132" y="9804"/>
                </a:cubicBezTo>
                <a:cubicBezTo>
                  <a:pt x="20820" y="10488"/>
                  <a:pt x="20404" y="11134"/>
                  <a:pt x="19880" y="11747"/>
                </a:cubicBezTo>
                <a:lnTo>
                  <a:pt x="12619" y="20679"/>
                </a:lnTo>
                <a:cubicBezTo>
                  <a:pt x="12095" y="21292"/>
                  <a:pt x="11491" y="21599"/>
                  <a:pt x="10804" y="21599"/>
                </a:cubicBezTo>
                <a:cubicBezTo>
                  <a:pt x="10112" y="21599"/>
                  <a:pt x="9520" y="21292"/>
                  <a:pt x="9024" y="20679"/>
                </a:cubicBezTo>
                <a:lnTo>
                  <a:pt x="1727" y="11718"/>
                </a:lnTo>
                <a:cubicBezTo>
                  <a:pt x="1203" y="11106"/>
                  <a:pt x="783" y="10462"/>
                  <a:pt x="472" y="9782"/>
                </a:cubicBezTo>
                <a:cubicBezTo>
                  <a:pt x="156" y="9110"/>
                  <a:pt x="0" y="8398"/>
                  <a:pt x="0" y="7647"/>
                </a:cubicBezTo>
                <a:cubicBezTo>
                  <a:pt x="0" y="6594"/>
                  <a:pt x="279" y="5601"/>
                  <a:pt x="843" y="4669"/>
                </a:cubicBezTo>
                <a:cubicBezTo>
                  <a:pt x="1403" y="3737"/>
                  <a:pt x="2179" y="2921"/>
                  <a:pt x="3164" y="2227"/>
                </a:cubicBezTo>
                <a:cubicBezTo>
                  <a:pt x="4143" y="1538"/>
                  <a:pt x="5296" y="990"/>
                  <a:pt x="6615" y="595"/>
                </a:cubicBezTo>
                <a:cubicBezTo>
                  <a:pt x="7936" y="197"/>
                  <a:pt x="9344" y="0"/>
                  <a:pt x="10819" y="0"/>
                </a:cubicBezTo>
                <a:cubicBezTo>
                  <a:pt x="12315" y="0"/>
                  <a:pt x="13719" y="197"/>
                  <a:pt x="15023" y="595"/>
                </a:cubicBezTo>
                <a:cubicBezTo>
                  <a:pt x="16335" y="993"/>
                  <a:pt x="17475" y="1538"/>
                  <a:pt x="18451" y="2227"/>
                </a:cubicBezTo>
                <a:cubicBezTo>
                  <a:pt x="19427" y="2921"/>
                  <a:pt x="20200" y="3737"/>
                  <a:pt x="20756" y="4669"/>
                </a:cubicBezTo>
                <a:cubicBezTo>
                  <a:pt x="21320" y="5603"/>
                  <a:pt x="21599" y="6594"/>
                  <a:pt x="21599" y="7647"/>
                </a:cubicBezTo>
                <a:moveTo>
                  <a:pt x="10819" y="11408"/>
                </a:moveTo>
                <a:cubicBezTo>
                  <a:pt x="11547" y="11408"/>
                  <a:pt x="12240" y="11309"/>
                  <a:pt x="12900" y="11114"/>
                </a:cubicBezTo>
                <a:cubicBezTo>
                  <a:pt x="13556" y="10922"/>
                  <a:pt x="14127" y="10651"/>
                  <a:pt x="14612" y="10310"/>
                </a:cubicBezTo>
                <a:cubicBezTo>
                  <a:pt x="15096" y="9968"/>
                  <a:pt x="15476" y="9564"/>
                  <a:pt x="15748" y="9107"/>
                </a:cubicBezTo>
                <a:cubicBezTo>
                  <a:pt x="16028" y="8650"/>
                  <a:pt x="16164" y="8158"/>
                  <a:pt x="16164" y="7645"/>
                </a:cubicBezTo>
                <a:cubicBezTo>
                  <a:pt x="16164" y="7131"/>
                  <a:pt x="16028" y="6642"/>
                  <a:pt x="15748" y="6176"/>
                </a:cubicBezTo>
                <a:cubicBezTo>
                  <a:pt x="15476" y="5713"/>
                  <a:pt x="15096" y="5304"/>
                  <a:pt x="14612" y="4951"/>
                </a:cubicBezTo>
                <a:cubicBezTo>
                  <a:pt x="14128" y="4604"/>
                  <a:pt x="13564" y="4327"/>
                  <a:pt x="12908" y="4135"/>
                </a:cubicBezTo>
                <a:cubicBezTo>
                  <a:pt x="12256" y="3943"/>
                  <a:pt x="11564" y="3842"/>
                  <a:pt x="10820" y="3842"/>
                </a:cubicBezTo>
                <a:cubicBezTo>
                  <a:pt x="10068" y="3842"/>
                  <a:pt x="9376" y="3940"/>
                  <a:pt x="8736" y="4135"/>
                </a:cubicBezTo>
                <a:cubicBezTo>
                  <a:pt x="8092" y="4327"/>
                  <a:pt x="7528" y="4604"/>
                  <a:pt x="7032" y="4951"/>
                </a:cubicBezTo>
                <a:cubicBezTo>
                  <a:pt x="6532" y="5304"/>
                  <a:pt x="6148" y="5713"/>
                  <a:pt x="5872" y="6171"/>
                </a:cubicBezTo>
                <a:cubicBezTo>
                  <a:pt x="5596" y="6628"/>
                  <a:pt x="5460" y="7119"/>
                  <a:pt x="5460" y="7642"/>
                </a:cubicBezTo>
                <a:cubicBezTo>
                  <a:pt x="5460" y="8155"/>
                  <a:pt x="5596" y="8644"/>
                  <a:pt x="5872" y="9104"/>
                </a:cubicBezTo>
                <a:cubicBezTo>
                  <a:pt x="6148" y="9561"/>
                  <a:pt x="6532" y="9965"/>
                  <a:pt x="7032" y="10307"/>
                </a:cubicBezTo>
                <a:cubicBezTo>
                  <a:pt x="7528" y="10648"/>
                  <a:pt x="8092" y="10919"/>
                  <a:pt x="8736" y="11111"/>
                </a:cubicBezTo>
                <a:cubicBezTo>
                  <a:pt x="9376" y="11309"/>
                  <a:pt x="10068" y="11408"/>
                  <a:pt x="10819" y="11408"/>
                </a:cubicBezTo>
              </a:path>
            </a:pathLst>
          </a:custGeom>
          <a:solidFill>
            <a:srgbClr val="D32D46"/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5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842905" y="8154914"/>
            <a:ext cx="7277088" cy="3139321"/>
          </a:xfrm>
          <a:prstGeom prst="rect">
            <a:avLst/>
          </a:prstGeom>
          <a:solidFill>
            <a:srgbClr val="D32D46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300" dirty="0">
                <a:solidFill>
                  <a:schemeClr val="bg1"/>
                </a:solidFill>
              </a:rPr>
              <a:t>Servicio Atención Estudiante- Comedores Universitarios </a:t>
            </a:r>
          </a:p>
          <a:p>
            <a:r>
              <a:rPr lang="es-ES" sz="3300" dirty="0">
                <a:solidFill>
                  <a:schemeClr val="bg1"/>
                </a:solidFill>
              </a:rPr>
              <a:t>    (9:30 -13:30h.)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300" dirty="0">
                <a:solidFill>
                  <a:schemeClr val="bg1"/>
                </a:solidFill>
              </a:rPr>
              <a:t>Centro de Información Estudiantil - Espacio V Centenario </a:t>
            </a:r>
          </a:p>
          <a:p>
            <a:r>
              <a:rPr lang="es-ES" sz="3300" dirty="0">
                <a:solidFill>
                  <a:schemeClr val="bg1"/>
                </a:solidFill>
              </a:rPr>
              <a:t>     (9h -14h /16:30 a-20:30)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660413" y="3441032"/>
            <a:ext cx="3821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550694" y="3039981"/>
            <a:ext cx="15534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000" dirty="0">
                <a:solidFill>
                  <a:srgbClr val="D32D4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Activación de la TUI como </a:t>
            </a:r>
            <a:r>
              <a:rPr lang="es-ES" sz="4000" dirty="0" err="1">
                <a:solidFill>
                  <a:srgbClr val="D32D4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bonobús</a:t>
            </a:r>
            <a:r>
              <a:rPr lang="es-ES" sz="4000" dirty="0">
                <a:solidFill>
                  <a:srgbClr val="D32D4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/ TUI </a:t>
            </a:r>
            <a:r>
              <a:rPr lang="es-ES" sz="4000" dirty="0" err="1">
                <a:solidFill>
                  <a:srgbClr val="D32D4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student</a:t>
            </a:r>
            <a:r>
              <a:rPr lang="es-ES" sz="4000" dirty="0">
                <a:solidFill>
                  <a:srgbClr val="D32D4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s-ES" sz="4000" dirty="0" err="1">
                <a:solidFill>
                  <a:srgbClr val="D32D4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card</a:t>
            </a:r>
            <a:r>
              <a:rPr lang="es-ES" sz="4000" dirty="0">
                <a:solidFill>
                  <a:srgbClr val="D32D4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as bus </a:t>
            </a:r>
            <a:r>
              <a:rPr lang="es-ES" sz="4000" dirty="0" err="1">
                <a:solidFill>
                  <a:srgbClr val="D32D4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pass</a:t>
            </a:r>
            <a:r>
              <a:rPr lang="es-ES" sz="4000" dirty="0">
                <a:solidFill>
                  <a:srgbClr val="D32D4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: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602276" y="4560785"/>
            <a:ext cx="75177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600" dirty="0"/>
              <a:t>Una vez tengas tu carné universitario TUI) puedes ir a alguno de los puntos habilitados para activarla como </a:t>
            </a:r>
            <a:r>
              <a:rPr lang="es-ES" sz="3600" dirty="0" err="1"/>
              <a:t>bonobús</a:t>
            </a:r>
            <a:r>
              <a:rPr lang="es-ES" sz="3600" dirty="0"/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600" dirty="0"/>
              <a:t>Requisitos: menor de 25 años con residencia familiar fuera de Granada.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716" y="4470630"/>
            <a:ext cx="6906459" cy="322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3A30EA0-C4E0-41E6-9879-EA27B797FBED}"/>
              </a:ext>
            </a:extLst>
          </p:cNvPr>
          <p:cNvSpPr/>
          <p:nvPr/>
        </p:nvSpPr>
        <p:spPr>
          <a:xfrm>
            <a:off x="1427163" y="11294235"/>
            <a:ext cx="1545406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500" b="1" dirty="0"/>
              <a:t>https://ve.ugr.es/servicios/asistencia-estudiantil/credibus-universitario/activacion</a:t>
            </a:r>
          </a:p>
        </p:txBody>
      </p:sp>
    </p:spTree>
    <p:extLst>
      <p:ext uri="{BB962C8B-B14F-4D97-AF65-F5344CB8AC3E}">
        <p14:creationId xmlns:p14="http://schemas.microsoft.com/office/powerpoint/2010/main" val="411141195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21" y="8728800"/>
            <a:ext cx="9865884" cy="34230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34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53044"/>
                </a:solidFill>
                <a:latin typeface="Roboto Black" charset="0"/>
              </a:rPr>
              <a:t>ACREDITACIÓN DE ESTUDIANTE/STUDENT CREDENTIAL</a:t>
            </a:r>
          </a:p>
        </p:txBody>
      </p:sp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1743075" y="1750592"/>
            <a:ext cx="152939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ADMINISTRATIVE PROCEDURES</a:t>
            </a:r>
            <a:endParaRPr lang="en-US" altLang="es-ES" sz="2100" dirty="0">
              <a:latin typeface="Roboto Regular" charset="0"/>
            </a:endParaRPr>
          </a:p>
        </p:txBody>
      </p:sp>
      <p:sp>
        <p:nvSpPr>
          <p:cNvPr id="29" name="AutoShape 3"/>
          <p:cNvSpPr>
            <a:spLocks/>
          </p:cNvSpPr>
          <p:nvPr/>
        </p:nvSpPr>
        <p:spPr bwMode="auto">
          <a:xfrm>
            <a:off x="1034716" y="2762190"/>
            <a:ext cx="7868652" cy="5828358"/>
          </a:xfrm>
          <a:custGeom>
            <a:avLst/>
            <a:gdLst>
              <a:gd name="T0" fmla="*/ 0 w 21600"/>
              <a:gd name="T1" fmla="*/ 19956 h 21600"/>
              <a:gd name="T2" fmla="*/ 0 w 21600"/>
              <a:gd name="T3" fmla="*/ 1644 h 21600"/>
              <a:gd name="T4" fmla="*/ 2087 w 21600"/>
              <a:gd name="T5" fmla="*/ 0 h 21600"/>
              <a:gd name="T6" fmla="*/ 19513 w 21600"/>
              <a:gd name="T7" fmla="*/ 0 h 21600"/>
              <a:gd name="T8" fmla="*/ 21600 w 21600"/>
              <a:gd name="T9" fmla="*/ 1644 h 21600"/>
              <a:gd name="T10" fmla="*/ 21600 w 21600"/>
              <a:gd name="T11" fmla="*/ 19956 h 21600"/>
              <a:gd name="T12" fmla="*/ 19513 w 21600"/>
              <a:gd name="T13" fmla="*/ 21600 h 21600"/>
              <a:gd name="T14" fmla="*/ 2087 w 21600"/>
              <a:gd name="T15" fmla="*/ 21600 h 21600"/>
              <a:gd name="T16" fmla="*/ 0 w 21600"/>
              <a:gd name="T17" fmla="*/ 19956 h 21600"/>
              <a:gd name="T18" fmla="*/ 0 w 21600"/>
              <a:gd name="T19" fmla="*/ 1995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0" y="19956"/>
                </a:moveTo>
                <a:lnTo>
                  <a:pt x="0" y="1644"/>
                </a:lnTo>
                <a:cubicBezTo>
                  <a:pt x="0" y="736"/>
                  <a:pt x="934" y="0"/>
                  <a:pt x="2087" y="0"/>
                </a:cubicBezTo>
                <a:lnTo>
                  <a:pt x="19513" y="0"/>
                </a:lnTo>
                <a:cubicBezTo>
                  <a:pt x="20666" y="0"/>
                  <a:pt x="21600" y="736"/>
                  <a:pt x="21600" y="1644"/>
                </a:cubicBezTo>
                <a:lnTo>
                  <a:pt x="21600" y="19956"/>
                </a:lnTo>
                <a:cubicBezTo>
                  <a:pt x="21600" y="20864"/>
                  <a:pt x="20666" y="21600"/>
                  <a:pt x="19513" y="21600"/>
                </a:cubicBezTo>
                <a:lnTo>
                  <a:pt x="2087" y="21600"/>
                </a:lnTo>
                <a:cubicBezTo>
                  <a:pt x="934" y="21600"/>
                  <a:pt x="0" y="20864"/>
                  <a:pt x="0" y="19956"/>
                </a:cubicBezTo>
                <a:close/>
                <a:moveTo>
                  <a:pt x="0" y="19956"/>
                </a:moveTo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xtLst/>
        </p:spPr>
        <p:txBody>
          <a:bodyPr lIns="216000" tIns="0" rIns="216000" bIns="0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800" dirty="0"/>
          </a:p>
          <a:p>
            <a:pPr algn="ctr" eaLnBrk="1" hangingPunct="1">
              <a:defRPr/>
            </a:pPr>
            <a:r>
              <a:rPr lang="es-ES" altLang="es-ES" sz="4000" b="1" dirty="0">
                <a:solidFill>
                  <a:srgbClr val="D32D46"/>
                </a:solidFill>
              </a:rPr>
              <a:t> ¿Qué es y para qué la necesito?</a:t>
            </a:r>
          </a:p>
          <a:p>
            <a:pPr algn="just" eaLnBrk="1" hangingPunct="1">
              <a:defRPr/>
            </a:pPr>
            <a:endParaRPr lang="es-ES" altLang="es-ES" sz="2600" dirty="0">
              <a:solidFill>
                <a:schemeClr val="tx1">
                  <a:lumMod val="75000"/>
                </a:schemeClr>
              </a:solidFill>
            </a:endParaRPr>
          </a:p>
          <a:p>
            <a:pPr algn="just" eaLnBrk="1" hangingPunct="1">
              <a:defRPr/>
            </a:pPr>
            <a:r>
              <a:rPr lang="es-ES" altLang="es-ES" sz="2700" dirty="0">
                <a:solidFill>
                  <a:schemeClr val="tx1">
                    <a:lumMod val="75000"/>
                  </a:schemeClr>
                </a:solidFill>
              </a:rPr>
              <a:t>LA ACREDITACIÓN (junto con el carné de identidad o pasaporte del estudiante) SIRVE PARA: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s-ES" altLang="es-ES" sz="2700" dirty="0">
                <a:solidFill>
                  <a:schemeClr val="tx1">
                    <a:lumMod val="75000"/>
                  </a:schemeClr>
                </a:solidFill>
              </a:rPr>
              <a:t> Registrarse en el registro en la Oficina de Extranjeros (trámites del Gobierno de España).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s-ES" altLang="es-ES" sz="2700" dirty="0">
                <a:solidFill>
                  <a:schemeClr val="tx1">
                    <a:lumMod val="75000"/>
                  </a:schemeClr>
                </a:solidFill>
              </a:rPr>
              <a:t> También sirve para acreditarse como estudiante de la UGR mientras se obtiene el carné de estudiante o en caso de pérdida.</a:t>
            </a:r>
          </a:p>
          <a:p>
            <a:pPr algn="just" eaLnBrk="1" hangingPunct="1">
              <a:defRPr/>
            </a:pPr>
            <a:endParaRPr lang="es-ES" altLang="es-ES" sz="2700" dirty="0">
              <a:solidFill>
                <a:schemeClr val="tx1">
                  <a:lumMod val="75000"/>
                </a:schemeClr>
              </a:solidFill>
            </a:endParaRPr>
          </a:p>
          <a:p>
            <a:pPr algn="just" eaLnBrk="1" hangingPunct="1">
              <a:defRPr/>
            </a:pPr>
            <a:r>
              <a:rPr lang="es-ES" altLang="es-ES" sz="2700" dirty="0">
                <a:solidFill>
                  <a:schemeClr val="tx1">
                    <a:lumMod val="75000"/>
                  </a:schemeClr>
                </a:solidFill>
              </a:rPr>
              <a:t>¿Cómo se obtiene?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s-ES" altLang="es-ES" sz="2700" dirty="0">
                <a:solidFill>
                  <a:schemeClr val="tx1">
                    <a:lumMod val="75000"/>
                  </a:schemeClr>
                </a:solidFill>
              </a:rPr>
              <a:t>Una vez matriculado, se obtiene entrando en el mismo sitio donde realizaste la solicitud online: </a:t>
            </a:r>
            <a:endParaRPr lang="es-ES" altLang="es-ES" sz="2700" dirty="0"/>
          </a:p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algn="ctr"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</p:txBody>
      </p:sp>
      <p:sp>
        <p:nvSpPr>
          <p:cNvPr id="32" name="AutoShape 3"/>
          <p:cNvSpPr>
            <a:spLocks/>
          </p:cNvSpPr>
          <p:nvPr/>
        </p:nvSpPr>
        <p:spPr bwMode="auto">
          <a:xfrm>
            <a:off x="9407526" y="2746149"/>
            <a:ext cx="8086390" cy="6301598"/>
          </a:xfrm>
          <a:custGeom>
            <a:avLst/>
            <a:gdLst>
              <a:gd name="T0" fmla="*/ 0 w 21600"/>
              <a:gd name="T1" fmla="*/ 19956 h 21600"/>
              <a:gd name="T2" fmla="*/ 0 w 21600"/>
              <a:gd name="T3" fmla="*/ 1644 h 21600"/>
              <a:gd name="T4" fmla="*/ 2087 w 21600"/>
              <a:gd name="T5" fmla="*/ 0 h 21600"/>
              <a:gd name="T6" fmla="*/ 19513 w 21600"/>
              <a:gd name="T7" fmla="*/ 0 h 21600"/>
              <a:gd name="T8" fmla="*/ 21600 w 21600"/>
              <a:gd name="T9" fmla="*/ 1644 h 21600"/>
              <a:gd name="T10" fmla="*/ 21600 w 21600"/>
              <a:gd name="T11" fmla="*/ 19956 h 21600"/>
              <a:gd name="T12" fmla="*/ 19513 w 21600"/>
              <a:gd name="T13" fmla="*/ 21600 h 21600"/>
              <a:gd name="T14" fmla="*/ 2087 w 21600"/>
              <a:gd name="T15" fmla="*/ 21600 h 21600"/>
              <a:gd name="T16" fmla="*/ 0 w 21600"/>
              <a:gd name="T17" fmla="*/ 19956 h 21600"/>
              <a:gd name="T18" fmla="*/ 0 w 21600"/>
              <a:gd name="T19" fmla="*/ 1995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0" y="19956"/>
                </a:moveTo>
                <a:lnTo>
                  <a:pt x="0" y="1644"/>
                </a:lnTo>
                <a:cubicBezTo>
                  <a:pt x="0" y="736"/>
                  <a:pt x="934" y="0"/>
                  <a:pt x="2087" y="0"/>
                </a:cubicBezTo>
                <a:lnTo>
                  <a:pt x="19513" y="0"/>
                </a:lnTo>
                <a:cubicBezTo>
                  <a:pt x="20666" y="0"/>
                  <a:pt x="21600" y="736"/>
                  <a:pt x="21600" y="1644"/>
                </a:cubicBezTo>
                <a:lnTo>
                  <a:pt x="21600" y="19956"/>
                </a:lnTo>
                <a:cubicBezTo>
                  <a:pt x="21600" y="20864"/>
                  <a:pt x="20666" y="21600"/>
                  <a:pt x="19513" y="21600"/>
                </a:cubicBezTo>
                <a:lnTo>
                  <a:pt x="2087" y="21600"/>
                </a:lnTo>
                <a:cubicBezTo>
                  <a:pt x="934" y="21600"/>
                  <a:pt x="0" y="20864"/>
                  <a:pt x="0" y="19956"/>
                </a:cubicBezTo>
                <a:close/>
                <a:moveTo>
                  <a:pt x="0" y="19956"/>
                </a:moveTo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xtLst/>
        </p:spPr>
        <p:txBody>
          <a:bodyPr lIns="216000" tIns="0" rIns="216000" bIns="0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altLang="es-ES" sz="4000" b="1" dirty="0">
                <a:solidFill>
                  <a:srgbClr val="D32D46"/>
                </a:solidFill>
              </a:rPr>
              <a:t>¿</a:t>
            </a:r>
            <a:r>
              <a:rPr lang="es-ES" altLang="es-ES" sz="4000" b="1" dirty="0" err="1">
                <a:solidFill>
                  <a:srgbClr val="D32D46"/>
                </a:solidFill>
              </a:rPr>
              <a:t>What</a:t>
            </a:r>
            <a:r>
              <a:rPr lang="es-ES" altLang="es-ES" sz="4000" b="1" dirty="0">
                <a:solidFill>
                  <a:srgbClr val="D32D46"/>
                </a:solidFill>
              </a:rPr>
              <a:t> </a:t>
            </a:r>
            <a:r>
              <a:rPr lang="es-ES" altLang="es-ES" sz="4000" b="1" dirty="0" err="1">
                <a:solidFill>
                  <a:srgbClr val="D32D46"/>
                </a:solidFill>
              </a:rPr>
              <a:t>is</a:t>
            </a:r>
            <a:r>
              <a:rPr lang="es-ES" altLang="es-ES" sz="4000" b="1" dirty="0">
                <a:solidFill>
                  <a:srgbClr val="D32D46"/>
                </a:solidFill>
              </a:rPr>
              <a:t> </a:t>
            </a:r>
            <a:r>
              <a:rPr lang="es-ES" altLang="es-ES" sz="4000" b="1" dirty="0" err="1">
                <a:solidFill>
                  <a:srgbClr val="D32D46"/>
                </a:solidFill>
              </a:rPr>
              <a:t>it</a:t>
            </a:r>
            <a:r>
              <a:rPr lang="es-ES" altLang="es-ES" sz="4000" b="1" dirty="0">
                <a:solidFill>
                  <a:srgbClr val="D32D46"/>
                </a:solidFill>
              </a:rPr>
              <a:t> and </a:t>
            </a:r>
            <a:r>
              <a:rPr lang="es-ES" altLang="es-ES" sz="4000" b="1" dirty="0" err="1">
                <a:solidFill>
                  <a:srgbClr val="D32D46"/>
                </a:solidFill>
              </a:rPr>
              <a:t>what</a:t>
            </a:r>
            <a:r>
              <a:rPr lang="es-ES" altLang="es-ES" sz="4000" b="1" dirty="0">
                <a:solidFill>
                  <a:srgbClr val="D32D46"/>
                </a:solidFill>
              </a:rPr>
              <a:t> do I </a:t>
            </a:r>
            <a:r>
              <a:rPr lang="es-ES" altLang="es-ES" sz="4000" b="1" dirty="0" err="1">
                <a:solidFill>
                  <a:srgbClr val="D32D46"/>
                </a:solidFill>
              </a:rPr>
              <a:t>need</a:t>
            </a:r>
            <a:r>
              <a:rPr lang="es-ES" altLang="es-ES" sz="4000" b="1" dirty="0">
                <a:solidFill>
                  <a:srgbClr val="D32D46"/>
                </a:solidFill>
              </a:rPr>
              <a:t> </a:t>
            </a:r>
            <a:r>
              <a:rPr lang="es-ES" altLang="es-ES" sz="4000" b="1" dirty="0" err="1">
                <a:solidFill>
                  <a:srgbClr val="D32D46"/>
                </a:solidFill>
              </a:rPr>
              <a:t>it</a:t>
            </a:r>
            <a:r>
              <a:rPr lang="es-ES" altLang="es-ES" sz="4000" b="1" dirty="0">
                <a:solidFill>
                  <a:srgbClr val="D32D46"/>
                </a:solidFill>
              </a:rPr>
              <a:t> </a:t>
            </a:r>
            <a:r>
              <a:rPr lang="es-ES" altLang="es-ES" sz="4000" b="1" dirty="0" err="1">
                <a:solidFill>
                  <a:srgbClr val="D32D46"/>
                </a:solidFill>
              </a:rPr>
              <a:t>for</a:t>
            </a:r>
            <a:r>
              <a:rPr lang="es-ES" altLang="es-ES" sz="4000" b="1" dirty="0">
                <a:solidFill>
                  <a:srgbClr val="D32D46"/>
                </a:solidFill>
              </a:rPr>
              <a:t>?</a:t>
            </a:r>
          </a:p>
          <a:p>
            <a:pPr algn="just" eaLnBrk="1" hangingPunct="1">
              <a:defRPr/>
            </a:pPr>
            <a:r>
              <a:rPr lang="en-US" altLang="es-ES" sz="2700" dirty="0">
                <a:solidFill>
                  <a:schemeClr val="tx1">
                    <a:lumMod val="75000"/>
                  </a:schemeClr>
                </a:solidFill>
              </a:rPr>
              <a:t>You need the CREDENTIAL together with your ID/passport:</a:t>
            </a:r>
          </a:p>
          <a:p>
            <a:pPr marL="457200" indent="-4572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s-ES" sz="2700" dirty="0">
                <a:solidFill>
                  <a:schemeClr val="tx1">
                    <a:lumMod val="75000"/>
                  </a:schemeClr>
                </a:solidFill>
              </a:rPr>
              <a:t>To register at the Official Registry of Foreign Citizens (Spanish Government procedures). </a:t>
            </a:r>
          </a:p>
          <a:p>
            <a:pPr marL="457200" indent="-4572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s-ES" sz="2700" dirty="0">
                <a:solidFill>
                  <a:schemeClr val="tx1">
                    <a:lumMod val="75000"/>
                  </a:schemeClr>
                </a:solidFill>
              </a:rPr>
              <a:t> To show that you are a UGR student (hand it together with the ID or Passport) while you get your card or in case you lose it.</a:t>
            </a:r>
          </a:p>
          <a:p>
            <a:pPr algn="just" eaLnBrk="1" hangingPunct="1">
              <a:defRPr/>
            </a:pPr>
            <a:endParaRPr lang="en-US" altLang="es-ES" sz="2700" dirty="0">
              <a:solidFill>
                <a:schemeClr val="tx1">
                  <a:lumMod val="75000"/>
                </a:schemeClr>
              </a:solidFill>
            </a:endParaRPr>
          </a:p>
          <a:p>
            <a:pPr algn="just" eaLnBrk="1" hangingPunct="1">
              <a:defRPr/>
            </a:pPr>
            <a:r>
              <a:rPr lang="en-US" altLang="es-ES" sz="2700" dirty="0">
                <a:solidFill>
                  <a:schemeClr val="tx1">
                    <a:lumMod val="75000"/>
                  </a:schemeClr>
                </a:solidFill>
              </a:rPr>
              <a:t>How to get it?</a:t>
            </a:r>
          </a:p>
          <a:p>
            <a:pPr marL="457200" indent="-4572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s-ES" sz="2700" dirty="0">
                <a:solidFill>
                  <a:schemeClr val="tx1">
                    <a:lumMod val="75000"/>
                  </a:schemeClr>
                </a:solidFill>
              </a:rPr>
              <a:t>Once you are enroled, you can obtain it by entering  again in your online application and printing the </a:t>
            </a:r>
            <a:r>
              <a:rPr lang="en-US" altLang="es-ES" sz="2700" dirty="0" err="1">
                <a:solidFill>
                  <a:schemeClr val="tx1">
                    <a:lumMod val="75000"/>
                  </a:schemeClr>
                </a:solidFill>
              </a:rPr>
              <a:t>credencial</a:t>
            </a:r>
            <a:r>
              <a:rPr lang="en-US" altLang="es-ES" sz="2700" dirty="0">
                <a:solidFill>
                  <a:schemeClr val="tx1">
                    <a:lumMod val="75000"/>
                  </a:schemeClr>
                </a:solidFill>
              </a:rPr>
              <a:t>: </a:t>
            </a:r>
            <a:endParaRPr lang="es-ES" altLang="es-ES" sz="2700" dirty="0"/>
          </a:p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algn="ctr"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</p:txBody>
      </p:sp>
      <p:sp>
        <p:nvSpPr>
          <p:cNvPr id="7" name="6 CuadroTexto"/>
          <p:cNvSpPr txBox="1"/>
          <p:nvPr/>
        </p:nvSpPr>
        <p:spPr>
          <a:xfrm>
            <a:off x="11274921" y="9594607"/>
            <a:ext cx="6074616" cy="1569660"/>
          </a:xfrm>
          <a:prstGeom prst="rect">
            <a:avLst/>
          </a:prstGeom>
          <a:solidFill>
            <a:srgbClr val="D32D46"/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 https://oficinavirtual.ugr.es/apli/intercambio/alumnos_in/index.html </a:t>
            </a:r>
          </a:p>
        </p:txBody>
      </p:sp>
      <p:sp>
        <p:nvSpPr>
          <p:cNvPr id="38" name="Freeform 12"/>
          <p:cNvSpPr>
            <a:spLocks noChangeArrowheads="1"/>
          </p:cNvSpPr>
          <p:nvPr/>
        </p:nvSpPr>
        <p:spPr bwMode="auto">
          <a:xfrm>
            <a:off x="10611852" y="9047747"/>
            <a:ext cx="1058779" cy="1018886"/>
          </a:xfrm>
          <a:custGeom>
            <a:avLst/>
            <a:gdLst>
              <a:gd name="T0" fmla="*/ 272890611 w 462"/>
              <a:gd name="T1" fmla="*/ 12924454 h 461"/>
              <a:gd name="T2" fmla="*/ 272890611 w 462"/>
              <a:gd name="T3" fmla="*/ 12924454 h 461"/>
              <a:gd name="T4" fmla="*/ 0 w 462"/>
              <a:gd name="T5" fmla="*/ 343227239 h 461"/>
              <a:gd name="T6" fmla="*/ 272890611 w 462"/>
              <a:gd name="T7" fmla="*/ 660605569 h 461"/>
              <a:gd name="T8" fmla="*/ 546968513 w 462"/>
              <a:gd name="T9" fmla="*/ 330302785 h 461"/>
              <a:gd name="T10" fmla="*/ 272890611 w 462"/>
              <a:gd name="T11" fmla="*/ 12924454 h 461"/>
              <a:gd name="T12" fmla="*/ 294247684 w 462"/>
              <a:gd name="T13" fmla="*/ 113451180 h 461"/>
              <a:gd name="T14" fmla="*/ 294247684 w 462"/>
              <a:gd name="T15" fmla="*/ 113451180 h 461"/>
              <a:gd name="T16" fmla="*/ 335774540 w 462"/>
              <a:gd name="T17" fmla="*/ 152226938 h 461"/>
              <a:gd name="T18" fmla="*/ 283569692 w 462"/>
              <a:gd name="T19" fmla="*/ 215414755 h 461"/>
              <a:gd name="T20" fmla="*/ 252720829 w 462"/>
              <a:gd name="T21" fmla="*/ 165151392 h 461"/>
              <a:gd name="T22" fmla="*/ 294247684 w 462"/>
              <a:gd name="T23" fmla="*/ 113451180 h 461"/>
              <a:gd name="T24" fmla="*/ 231363755 w 462"/>
              <a:gd name="T25" fmla="*/ 534228737 h 461"/>
              <a:gd name="T26" fmla="*/ 231363755 w 462"/>
              <a:gd name="T27" fmla="*/ 534228737 h 461"/>
              <a:gd name="T28" fmla="*/ 210007771 w 462"/>
              <a:gd name="T29" fmla="*/ 469604071 h 461"/>
              <a:gd name="T30" fmla="*/ 231363755 w 462"/>
              <a:gd name="T31" fmla="*/ 356152891 h 461"/>
              <a:gd name="T32" fmla="*/ 231363755 w 462"/>
              <a:gd name="T33" fmla="*/ 330302785 h 461"/>
              <a:gd name="T34" fmla="*/ 189836900 w 462"/>
              <a:gd name="T35" fmla="*/ 356152891 h 461"/>
              <a:gd name="T36" fmla="*/ 179158908 w 462"/>
              <a:gd name="T37" fmla="*/ 343227239 h 461"/>
              <a:gd name="T38" fmla="*/ 294247684 w 462"/>
              <a:gd name="T39" fmla="*/ 265678118 h 461"/>
              <a:gd name="T40" fmla="*/ 315604758 w 462"/>
              <a:gd name="T41" fmla="*/ 330302785 h 461"/>
              <a:gd name="T42" fmla="*/ 283569692 w 462"/>
              <a:gd name="T43" fmla="*/ 445190814 h 461"/>
              <a:gd name="T44" fmla="*/ 283569692 w 462"/>
              <a:gd name="T45" fmla="*/ 469604071 h 461"/>
              <a:gd name="T46" fmla="*/ 326282750 w 462"/>
              <a:gd name="T47" fmla="*/ 445190814 h 461"/>
              <a:gd name="T48" fmla="*/ 335774540 w 462"/>
              <a:gd name="T49" fmla="*/ 469604071 h 461"/>
              <a:gd name="T50" fmla="*/ 231363755 w 462"/>
              <a:gd name="T51" fmla="*/ 534228737 h 46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62" h="461">
                <a:moveTo>
                  <a:pt x="230" y="9"/>
                </a:moveTo>
                <a:lnTo>
                  <a:pt x="230" y="9"/>
                </a:lnTo>
                <a:cubicBezTo>
                  <a:pt x="98" y="9"/>
                  <a:pt x="0" y="106"/>
                  <a:pt x="0" y="239"/>
                </a:cubicBezTo>
                <a:cubicBezTo>
                  <a:pt x="0" y="363"/>
                  <a:pt x="107" y="460"/>
                  <a:pt x="230" y="460"/>
                </a:cubicBezTo>
                <a:cubicBezTo>
                  <a:pt x="363" y="460"/>
                  <a:pt x="461" y="354"/>
                  <a:pt x="461" y="230"/>
                </a:cubicBezTo>
                <a:cubicBezTo>
                  <a:pt x="461" y="106"/>
                  <a:pt x="355" y="0"/>
                  <a:pt x="230" y="9"/>
                </a:cubicBezTo>
                <a:close/>
                <a:moveTo>
                  <a:pt x="248" y="79"/>
                </a:moveTo>
                <a:lnTo>
                  <a:pt x="248" y="79"/>
                </a:lnTo>
                <a:cubicBezTo>
                  <a:pt x="275" y="79"/>
                  <a:pt x="283" y="97"/>
                  <a:pt x="283" y="106"/>
                </a:cubicBezTo>
                <a:cubicBezTo>
                  <a:pt x="283" y="132"/>
                  <a:pt x="266" y="150"/>
                  <a:pt x="239" y="150"/>
                </a:cubicBezTo>
                <a:cubicBezTo>
                  <a:pt x="222" y="150"/>
                  <a:pt x="213" y="132"/>
                  <a:pt x="213" y="115"/>
                </a:cubicBezTo>
                <a:cubicBezTo>
                  <a:pt x="213" y="106"/>
                  <a:pt x="222" y="79"/>
                  <a:pt x="248" y="79"/>
                </a:cubicBezTo>
                <a:close/>
                <a:moveTo>
                  <a:pt x="195" y="372"/>
                </a:moveTo>
                <a:lnTo>
                  <a:pt x="195" y="372"/>
                </a:lnTo>
                <a:cubicBezTo>
                  <a:pt x="177" y="372"/>
                  <a:pt x="169" y="363"/>
                  <a:pt x="177" y="327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195" y="239"/>
                  <a:pt x="195" y="230"/>
                  <a:pt x="195" y="230"/>
                </a:cubicBezTo>
                <a:cubicBezTo>
                  <a:pt x="186" y="230"/>
                  <a:pt x="169" y="239"/>
                  <a:pt x="160" y="248"/>
                </a:cubicBezTo>
                <a:cubicBezTo>
                  <a:pt x="151" y="239"/>
                  <a:pt x="151" y="239"/>
                  <a:pt x="151" y="239"/>
                </a:cubicBezTo>
                <a:cubicBezTo>
                  <a:pt x="186" y="204"/>
                  <a:pt x="230" y="185"/>
                  <a:pt x="248" y="185"/>
                </a:cubicBezTo>
                <a:cubicBezTo>
                  <a:pt x="266" y="185"/>
                  <a:pt x="266" y="204"/>
                  <a:pt x="266" y="230"/>
                </a:cubicBezTo>
                <a:cubicBezTo>
                  <a:pt x="239" y="310"/>
                  <a:pt x="239" y="310"/>
                  <a:pt x="239" y="310"/>
                </a:cubicBezTo>
                <a:cubicBezTo>
                  <a:pt x="239" y="327"/>
                  <a:pt x="239" y="327"/>
                  <a:pt x="239" y="327"/>
                </a:cubicBezTo>
                <a:cubicBezTo>
                  <a:pt x="248" y="327"/>
                  <a:pt x="266" y="327"/>
                  <a:pt x="275" y="310"/>
                </a:cubicBezTo>
                <a:cubicBezTo>
                  <a:pt x="283" y="327"/>
                  <a:pt x="283" y="327"/>
                  <a:pt x="283" y="327"/>
                </a:cubicBezTo>
                <a:cubicBezTo>
                  <a:pt x="248" y="363"/>
                  <a:pt x="213" y="372"/>
                  <a:pt x="195" y="372"/>
                </a:cubicBezTo>
                <a:close/>
              </a:path>
            </a:pathLst>
          </a:custGeom>
          <a:solidFill>
            <a:srgbClr val="D32D46"/>
          </a:solidFill>
          <a:ln>
            <a:solidFill>
              <a:schemeClr val="bg2"/>
            </a:solidFill>
          </a:ln>
          <a:extLst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250037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4" grpId="0"/>
      <p:bldP spid="35" grpId="0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760538" y="1050925"/>
            <a:ext cx="152939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900" dirty="0">
                <a:solidFill>
                  <a:srgbClr val="D53044"/>
                </a:solidFill>
                <a:latin typeface="Roboto Black" pitchFamily="2" charset="0"/>
              </a:rPr>
              <a:t>UNIVERSIDAD DE GRANADA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1371628" y="3419292"/>
            <a:ext cx="6424835" cy="7353070"/>
          </a:xfrm>
          <a:prstGeom prst="rect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17" name="Title 20"/>
          <p:cNvSpPr txBox="1">
            <a:spLocks/>
          </p:cNvSpPr>
          <p:nvPr/>
        </p:nvSpPr>
        <p:spPr bwMode="auto">
          <a:xfrm>
            <a:off x="1709515" y="3539465"/>
            <a:ext cx="5751094" cy="71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5" tIns="91433" rIns="182865" bIns="91433" anchor="ctr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defTabSz="457200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defTabSz="457200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defTabSz="457200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defTabSz="457200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5000" dirty="0">
                <a:solidFill>
                  <a:schemeClr val="bg1"/>
                </a:solidFill>
                <a:latin typeface="Roboto Regular" charset="0"/>
              </a:rPr>
              <a:t>OFICINAS DE R.I. EN LAS FACULTADES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5000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5000" dirty="0">
                <a:solidFill>
                  <a:schemeClr val="bg1"/>
                </a:solidFill>
                <a:latin typeface="Roboto Regular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5000" dirty="0">
                <a:solidFill>
                  <a:schemeClr val="bg1"/>
                </a:solidFill>
                <a:latin typeface="Roboto Regular" charset="0"/>
              </a:rPr>
              <a:t>INTERNATIONAL RELATIONS OFFICES AT THE FACULTIES</a:t>
            </a: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1743075" y="1750592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ADMINISTRATIVE PROCEDURES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218" y="3439709"/>
            <a:ext cx="3381383" cy="341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 descr="S:\IDP\INFORMACION PUBLICADA EN LA WEB\NUEVA WEB\REPOSITORIO NUEVA WEB\ESTUDIANTES\adult-1869624_1920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2353" y="3419292"/>
            <a:ext cx="3441001" cy="346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S:\IDP\INFORMACION PUBLICADA EN LA WEB\NUEVA WEB\REPOSITORIO NUEVA WEB\ESTUDIANTES\ESTUDIANTES HABLANDO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218" y="7292562"/>
            <a:ext cx="3414116" cy="345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Historia de la formaciÃ³n de bibliotecarios en EspaÃ±a | Facultad de ...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668" y="7292562"/>
            <a:ext cx="3360261" cy="345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18218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 animBg="1"/>
      <p:bldP spid="1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18"/>
          <p:cNvSpPr>
            <a:spLocks/>
          </p:cNvSpPr>
          <p:nvPr/>
        </p:nvSpPr>
        <p:spPr bwMode="auto">
          <a:xfrm>
            <a:off x="17043400" y="10958513"/>
            <a:ext cx="342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>
                <a:solidFill>
                  <a:srgbClr val="FFFFFF"/>
                </a:solidFill>
                <a:sym typeface="Nexa Bold" charset="0"/>
              </a:rPr>
              <a:t>10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760538" y="1040899"/>
            <a:ext cx="152939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>
                <a:solidFill>
                  <a:srgbClr val="D53044"/>
                </a:solidFill>
                <a:latin typeface="Roboto Black" charset="0"/>
              </a:rPr>
              <a:t>OFICINAS DE R.I. EN LAS FACULTADES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>
                <a:solidFill>
                  <a:srgbClr val="D53044"/>
                </a:solidFill>
                <a:latin typeface="Roboto Black" charset="0"/>
              </a:rPr>
              <a:t>INTERNATIONAL RELATIONS OFFICES AT THE FACULTIES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27163" y="12620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24" name="AutoShape 3"/>
          <p:cNvSpPr>
            <a:spLocks/>
          </p:cNvSpPr>
          <p:nvPr/>
        </p:nvSpPr>
        <p:spPr bwMode="auto">
          <a:xfrm>
            <a:off x="1210385" y="3113962"/>
            <a:ext cx="7476415" cy="5572837"/>
          </a:xfrm>
          <a:custGeom>
            <a:avLst/>
            <a:gdLst>
              <a:gd name="T0" fmla="*/ 0 w 21600"/>
              <a:gd name="T1" fmla="*/ 19956 h 21600"/>
              <a:gd name="T2" fmla="*/ 0 w 21600"/>
              <a:gd name="T3" fmla="*/ 1644 h 21600"/>
              <a:gd name="T4" fmla="*/ 2087 w 21600"/>
              <a:gd name="T5" fmla="*/ 0 h 21600"/>
              <a:gd name="T6" fmla="*/ 19513 w 21600"/>
              <a:gd name="T7" fmla="*/ 0 h 21600"/>
              <a:gd name="T8" fmla="*/ 21600 w 21600"/>
              <a:gd name="T9" fmla="*/ 1644 h 21600"/>
              <a:gd name="T10" fmla="*/ 21600 w 21600"/>
              <a:gd name="T11" fmla="*/ 19956 h 21600"/>
              <a:gd name="T12" fmla="*/ 19513 w 21600"/>
              <a:gd name="T13" fmla="*/ 21600 h 21600"/>
              <a:gd name="T14" fmla="*/ 2087 w 21600"/>
              <a:gd name="T15" fmla="*/ 21600 h 21600"/>
              <a:gd name="T16" fmla="*/ 0 w 21600"/>
              <a:gd name="T17" fmla="*/ 19956 h 21600"/>
              <a:gd name="T18" fmla="*/ 0 w 21600"/>
              <a:gd name="T19" fmla="*/ 1995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0" y="19956"/>
                </a:moveTo>
                <a:lnTo>
                  <a:pt x="0" y="1644"/>
                </a:lnTo>
                <a:cubicBezTo>
                  <a:pt x="0" y="736"/>
                  <a:pt x="934" y="0"/>
                  <a:pt x="2087" y="0"/>
                </a:cubicBezTo>
                <a:lnTo>
                  <a:pt x="19513" y="0"/>
                </a:lnTo>
                <a:cubicBezTo>
                  <a:pt x="20666" y="0"/>
                  <a:pt x="21600" y="736"/>
                  <a:pt x="21600" y="1644"/>
                </a:cubicBezTo>
                <a:lnTo>
                  <a:pt x="21600" y="19956"/>
                </a:lnTo>
                <a:cubicBezTo>
                  <a:pt x="21600" y="20864"/>
                  <a:pt x="20666" y="21600"/>
                  <a:pt x="19513" y="21600"/>
                </a:cubicBezTo>
                <a:lnTo>
                  <a:pt x="2087" y="21600"/>
                </a:lnTo>
                <a:cubicBezTo>
                  <a:pt x="934" y="21600"/>
                  <a:pt x="0" y="20864"/>
                  <a:pt x="0" y="19956"/>
                </a:cubicBezTo>
                <a:close/>
                <a:moveTo>
                  <a:pt x="0" y="19956"/>
                </a:moveTo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  <a:extLst/>
        </p:spPr>
        <p:txBody>
          <a:bodyPr lIns="216000" tIns="0" rIns="216000" bIns="0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800" dirty="0"/>
          </a:p>
          <a:p>
            <a:pPr algn="just" eaLnBrk="1" hangingPunct="1">
              <a:defRPr/>
            </a:pPr>
            <a:r>
              <a:rPr lang="es-ES" altLang="es-ES" sz="3600" dirty="0">
                <a:solidFill>
                  <a:schemeClr val="tx1">
                    <a:lumMod val="75000"/>
                  </a:schemeClr>
                </a:solidFill>
              </a:rPr>
              <a:t>Se encargan de las cuestiones académicas: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s-ES" altLang="es-ES" sz="3200" dirty="0">
                <a:solidFill>
                  <a:schemeClr val="tx1">
                    <a:lumMod val="75000"/>
                  </a:schemeClr>
                </a:solidFill>
              </a:rPr>
              <a:t>Acuerdos de estudios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s-ES" altLang="es-ES" sz="3200" dirty="0">
                <a:solidFill>
                  <a:schemeClr val="tx1">
                    <a:lumMod val="75000"/>
                  </a:schemeClr>
                </a:solidFill>
              </a:rPr>
              <a:t>Matrícula en las asignaturas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s-ES" altLang="es-ES" sz="3200" dirty="0">
                <a:solidFill>
                  <a:schemeClr val="tx1">
                    <a:lumMod val="75000"/>
                  </a:schemeClr>
                </a:solidFill>
              </a:rPr>
              <a:t>Certificados de notas (emisión y envío)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s-ES" altLang="es-ES" sz="3200" dirty="0">
                <a:solidFill>
                  <a:schemeClr val="tx1">
                    <a:lumMod val="75000"/>
                  </a:schemeClr>
                </a:solidFill>
              </a:rPr>
              <a:t>Firman los certificados de llegada y de final de estancia</a:t>
            </a:r>
          </a:p>
          <a:p>
            <a:pPr algn="just" eaLnBrk="1" hangingPunct="1">
              <a:defRPr/>
            </a:pPr>
            <a:endParaRPr lang="es-ES" altLang="es-ES" sz="3200" dirty="0">
              <a:solidFill>
                <a:schemeClr val="tx1">
                  <a:lumMod val="75000"/>
                </a:schemeClr>
              </a:solidFill>
            </a:endParaRPr>
          </a:p>
          <a:p>
            <a:pPr algn="just" eaLnBrk="1" hangingPunct="1">
              <a:defRPr/>
            </a:pPr>
            <a:r>
              <a:rPr lang="es-ES" altLang="es-ES" sz="3200" dirty="0">
                <a:solidFill>
                  <a:schemeClr val="tx1">
                    <a:lumMod val="75000"/>
                  </a:schemeClr>
                </a:solidFill>
              </a:rPr>
              <a:t>Charlas informativas donde explicarán todos los detalles.</a:t>
            </a: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algn="ctr"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</p:txBody>
      </p:sp>
      <p:sp>
        <p:nvSpPr>
          <p:cNvPr id="35" name="AutoShape 3"/>
          <p:cNvSpPr>
            <a:spLocks/>
          </p:cNvSpPr>
          <p:nvPr/>
        </p:nvSpPr>
        <p:spPr bwMode="auto">
          <a:xfrm>
            <a:off x="9606629" y="3097943"/>
            <a:ext cx="7608221" cy="5572837"/>
          </a:xfrm>
          <a:custGeom>
            <a:avLst/>
            <a:gdLst>
              <a:gd name="T0" fmla="*/ 0 w 21600"/>
              <a:gd name="T1" fmla="*/ 19956 h 21600"/>
              <a:gd name="T2" fmla="*/ 0 w 21600"/>
              <a:gd name="T3" fmla="*/ 1644 h 21600"/>
              <a:gd name="T4" fmla="*/ 2087 w 21600"/>
              <a:gd name="T5" fmla="*/ 0 h 21600"/>
              <a:gd name="T6" fmla="*/ 19513 w 21600"/>
              <a:gd name="T7" fmla="*/ 0 h 21600"/>
              <a:gd name="T8" fmla="*/ 21600 w 21600"/>
              <a:gd name="T9" fmla="*/ 1644 h 21600"/>
              <a:gd name="T10" fmla="*/ 21600 w 21600"/>
              <a:gd name="T11" fmla="*/ 19956 h 21600"/>
              <a:gd name="T12" fmla="*/ 19513 w 21600"/>
              <a:gd name="T13" fmla="*/ 21600 h 21600"/>
              <a:gd name="T14" fmla="*/ 2087 w 21600"/>
              <a:gd name="T15" fmla="*/ 21600 h 21600"/>
              <a:gd name="T16" fmla="*/ 0 w 21600"/>
              <a:gd name="T17" fmla="*/ 19956 h 21600"/>
              <a:gd name="T18" fmla="*/ 0 w 21600"/>
              <a:gd name="T19" fmla="*/ 1995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0" y="19956"/>
                </a:moveTo>
                <a:lnTo>
                  <a:pt x="0" y="1644"/>
                </a:lnTo>
                <a:cubicBezTo>
                  <a:pt x="0" y="736"/>
                  <a:pt x="934" y="0"/>
                  <a:pt x="2087" y="0"/>
                </a:cubicBezTo>
                <a:lnTo>
                  <a:pt x="19513" y="0"/>
                </a:lnTo>
                <a:cubicBezTo>
                  <a:pt x="20666" y="0"/>
                  <a:pt x="21600" y="736"/>
                  <a:pt x="21600" y="1644"/>
                </a:cubicBezTo>
                <a:lnTo>
                  <a:pt x="21600" y="19956"/>
                </a:lnTo>
                <a:cubicBezTo>
                  <a:pt x="21600" y="20864"/>
                  <a:pt x="20666" y="21600"/>
                  <a:pt x="19513" y="21600"/>
                </a:cubicBezTo>
                <a:lnTo>
                  <a:pt x="2087" y="21600"/>
                </a:lnTo>
                <a:cubicBezTo>
                  <a:pt x="934" y="21600"/>
                  <a:pt x="0" y="20864"/>
                  <a:pt x="0" y="19956"/>
                </a:cubicBezTo>
                <a:close/>
                <a:moveTo>
                  <a:pt x="0" y="19956"/>
                </a:moveTo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  <a:extLst/>
        </p:spPr>
        <p:txBody>
          <a:bodyPr lIns="216000" tIns="0" rIns="216000" bIns="0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800" dirty="0"/>
          </a:p>
          <a:p>
            <a:pPr algn="just" eaLnBrk="1" hangingPunct="1">
              <a:defRPr/>
            </a:pPr>
            <a:r>
              <a:rPr lang="en-US" altLang="es-ES" sz="3600" dirty="0">
                <a:solidFill>
                  <a:schemeClr val="tx1">
                    <a:lumMod val="75000"/>
                  </a:schemeClr>
                </a:solidFill>
              </a:rPr>
              <a:t>In charge of all academic issues:</a:t>
            </a:r>
          </a:p>
          <a:p>
            <a:pPr marL="457200" indent="-4572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s-ES" sz="3200" dirty="0">
                <a:solidFill>
                  <a:schemeClr val="tx1">
                    <a:lumMod val="75000"/>
                  </a:schemeClr>
                </a:solidFill>
              </a:rPr>
              <a:t>Learning agreements</a:t>
            </a:r>
          </a:p>
          <a:p>
            <a:pPr marL="457200" indent="-4572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s-ES" sz="3200" dirty="0">
                <a:solidFill>
                  <a:schemeClr val="tx1">
                    <a:lumMod val="75000"/>
                  </a:schemeClr>
                </a:solidFill>
              </a:rPr>
              <a:t>Enrolment at courses</a:t>
            </a:r>
          </a:p>
          <a:p>
            <a:pPr marL="457200" indent="-4572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s-ES" sz="3200" dirty="0">
                <a:solidFill>
                  <a:schemeClr val="tx1">
                    <a:lumMod val="75000"/>
                  </a:schemeClr>
                </a:solidFill>
              </a:rPr>
              <a:t>Transcript of records (issuing and sending)</a:t>
            </a:r>
          </a:p>
          <a:p>
            <a:pPr marL="457200" indent="-4572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s-ES" sz="3200" dirty="0">
                <a:solidFill>
                  <a:schemeClr val="tx1">
                    <a:lumMod val="75000"/>
                  </a:schemeClr>
                </a:solidFill>
              </a:rPr>
              <a:t>They sign certificates of arrival and departure</a:t>
            </a:r>
          </a:p>
          <a:p>
            <a:pPr algn="just" eaLnBrk="1" hangingPunct="1">
              <a:defRPr/>
            </a:pPr>
            <a:endParaRPr lang="en-US" altLang="es-ES" sz="3200" dirty="0">
              <a:solidFill>
                <a:schemeClr val="tx1">
                  <a:lumMod val="75000"/>
                </a:schemeClr>
              </a:solidFill>
            </a:endParaRPr>
          </a:p>
          <a:p>
            <a:pPr algn="just" eaLnBrk="1" hangingPunct="1">
              <a:defRPr/>
            </a:pPr>
            <a:r>
              <a:rPr lang="en-US" altLang="es-ES" sz="3200" dirty="0">
                <a:solidFill>
                  <a:schemeClr val="tx1">
                    <a:lumMod val="75000"/>
                  </a:schemeClr>
                </a:solidFill>
              </a:rPr>
              <a:t>Information sessions where they explain all academic issues</a:t>
            </a:r>
            <a:r>
              <a:rPr lang="en-US" altLang="es-ES" sz="3600" dirty="0">
                <a:solidFill>
                  <a:schemeClr val="tx1">
                    <a:lumMod val="75000"/>
                  </a:schemeClr>
                </a:solidFill>
              </a:rPr>
              <a:t>.</a:t>
            </a:r>
            <a:endParaRPr lang="es-ES" altLang="es-ES" sz="3600" dirty="0"/>
          </a:p>
          <a:p>
            <a:pPr algn="ctr"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</p:txBody>
      </p:sp>
      <p:sp>
        <p:nvSpPr>
          <p:cNvPr id="39" name="38 CuadroTexto"/>
          <p:cNvSpPr txBox="1"/>
          <p:nvPr/>
        </p:nvSpPr>
        <p:spPr>
          <a:xfrm>
            <a:off x="1962539" y="9618670"/>
            <a:ext cx="6724261" cy="1569660"/>
          </a:xfrm>
          <a:prstGeom prst="rect">
            <a:avLst/>
          </a:prstGeom>
          <a:solidFill>
            <a:srgbClr val="D32D46"/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 https://internacional.ugr.es/pages/movilidad/estudiantes/contactoscentros </a:t>
            </a:r>
          </a:p>
        </p:txBody>
      </p:sp>
      <p:sp>
        <p:nvSpPr>
          <p:cNvPr id="40" name="Freeform 12"/>
          <p:cNvSpPr>
            <a:spLocks noChangeArrowheads="1"/>
          </p:cNvSpPr>
          <p:nvPr/>
        </p:nvSpPr>
        <p:spPr bwMode="auto">
          <a:xfrm>
            <a:off x="1299470" y="9012551"/>
            <a:ext cx="1172009" cy="1078145"/>
          </a:xfrm>
          <a:custGeom>
            <a:avLst/>
            <a:gdLst>
              <a:gd name="T0" fmla="*/ 272890611 w 462"/>
              <a:gd name="T1" fmla="*/ 12924454 h 461"/>
              <a:gd name="T2" fmla="*/ 272890611 w 462"/>
              <a:gd name="T3" fmla="*/ 12924454 h 461"/>
              <a:gd name="T4" fmla="*/ 0 w 462"/>
              <a:gd name="T5" fmla="*/ 343227239 h 461"/>
              <a:gd name="T6" fmla="*/ 272890611 w 462"/>
              <a:gd name="T7" fmla="*/ 660605569 h 461"/>
              <a:gd name="T8" fmla="*/ 546968513 w 462"/>
              <a:gd name="T9" fmla="*/ 330302785 h 461"/>
              <a:gd name="T10" fmla="*/ 272890611 w 462"/>
              <a:gd name="T11" fmla="*/ 12924454 h 461"/>
              <a:gd name="T12" fmla="*/ 294247684 w 462"/>
              <a:gd name="T13" fmla="*/ 113451180 h 461"/>
              <a:gd name="T14" fmla="*/ 294247684 w 462"/>
              <a:gd name="T15" fmla="*/ 113451180 h 461"/>
              <a:gd name="T16" fmla="*/ 335774540 w 462"/>
              <a:gd name="T17" fmla="*/ 152226938 h 461"/>
              <a:gd name="T18" fmla="*/ 283569692 w 462"/>
              <a:gd name="T19" fmla="*/ 215414755 h 461"/>
              <a:gd name="T20" fmla="*/ 252720829 w 462"/>
              <a:gd name="T21" fmla="*/ 165151392 h 461"/>
              <a:gd name="T22" fmla="*/ 294247684 w 462"/>
              <a:gd name="T23" fmla="*/ 113451180 h 461"/>
              <a:gd name="T24" fmla="*/ 231363755 w 462"/>
              <a:gd name="T25" fmla="*/ 534228737 h 461"/>
              <a:gd name="T26" fmla="*/ 231363755 w 462"/>
              <a:gd name="T27" fmla="*/ 534228737 h 461"/>
              <a:gd name="T28" fmla="*/ 210007771 w 462"/>
              <a:gd name="T29" fmla="*/ 469604071 h 461"/>
              <a:gd name="T30" fmla="*/ 231363755 w 462"/>
              <a:gd name="T31" fmla="*/ 356152891 h 461"/>
              <a:gd name="T32" fmla="*/ 231363755 w 462"/>
              <a:gd name="T33" fmla="*/ 330302785 h 461"/>
              <a:gd name="T34" fmla="*/ 189836900 w 462"/>
              <a:gd name="T35" fmla="*/ 356152891 h 461"/>
              <a:gd name="T36" fmla="*/ 179158908 w 462"/>
              <a:gd name="T37" fmla="*/ 343227239 h 461"/>
              <a:gd name="T38" fmla="*/ 294247684 w 462"/>
              <a:gd name="T39" fmla="*/ 265678118 h 461"/>
              <a:gd name="T40" fmla="*/ 315604758 w 462"/>
              <a:gd name="T41" fmla="*/ 330302785 h 461"/>
              <a:gd name="T42" fmla="*/ 283569692 w 462"/>
              <a:gd name="T43" fmla="*/ 445190814 h 461"/>
              <a:gd name="T44" fmla="*/ 283569692 w 462"/>
              <a:gd name="T45" fmla="*/ 469604071 h 461"/>
              <a:gd name="T46" fmla="*/ 326282750 w 462"/>
              <a:gd name="T47" fmla="*/ 445190814 h 461"/>
              <a:gd name="T48" fmla="*/ 335774540 w 462"/>
              <a:gd name="T49" fmla="*/ 469604071 h 461"/>
              <a:gd name="T50" fmla="*/ 231363755 w 462"/>
              <a:gd name="T51" fmla="*/ 534228737 h 46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62" h="461">
                <a:moveTo>
                  <a:pt x="230" y="9"/>
                </a:moveTo>
                <a:lnTo>
                  <a:pt x="230" y="9"/>
                </a:lnTo>
                <a:cubicBezTo>
                  <a:pt x="98" y="9"/>
                  <a:pt x="0" y="106"/>
                  <a:pt x="0" y="239"/>
                </a:cubicBezTo>
                <a:cubicBezTo>
                  <a:pt x="0" y="363"/>
                  <a:pt x="107" y="460"/>
                  <a:pt x="230" y="460"/>
                </a:cubicBezTo>
                <a:cubicBezTo>
                  <a:pt x="363" y="460"/>
                  <a:pt x="461" y="354"/>
                  <a:pt x="461" y="230"/>
                </a:cubicBezTo>
                <a:cubicBezTo>
                  <a:pt x="461" y="106"/>
                  <a:pt x="355" y="0"/>
                  <a:pt x="230" y="9"/>
                </a:cubicBezTo>
                <a:close/>
                <a:moveTo>
                  <a:pt x="248" y="79"/>
                </a:moveTo>
                <a:lnTo>
                  <a:pt x="248" y="79"/>
                </a:lnTo>
                <a:cubicBezTo>
                  <a:pt x="275" y="79"/>
                  <a:pt x="283" y="97"/>
                  <a:pt x="283" y="106"/>
                </a:cubicBezTo>
                <a:cubicBezTo>
                  <a:pt x="283" y="132"/>
                  <a:pt x="266" y="150"/>
                  <a:pt x="239" y="150"/>
                </a:cubicBezTo>
                <a:cubicBezTo>
                  <a:pt x="222" y="150"/>
                  <a:pt x="213" y="132"/>
                  <a:pt x="213" y="115"/>
                </a:cubicBezTo>
                <a:cubicBezTo>
                  <a:pt x="213" y="106"/>
                  <a:pt x="222" y="79"/>
                  <a:pt x="248" y="79"/>
                </a:cubicBezTo>
                <a:close/>
                <a:moveTo>
                  <a:pt x="195" y="372"/>
                </a:moveTo>
                <a:lnTo>
                  <a:pt x="195" y="372"/>
                </a:lnTo>
                <a:cubicBezTo>
                  <a:pt x="177" y="372"/>
                  <a:pt x="169" y="363"/>
                  <a:pt x="177" y="327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195" y="239"/>
                  <a:pt x="195" y="230"/>
                  <a:pt x="195" y="230"/>
                </a:cubicBezTo>
                <a:cubicBezTo>
                  <a:pt x="186" y="230"/>
                  <a:pt x="169" y="239"/>
                  <a:pt x="160" y="248"/>
                </a:cubicBezTo>
                <a:cubicBezTo>
                  <a:pt x="151" y="239"/>
                  <a:pt x="151" y="239"/>
                  <a:pt x="151" y="239"/>
                </a:cubicBezTo>
                <a:cubicBezTo>
                  <a:pt x="186" y="204"/>
                  <a:pt x="230" y="185"/>
                  <a:pt x="248" y="185"/>
                </a:cubicBezTo>
                <a:cubicBezTo>
                  <a:pt x="266" y="185"/>
                  <a:pt x="266" y="204"/>
                  <a:pt x="266" y="230"/>
                </a:cubicBezTo>
                <a:cubicBezTo>
                  <a:pt x="239" y="310"/>
                  <a:pt x="239" y="310"/>
                  <a:pt x="239" y="310"/>
                </a:cubicBezTo>
                <a:cubicBezTo>
                  <a:pt x="239" y="327"/>
                  <a:pt x="239" y="327"/>
                  <a:pt x="239" y="327"/>
                </a:cubicBezTo>
                <a:cubicBezTo>
                  <a:pt x="248" y="327"/>
                  <a:pt x="266" y="327"/>
                  <a:pt x="275" y="310"/>
                </a:cubicBezTo>
                <a:cubicBezTo>
                  <a:pt x="283" y="327"/>
                  <a:pt x="283" y="327"/>
                  <a:pt x="283" y="327"/>
                </a:cubicBezTo>
                <a:cubicBezTo>
                  <a:pt x="248" y="363"/>
                  <a:pt x="213" y="372"/>
                  <a:pt x="195" y="372"/>
                </a:cubicBezTo>
                <a:close/>
              </a:path>
            </a:pathLst>
          </a:custGeom>
          <a:solidFill>
            <a:srgbClr val="D32D46"/>
          </a:solidFill>
          <a:ln>
            <a:solidFill>
              <a:schemeClr val="bg2"/>
            </a:solidFill>
          </a:ln>
          <a:ex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18" y="9065938"/>
            <a:ext cx="5624940" cy="295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760538" y="1050925"/>
            <a:ext cx="152939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900" dirty="0">
                <a:solidFill>
                  <a:srgbClr val="D53044"/>
                </a:solidFill>
                <a:latin typeface="Roboto Black" pitchFamily="2" charset="0"/>
              </a:rPr>
              <a:t>UNIVERSIDAD DE GRANADA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1371628" y="3419292"/>
            <a:ext cx="6424835" cy="7353070"/>
          </a:xfrm>
          <a:prstGeom prst="rect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17" name="Title 20"/>
          <p:cNvSpPr txBox="1">
            <a:spLocks/>
          </p:cNvSpPr>
          <p:nvPr/>
        </p:nvSpPr>
        <p:spPr bwMode="auto">
          <a:xfrm>
            <a:off x="1709515" y="3924186"/>
            <a:ext cx="5751094" cy="634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5" tIns="91433" rIns="182865" bIns="91433" anchor="ctr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defTabSz="457200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defTabSz="457200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defTabSz="457200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defTabSz="457200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5000" dirty="0">
                <a:solidFill>
                  <a:schemeClr val="bg1"/>
                </a:solidFill>
                <a:latin typeface="Roboto Regular" charset="0"/>
              </a:rPr>
              <a:t>CERTIFICADO DE ESPAÑOL Y TEST EN EL CLM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5000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5000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5000" dirty="0">
                <a:solidFill>
                  <a:schemeClr val="bg1"/>
                </a:solidFill>
                <a:latin typeface="Roboto Regular" charset="0"/>
              </a:rPr>
              <a:t>CERTIFICATE OF SPANISH AND TEST AT CLM</a:t>
            </a: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1743075" y="1750592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ADMINISTRATIVE PROCEDURES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pic>
        <p:nvPicPr>
          <p:cNvPr id="12" name="Picture 10" descr="_MG_3171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976" y="7292562"/>
            <a:ext cx="3451221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 descr="S:\IDP\INFORMACION PUBLICADA EN LA WEB\NUEVA WEB\REPOSITORIO NUEVA WEB\SERVICIOS\programa mento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3055" y="3447001"/>
            <a:ext cx="3477064" cy="344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S:\IDP\INFORMACION PUBLICADA EN LA WEB\NUEVA WEB\REPOSITORIO NUEVA WEB\ESTUDIANTES\men-2425121_1920.jpg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953" y="7292564"/>
            <a:ext cx="3445646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S:\IDP\INFORMACION PUBLICADA EN LA WEB\NUEVA WEB\REPOSITORIO NUEVA WEB\ESTUDIANTES\guy-2557251_1920.jpg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953" y="3447001"/>
            <a:ext cx="3482975" cy="345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41731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 animBg="1"/>
      <p:bldP spid="1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34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>
                <a:solidFill>
                  <a:srgbClr val="D53044"/>
                </a:solidFill>
                <a:latin typeface="Roboto Black" charset="0"/>
              </a:rPr>
              <a:t>CERTIFICADO DE ESPAÑOL / CERTIFICATE OF SPANISH</a:t>
            </a:r>
          </a:p>
        </p:txBody>
      </p:sp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1743075" y="1750592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ADMINISTRATIVE PROCEDURES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10" name="AutoShape 19"/>
          <p:cNvSpPr>
            <a:spLocks/>
          </p:cNvSpPr>
          <p:nvPr/>
        </p:nvSpPr>
        <p:spPr bwMode="auto">
          <a:xfrm rot="20011865">
            <a:off x="1161628" y="4365713"/>
            <a:ext cx="1557325" cy="1772370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5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743205" y="2881747"/>
            <a:ext cx="13355779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chemeClr val="tx1">
                    <a:lumMod val="75000"/>
                  </a:schemeClr>
                </a:solidFill>
              </a:rPr>
              <a:t>Si no  tienes un certificado de español, haz la prueba gratuita del CLM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449785" y="4308761"/>
            <a:ext cx="13979233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chemeClr val="tx1">
                    <a:lumMod val="75000"/>
                  </a:schemeClr>
                </a:solidFill>
              </a:rPr>
              <a:t>If you do not have a Spanish certificate, please register for the level test (free of charge) at the CLM</a:t>
            </a:r>
            <a:endParaRPr lang="es-ES" sz="40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713020" y="8401284"/>
            <a:ext cx="68292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>
              <a:buFont typeface="Wingdings" panose="05000000000000000000" pitchFamily="2" charset="2"/>
              <a:buChar char="q"/>
            </a:pPr>
            <a:r>
              <a:rPr lang="es-ES" sz="3600" dirty="0">
                <a:solidFill>
                  <a:srgbClr val="737572"/>
                </a:solidFill>
              </a:rPr>
              <a:t>Si ya la entregaste en la solicitud en línea o la tienes aquí, no es necesario. </a:t>
            </a:r>
          </a:p>
          <a:p>
            <a:pPr marL="685800" lvl="0" indent="-685800">
              <a:buFont typeface="Wingdings" panose="05000000000000000000" pitchFamily="2" charset="2"/>
              <a:buChar char="q"/>
            </a:pPr>
            <a:r>
              <a:rPr lang="es-ES" sz="3600" dirty="0">
                <a:solidFill>
                  <a:srgbClr val="737572"/>
                </a:solidFill>
              </a:rPr>
              <a:t>Nativos de español no han de hacer la prueba.</a:t>
            </a:r>
          </a:p>
          <a:p>
            <a:pPr marL="571500" lvl="0" indent="-571500">
              <a:buFont typeface="Wingdings" panose="05000000000000000000" pitchFamily="2" charset="2"/>
              <a:buChar char="q"/>
            </a:pPr>
            <a:r>
              <a:rPr lang="es-ES" sz="3600" dirty="0">
                <a:solidFill>
                  <a:srgbClr val="737572"/>
                </a:solidFill>
              </a:rPr>
              <a:t>El resultado OLS no se considera un certificado válido.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10682490" y="7891579"/>
            <a:ext cx="61098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737572"/>
                </a:solidFill>
              </a:rPr>
              <a:t>No need if you have already uploaded it on the online application or you have it with you now.</a:t>
            </a:r>
          </a:p>
          <a:p>
            <a:pPr marL="685800" lvl="0" indent="-685800"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737572"/>
                </a:solidFill>
              </a:rPr>
              <a:t> Native speakers don’t have to do the test.</a:t>
            </a:r>
          </a:p>
          <a:p>
            <a:pPr marL="685800" lvl="0" indent="-685800"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737572"/>
                </a:solidFill>
              </a:rPr>
              <a:t>OLS is not considered a valid certificate.</a:t>
            </a:r>
            <a:endParaRPr lang="es-ES" sz="3600" dirty="0">
              <a:solidFill>
                <a:srgbClr val="737572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432226" y="6108934"/>
            <a:ext cx="10368018" cy="1077218"/>
          </a:xfrm>
          <a:prstGeom prst="rect">
            <a:avLst/>
          </a:prstGeom>
          <a:solidFill>
            <a:srgbClr val="D32D46"/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R	REGISTRO:  https://gap.clm-granada.com/publico/matriculacion/prueba_nivel_cele </a:t>
            </a:r>
          </a:p>
        </p:txBody>
      </p:sp>
      <p:sp>
        <p:nvSpPr>
          <p:cNvPr id="18" name="Freeform 12"/>
          <p:cNvSpPr>
            <a:spLocks noChangeArrowheads="1"/>
          </p:cNvSpPr>
          <p:nvPr/>
        </p:nvSpPr>
        <p:spPr bwMode="auto">
          <a:xfrm>
            <a:off x="4846222" y="6297069"/>
            <a:ext cx="1172009" cy="1078145"/>
          </a:xfrm>
          <a:custGeom>
            <a:avLst/>
            <a:gdLst>
              <a:gd name="T0" fmla="*/ 272890611 w 462"/>
              <a:gd name="T1" fmla="*/ 12924454 h 461"/>
              <a:gd name="T2" fmla="*/ 272890611 w 462"/>
              <a:gd name="T3" fmla="*/ 12924454 h 461"/>
              <a:gd name="T4" fmla="*/ 0 w 462"/>
              <a:gd name="T5" fmla="*/ 343227239 h 461"/>
              <a:gd name="T6" fmla="*/ 272890611 w 462"/>
              <a:gd name="T7" fmla="*/ 660605569 h 461"/>
              <a:gd name="T8" fmla="*/ 546968513 w 462"/>
              <a:gd name="T9" fmla="*/ 330302785 h 461"/>
              <a:gd name="T10" fmla="*/ 272890611 w 462"/>
              <a:gd name="T11" fmla="*/ 12924454 h 461"/>
              <a:gd name="T12" fmla="*/ 294247684 w 462"/>
              <a:gd name="T13" fmla="*/ 113451180 h 461"/>
              <a:gd name="T14" fmla="*/ 294247684 w 462"/>
              <a:gd name="T15" fmla="*/ 113451180 h 461"/>
              <a:gd name="T16" fmla="*/ 335774540 w 462"/>
              <a:gd name="T17" fmla="*/ 152226938 h 461"/>
              <a:gd name="T18" fmla="*/ 283569692 w 462"/>
              <a:gd name="T19" fmla="*/ 215414755 h 461"/>
              <a:gd name="T20" fmla="*/ 252720829 w 462"/>
              <a:gd name="T21" fmla="*/ 165151392 h 461"/>
              <a:gd name="T22" fmla="*/ 294247684 w 462"/>
              <a:gd name="T23" fmla="*/ 113451180 h 461"/>
              <a:gd name="T24" fmla="*/ 231363755 w 462"/>
              <a:gd name="T25" fmla="*/ 534228737 h 461"/>
              <a:gd name="T26" fmla="*/ 231363755 w 462"/>
              <a:gd name="T27" fmla="*/ 534228737 h 461"/>
              <a:gd name="T28" fmla="*/ 210007771 w 462"/>
              <a:gd name="T29" fmla="*/ 469604071 h 461"/>
              <a:gd name="T30" fmla="*/ 231363755 w 462"/>
              <a:gd name="T31" fmla="*/ 356152891 h 461"/>
              <a:gd name="T32" fmla="*/ 231363755 w 462"/>
              <a:gd name="T33" fmla="*/ 330302785 h 461"/>
              <a:gd name="T34" fmla="*/ 189836900 w 462"/>
              <a:gd name="T35" fmla="*/ 356152891 h 461"/>
              <a:gd name="T36" fmla="*/ 179158908 w 462"/>
              <a:gd name="T37" fmla="*/ 343227239 h 461"/>
              <a:gd name="T38" fmla="*/ 294247684 w 462"/>
              <a:gd name="T39" fmla="*/ 265678118 h 461"/>
              <a:gd name="T40" fmla="*/ 315604758 w 462"/>
              <a:gd name="T41" fmla="*/ 330302785 h 461"/>
              <a:gd name="T42" fmla="*/ 283569692 w 462"/>
              <a:gd name="T43" fmla="*/ 445190814 h 461"/>
              <a:gd name="T44" fmla="*/ 283569692 w 462"/>
              <a:gd name="T45" fmla="*/ 469604071 h 461"/>
              <a:gd name="T46" fmla="*/ 326282750 w 462"/>
              <a:gd name="T47" fmla="*/ 445190814 h 461"/>
              <a:gd name="T48" fmla="*/ 335774540 w 462"/>
              <a:gd name="T49" fmla="*/ 469604071 h 461"/>
              <a:gd name="T50" fmla="*/ 231363755 w 462"/>
              <a:gd name="T51" fmla="*/ 534228737 h 46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62" h="461">
                <a:moveTo>
                  <a:pt x="230" y="9"/>
                </a:moveTo>
                <a:lnTo>
                  <a:pt x="230" y="9"/>
                </a:lnTo>
                <a:cubicBezTo>
                  <a:pt x="98" y="9"/>
                  <a:pt x="0" y="106"/>
                  <a:pt x="0" y="239"/>
                </a:cubicBezTo>
                <a:cubicBezTo>
                  <a:pt x="0" y="363"/>
                  <a:pt x="107" y="460"/>
                  <a:pt x="230" y="460"/>
                </a:cubicBezTo>
                <a:cubicBezTo>
                  <a:pt x="363" y="460"/>
                  <a:pt x="461" y="354"/>
                  <a:pt x="461" y="230"/>
                </a:cubicBezTo>
                <a:cubicBezTo>
                  <a:pt x="461" y="106"/>
                  <a:pt x="355" y="0"/>
                  <a:pt x="230" y="9"/>
                </a:cubicBezTo>
                <a:close/>
                <a:moveTo>
                  <a:pt x="248" y="79"/>
                </a:moveTo>
                <a:lnTo>
                  <a:pt x="248" y="79"/>
                </a:lnTo>
                <a:cubicBezTo>
                  <a:pt x="275" y="79"/>
                  <a:pt x="283" y="97"/>
                  <a:pt x="283" y="106"/>
                </a:cubicBezTo>
                <a:cubicBezTo>
                  <a:pt x="283" y="132"/>
                  <a:pt x="266" y="150"/>
                  <a:pt x="239" y="150"/>
                </a:cubicBezTo>
                <a:cubicBezTo>
                  <a:pt x="222" y="150"/>
                  <a:pt x="213" y="132"/>
                  <a:pt x="213" y="115"/>
                </a:cubicBezTo>
                <a:cubicBezTo>
                  <a:pt x="213" y="106"/>
                  <a:pt x="222" y="79"/>
                  <a:pt x="248" y="79"/>
                </a:cubicBezTo>
                <a:close/>
                <a:moveTo>
                  <a:pt x="195" y="372"/>
                </a:moveTo>
                <a:lnTo>
                  <a:pt x="195" y="372"/>
                </a:lnTo>
                <a:cubicBezTo>
                  <a:pt x="177" y="372"/>
                  <a:pt x="169" y="363"/>
                  <a:pt x="177" y="327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195" y="239"/>
                  <a:pt x="195" y="230"/>
                  <a:pt x="195" y="230"/>
                </a:cubicBezTo>
                <a:cubicBezTo>
                  <a:pt x="186" y="230"/>
                  <a:pt x="169" y="239"/>
                  <a:pt x="160" y="248"/>
                </a:cubicBezTo>
                <a:cubicBezTo>
                  <a:pt x="151" y="239"/>
                  <a:pt x="151" y="239"/>
                  <a:pt x="151" y="239"/>
                </a:cubicBezTo>
                <a:cubicBezTo>
                  <a:pt x="186" y="204"/>
                  <a:pt x="230" y="185"/>
                  <a:pt x="248" y="185"/>
                </a:cubicBezTo>
                <a:cubicBezTo>
                  <a:pt x="266" y="185"/>
                  <a:pt x="266" y="204"/>
                  <a:pt x="266" y="230"/>
                </a:cubicBezTo>
                <a:cubicBezTo>
                  <a:pt x="239" y="310"/>
                  <a:pt x="239" y="310"/>
                  <a:pt x="239" y="310"/>
                </a:cubicBezTo>
                <a:cubicBezTo>
                  <a:pt x="239" y="327"/>
                  <a:pt x="239" y="327"/>
                  <a:pt x="239" y="327"/>
                </a:cubicBezTo>
                <a:cubicBezTo>
                  <a:pt x="248" y="327"/>
                  <a:pt x="266" y="327"/>
                  <a:pt x="275" y="310"/>
                </a:cubicBezTo>
                <a:cubicBezTo>
                  <a:pt x="283" y="327"/>
                  <a:pt x="283" y="327"/>
                  <a:pt x="283" y="327"/>
                </a:cubicBezTo>
                <a:cubicBezTo>
                  <a:pt x="248" y="363"/>
                  <a:pt x="213" y="372"/>
                  <a:pt x="195" y="372"/>
                </a:cubicBezTo>
                <a:close/>
              </a:path>
            </a:pathLst>
          </a:custGeom>
          <a:solidFill>
            <a:srgbClr val="D32D46"/>
          </a:solidFill>
          <a:ln>
            <a:solidFill>
              <a:schemeClr val="bg2"/>
            </a:solidFill>
          </a:ln>
          <a:extLst/>
        </p:spPr>
        <p:txBody>
          <a:bodyPr wrap="none" anchor="ctr"/>
          <a:lstStyle/>
          <a:p>
            <a:endParaRPr lang="es-ES"/>
          </a:p>
        </p:txBody>
      </p:sp>
      <p:sp>
        <p:nvSpPr>
          <p:cNvPr id="23" name="Freeform 67"/>
          <p:cNvSpPr>
            <a:spLocks noChangeArrowheads="1"/>
          </p:cNvSpPr>
          <p:nvPr/>
        </p:nvSpPr>
        <p:spPr bwMode="auto">
          <a:xfrm>
            <a:off x="1495657" y="9160221"/>
            <a:ext cx="1636761" cy="1987033"/>
          </a:xfrm>
          <a:custGeom>
            <a:avLst/>
            <a:gdLst>
              <a:gd name="T0" fmla="*/ 623408538 w 453"/>
              <a:gd name="T1" fmla="*/ 320894662 h 533"/>
              <a:gd name="T2" fmla="*/ 623408538 w 453"/>
              <a:gd name="T3" fmla="*/ 320894662 h 533"/>
              <a:gd name="T4" fmla="*/ 63202223 w 453"/>
              <a:gd name="T5" fmla="*/ 276037868 h 533"/>
              <a:gd name="T6" fmla="*/ 0 w 453"/>
              <a:gd name="T7" fmla="*/ 307092571 h 533"/>
              <a:gd name="T8" fmla="*/ 126405644 w 453"/>
              <a:gd name="T9" fmla="*/ 917828505 h 533"/>
              <a:gd name="T10" fmla="*/ 202536194 w 453"/>
              <a:gd name="T11" fmla="*/ 917828505 h 533"/>
              <a:gd name="T12" fmla="*/ 139332772 w 453"/>
              <a:gd name="T13" fmla="*/ 612460538 h 533"/>
              <a:gd name="T14" fmla="*/ 636336864 w 453"/>
              <a:gd name="T15" fmla="*/ 336421357 h 533"/>
              <a:gd name="T16" fmla="*/ 623408538 w 453"/>
              <a:gd name="T17" fmla="*/ 320894662 h 5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53" h="533">
                <a:moveTo>
                  <a:pt x="434" y="186"/>
                </a:moveTo>
                <a:lnTo>
                  <a:pt x="434" y="186"/>
                </a:lnTo>
                <a:cubicBezTo>
                  <a:pt x="151" y="301"/>
                  <a:pt x="266" y="0"/>
                  <a:pt x="44" y="160"/>
                </a:cubicBezTo>
                <a:cubicBezTo>
                  <a:pt x="0" y="178"/>
                  <a:pt x="0" y="178"/>
                  <a:pt x="0" y="178"/>
                </a:cubicBezTo>
                <a:cubicBezTo>
                  <a:pt x="88" y="532"/>
                  <a:pt x="88" y="532"/>
                  <a:pt x="88" y="532"/>
                </a:cubicBezTo>
                <a:cubicBezTo>
                  <a:pt x="141" y="532"/>
                  <a:pt x="141" y="532"/>
                  <a:pt x="141" y="532"/>
                </a:cubicBezTo>
                <a:cubicBezTo>
                  <a:pt x="97" y="355"/>
                  <a:pt x="97" y="355"/>
                  <a:pt x="97" y="355"/>
                </a:cubicBezTo>
                <a:cubicBezTo>
                  <a:pt x="293" y="195"/>
                  <a:pt x="213" y="532"/>
                  <a:pt x="443" y="195"/>
                </a:cubicBezTo>
                <a:cubicBezTo>
                  <a:pt x="452" y="195"/>
                  <a:pt x="443" y="186"/>
                  <a:pt x="434" y="186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084130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4" grpId="0"/>
      <p:bldP spid="35" grpId="0"/>
      <p:bldP spid="18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34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800" dirty="0">
                <a:solidFill>
                  <a:srgbClr val="D53044"/>
                </a:solidFill>
                <a:latin typeface="Roboto Black" charset="0"/>
              </a:rPr>
              <a:t>CENTRO DE LENGUAS MODERNAS / MODERN LANGUAGES CENTRE</a:t>
            </a:r>
          </a:p>
        </p:txBody>
      </p:sp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1743075" y="1750592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ADMINISTRTIVOS / ADMINISTRATIVE PROCEDURES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01" y="3065324"/>
            <a:ext cx="8805208" cy="744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199418" y="3065324"/>
            <a:ext cx="8728362" cy="744557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9171709" y="3269675"/>
            <a:ext cx="8728361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es-ES" sz="3600" dirty="0">
                <a:solidFill>
                  <a:schemeClr val="tx1">
                    <a:lumMod val="75000"/>
                  </a:schemeClr>
                </a:solidFill>
              </a:rPr>
              <a:t>Cursos Intensivos de Lengua Española (CILE)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es-ES" sz="3600" dirty="0">
                <a:solidFill>
                  <a:schemeClr val="tx1">
                    <a:lumMod val="75000"/>
                  </a:schemeClr>
                </a:solidFill>
              </a:rPr>
              <a:t>Curso de Español como Lengua Extranjera (CELE)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es-ES" sz="3600" dirty="0">
                <a:solidFill>
                  <a:schemeClr val="tx1">
                    <a:lumMod val="75000"/>
                  </a:schemeClr>
                </a:solidFill>
              </a:rPr>
              <a:t>Cursos Intensivos de Lengua y Cultura Españolas (CILYC)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es-ES" sz="3600" dirty="0">
                <a:solidFill>
                  <a:schemeClr val="tx1">
                    <a:lumMod val="75000"/>
                  </a:schemeClr>
                </a:solidFill>
              </a:rPr>
              <a:t>Curso de Lengua y Cultura Española (CLCE)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es-ES" sz="3600" dirty="0">
                <a:solidFill>
                  <a:schemeClr val="tx1">
                    <a:lumMod val="75000"/>
                  </a:schemeClr>
                </a:solidFill>
              </a:rPr>
              <a:t>Curso de Estudios </a:t>
            </a:r>
            <a:r>
              <a:rPr lang="es-ES" sz="3600" dirty="0" err="1">
                <a:solidFill>
                  <a:schemeClr val="tx1">
                    <a:lumMod val="75000"/>
                  </a:schemeClr>
                </a:solidFill>
              </a:rPr>
              <a:t>Hispanicos</a:t>
            </a:r>
            <a:r>
              <a:rPr lang="es-ES" sz="3600" dirty="0">
                <a:solidFill>
                  <a:schemeClr val="tx1">
                    <a:lumMod val="75000"/>
                  </a:schemeClr>
                </a:solidFill>
              </a:rPr>
              <a:t> (CEH)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es-ES" sz="3600" dirty="0">
                <a:solidFill>
                  <a:schemeClr val="tx1">
                    <a:lumMod val="75000"/>
                  </a:schemeClr>
                </a:solidFill>
              </a:rPr>
              <a:t>Cursos de Lengua y de Español de los Negocios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es-ES" sz="3600" dirty="0">
                <a:solidFill>
                  <a:schemeClr val="tx1">
                    <a:lumMod val="75000"/>
                  </a:schemeClr>
                </a:solidFill>
              </a:rPr>
              <a:t>Cursos de Interacción Oral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es-ES" sz="3600" dirty="0">
                <a:solidFill>
                  <a:schemeClr val="tx1">
                    <a:lumMod val="75000"/>
                  </a:schemeClr>
                </a:solidFill>
              </a:rPr>
              <a:t>Cursos de Escritura Académica (a partir del nivel B2)</a:t>
            </a:r>
          </a:p>
          <a:p>
            <a:endParaRPr lang="es-ES" dirty="0"/>
          </a:p>
        </p:txBody>
      </p:sp>
      <p:sp>
        <p:nvSpPr>
          <p:cNvPr id="19" name="18 CuadroTexto"/>
          <p:cNvSpPr txBox="1"/>
          <p:nvPr/>
        </p:nvSpPr>
        <p:spPr>
          <a:xfrm>
            <a:off x="6008053" y="11225792"/>
            <a:ext cx="6724261" cy="1200329"/>
          </a:xfrm>
          <a:prstGeom prst="rect">
            <a:avLst/>
          </a:prstGeom>
          <a:solidFill>
            <a:srgbClr val="D32D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</a:rPr>
              <a:t>info@clm.ugr.es</a:t>
            </a:r>
          </a:p>
          <a:p>
            <a:pPr algn="ctr"/>
            <a:r>
              <a:rPr lang="es-ES" sz="3600" dirty="0">
                <a:solidFill>
                  <a:schemeClr val="bg1"/>
                </a:solidFill>
              </a:rPr>
              <a:t>http://www.clm-granada.com</a:t>
            </a:r>
          </a:p>
        </p:txBody>
      </p:sp>
      <p:sp>
        <p:nvSpPr>
          <p:cNvPr id="20" name="Freeform 12"/>
          <p:cNvSpPr>
            <a:spLocks noChangeArrowheads="1"/>
          </p:cNvSpPr>
          <p:nvPr/>
        </p:nvSpPr>
        <p:spPr bwMode="auto">
          <a:xfrm>
            <a:off x="5344984" y="10619673"/>
            <a:ext cx="1172009" cy="1078145"/>
          </a:xfrm>
          <a:custGeom>
            <a:avLst/>
            <a:gdLst>
              <a:gd name="T0" fmla="*/ 272890611 w 462"/>
              <a:gd name="T1" fmla="*/ 12924454 h 461"/>
              <a:gd name="T2" fmla="*/ 272890611 w 462"/>
              <a:gd name="T3" fmla="*/ 12924454 h 461"/>
              <a:gd name="T4" fmla="*/ 0 w 462"/>
              <a:gd name="T5" fmla="*/ 343227239 h 461"/>
              <a:gd name="T6" fmla="*/ 272890611 w 462"/>
              <a:gd name="T7" fmla="*/ 660605569 h 461"/>
              <a:gd name="T8" fmla="*/ 546968513 w 462"/>
              <a:gd name="T9" fmla="*/ 330302785 h 461"/>
              <a:gd name="T10" fmla="*/ 272890611 w 462"/>
              <a:gd name="T11" fmla="*/ 12924454 h 461"/>
              <a:gd name="T12" fmla="*/ 294247684 w 462"/>
              <a:gd name="T13" fmla="*/ 113451180 h 461"/>
              <a:gd name="T14" fmla="*/ 294247684 w 462"/>
              <a:gd name="T15" fmla="*/ 113451180 h 461"/>
              <a:gd name="T16" fmla="*/ 335774540 w 462"/>
              <a:gd name="T17" fmla="*/ 152226938 h 461"/>
              <a:gd name="T18" fmla="*/ 283569692 w 462"/>
              <a:gd name="T19" fmla="*/ 215414755 h 461"/>
              <a:gd name="T20" fmla="*/ 252720829 w 462"/>
              <a:gd name="T21" fmla="*/ 165151392 h 461"/>
              <a:gd name="T22" fmla="*/ 294247684 w 462"/>
              <a:gd name="T23" fmla="*/ 113451180 h 461"/>
              <a:gd name="T24" fmla="*/ 231363755 w 462"/>
              <a:gd name="T25" fmla="*/ 534228737 h 461"/>
              <a:gd name="T26" fmla="*/ 231363755 w 462"/>
              <a:gd name="T27" fmla="*/ 534228737 h 461"/>
              <a:gd name="T28" fmla="*/ 210007771 w 462"/>
              <a:gd name="T29" fmla="*/ 469604071 h 461"/>
              <a:gd name="T30" fmla="*/ 231363755 w 462"/>
              <a:gd name="T31" fmla="*/ 356152891 h 461"/>
              <a:gd name="T32" fmla="*/ 231363755 w 462"/>
              <a:gd name="T33" fmla="*/ 330302785 h 461"/>
              <a:gd name="T34" fmla="*/ 189836900 w 462"/>
              <a:gd name="T35" fmla="*/ 356152891 h 461"/>
              <a:gd name="T36" fmla="*/ 179158908 w 462"/>
              <a:gd name="T37" fmla="*/ 343227239 h 461"/>
              <a:gd name="T38" fmla="*/ 294247684 w 462"/>
              <a:gd name="T39" fmla="*/ 265678118 h 461"/>
              <a:gd name="T40" fmla="*/ 315604758 w 462"/>
              <a:gd name="T41" fmla="*/ 330302785 h 461"/>
              <a:gd name="T42" fmla="*/ 283569692 w 462"/>
              <a:gd name="T43" fmla="*/ 445190814 h 461"/>
              <a:gd name="T44" fmla="*/ 283569692 w 462"/>
              <a:gd name="T45" fmla="*/ 469604071 h 461"/>
              <a:gd name="T46" fmla="*/ 326282750 w 462"/>
              <a:gd name="T47" fmla="*/ 445190814 h 461"/>
              <a:gd name="T48" fmla="*/ 335774540 w 462"/>
              <a:gd name="T49" fmla="*/ 469604071 h 461"/>
              <a:gd name="T50" fmla="*/ 231363755 w 462"/>
              <a:gd name="T51" fmla="*/ 534228737 h 46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62" h="461">
                <a:moveTo>
                  <a:pt x="230" y="9"/>
                </a:moveTo>
                <a:lnTo>
                  <a:pt x="230" y="9"/>
                </a:lnTo>
                <a:cubicBezTo>
                  <a:pt x="98" y="9"/>
                  <a:pt x="0" y="106"/>
                  <a:pt x="0" y="239"/>
                </a:cubicBezTo>
                <a:cubicBezTo>
                  <a:pt x="0" y="363"/>
                  <a:pt x="107" y="460"/>
                  <a:pt x="230" y="460"/>
                </a:cubicBezTo>
                <a:cubicBezTo>
                  <a:pt x="363" y="460"/>
                  <a:pt x="461" y="354"/>
                  <a:pt x="461" y="230"/>
                </a:cubicBezTo>
                <a:cubicBezTo>
                  <a:pt x="461" y="106"/>
                  <a:pt x="355" y="0"/>
                  <a:pt x="230" y="9"/>
                </a:cubicBezTo>
                <a:close/>
                <a:moveTo>
                  <a:pt x="248" y="79"/>
                </a:moveTo>
                <a:lnTo>
                  <a:pt x="248" y="79"/>
                </a:lnTo>
                <a:cubicBezTo>
                  <a:pt x="275" y="79"/>
                  <a:pt x="283" y="97"/>
                  <a:pt x="283" y="106"/>
                </a:cubicBezTo>
                <a:cubicBezTo>
                  <a:pt x="283" y="132"/>
                  <a:pt x="266" y="150"/>
                  <a:pt x="239" y="150"/>
                </a:cubicBezTo>
                <a:cubicBezTo>
                  <a:pt x="222" y="150"/>
                  <a:pt x="213" y="132"/>
                  <a:pt x="213" y="115"/>
                </a:cubicBezTo>
                <a:cubicBezTo>
                  <a:pt x="213" y="106"/>
                  <a:pt x="222" y="79"/>
                  <a:pt x="248" y="79"/>
                </a:cubicBezTo>
                <a:close/>
                <a:moveTo>
                  <a:pt x="195" y="372"/>
                </a:moveTo>
                <a:lnTo>
                  <a:pt x="195" y="372"/>
                </a:lnTo>
                <a:cubicBezTo>
                  <a:pt x="177" y="372"/>
                  <a:pt x="169" y="363"/>
                  <a:pt x="177" y="327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195" y="239"/>
                  <a:pt x="195" y="230"/>
                  <a:pt x="195" y="230"/>
                </a:cubicBezTo>
                <a:cubicBezTo>
                  <a:pt x="186" y="230"/>
                  <a:pt x="169" y="239"/>
                  <a:pt x="160" y="248"/>
                </a:cubicBezTo>
                <a:cubicBezTo>
                  <a:pt x="151" y="239"/>
                  <a:pt x="151" y="239"/>
                  <a:pt x="151" y="239"/>
                </a:cubicBezTo>
                <a:cubicBezTo>
                  <a:pt x="186" y="204"/>
                  <a:pt x="230" y="185"/>
                  <a:pt x="248" y="185"/>
                </a:cubicBezTo>
                <a:cubicBezTo>
                  <a:pt x="266" y="185"/>
                  <a:pt x="266" y="204"/>
                  <a:pt x="266" y="230"/>
                </a:cubicBezTo>
                <a:cubicBezTo>
                  <a:pt x="239" y="310"/>
                  <a:pt x="239" y="310"/>
                  <a:pt x="239" y="310"/>
                </a:cubicBezTo>
                <a:cubicBezTo>
                  <a:pt x="239" y="327"/>
                  <a:pt x="239" y="327"/>
                  <a:pt x="239" y="327"/>
                </a:cubicBezTo>
                <a:cubicBezTo>
                  <a:pt x="248" y="327"/>
                  <a:pt x="266" y="327"/>
                  <a:pt x="275" y="310"/>
                </a:cubicBezTo>
                <a:cubicBezTo>
                  <a:pt x="283" y="327"/>
                  <a:pt x="283" y="327"/>
                  <a:pt x="283" y="327"/>
                </a:cubicBezTo>
                <a:cubicBezTo>
                  <a:pt x="248" y="363"/>
                  <a:pt x="213" y="372"/>
                  <a:pt x="195" y="372"/>
                </a:cubicBezTo>
                <a:close/>
              </a:path>
            </a:pathLst>
          </a:custGeom>
          <a:solidFill>
            <a:srgbClr val="D32D46"/>
          </a:solidFill>
          <a:ln>
            <a:solidFill>
              <a:schemeClr val="bg2"/>
            </a:solidFill>
          </a:ln>
          <a:extLst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18784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4" grpId="0"/>
      <p:bldP spid="35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1743075" y="1750592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ADMINISTRATIVE PROCEDURES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612081" y="3134052"/>
            <a:ext cx="10424969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eLADE</a:t>
            </a:r>
            <a:endParaRPr lang="en-US" sz="4000" b="1" dirty="0"/>
          </a:p>
          <a:p>
            <a:r>
              <a:rPr lang="en-US" sz="4000" dirty="0"/>
              <a:t> CLM-University of Granada Online Examination for the Accreditation of Mastery of Level B1/B2 in Spanish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1427163" y="6174288"/>
            <a:ext cx="11041928" cy="24622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SIELE</a:t>
            </a:r>
          </a:p>
          <a:p>
            <a:r>
              <a:rPr lang="en-US" altLang="es-ES" sz="3800" dirty="0"/>
              <a:t>assesses and certifies Spanish language skills among students and professionals, on all five continents, using electronic means.</a:t>
            </a:r>
            <a:endParaRPr lang="en-US" sz="3800" dirty="0"/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800" dirty="0">
                <a:solidFill>
                  <a:srgbClr val="D53044"/>
                </a:solidFill>
                <a:latin typeface="Roboto Black" charset="0"/>
              </a:rPr>
              <a:t>CENTRO DE LENGUAS MODERNAS / MODERN LANGUAGES CENTRE</a:t>
            </a:r>
          </a:p>
        </p:txBody>
      </p:sp>
      <p:pic>
        <p:nvPicPr>
          <p:cNvPr id="33794" name="Picture 2" descr="Imagen Logo eL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182" y="3134052"/>
            <a:ext cx="8729528" cy="255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Imagen Logo SIE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939" y="6153645"/>
            <a:ext cx="8929275" cy="246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Imagen Logo DE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1" y="9282546"/>
            <a:ext cx="6237974" cy="207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4904510" y="9090529"/>
            <a:ext cx="12496800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DELE</a:t>
            </a:r>
          </a:p>
          <a:p>
            <a:r>
              <a:rPr lang="en-US" sz="4000" dirty="0"/>
              <a:t>granted by the </a:t>
            </a:r>
            <a:r>
              <a:rPr lang="en-US" sz="4000" dirty="0" err="1"/>
              <a:t>Instituto</a:t>
            </a:r>
            <a:r>
              <a:rPr lang="en-US" sz="4000" dirty="0"/>
              <a:t> Cervantes on behalf of the Spanish Ministry of Education. It is recognized worldwide by private companies and public and private educational systems.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11107261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5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760538" y="1050925"/>
            <a:ext cx="152939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900" dirty="0">
                <a:solidFill>
                  <a:srgbClr val="D53044"/>
                </a:solidFill>
                <a:latin typeface="Roboto Black" pitchFamily="2" charset="0"/>
              </a:rPr>
              <a:t>UNIVERSIDAD DE GRANADA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1371628" y="3419292"/>
            <a:ext cx="6424835" cy="7353070"/>
          </a:xfrm>
          <a:prstGeom prst="rect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17" name="Title 20"/>
          <p:cNvSpPr txBox="1">
            <a:spLocks/>
          </p:cNvSpPr>
          <p:nvPr/>
        </p:nvSpPr>
        <p:spPr bwMode="auto">
          <a:xfrm>
            <a:off x="1709515" y="3616410"/>
            <a:ext cx="5751094" cy="695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5" tIns="91433" rIns="182865" bIns="91433" anchor="ctr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defTabSz="457200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defTabSz="457200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defTabSz="457200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defTabSz="457200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>
                <a:solidFill>
                  <a:schemeClr val="bg1"/>
                </a:solidFill>
                <a:latin typeface="Roboto Regular" charset="0"/>
              </a:rPr>
              <a:t>TRÁMITES DEL GOBIERNO: </a:t>
            </a:r>
            <a:br>
              <a:rPr lang="en-US" altLang="es-ES" sz="4400" dirty="0">
                <a:solidFill>
                  <a:schemeClr val="bg1"/>
                </a:solidFill>
                <a:latin typeface="Roboto Regular" charset="0"/>
              </a:rPr>
            </a:br>
            <a:r>
              <a:rPr lang="en-US" altLang="es-ES" sz="4400" dirty="0">
                <a:solidFill>
                  <a:schemeClr val="bg1"/>
                </a:solidFill>
                <a:latin typeface="Roboto Regular" charset="0"/>
              </a:rPr>
              <a:t>REGISTRO DE EXTRANJEROS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>
                <a:solidFill>
                  <a:schemeClr val="bg1"/>
                </a:solidFill>
                <a:latin typeface="Roboto Regular" charset="0"/>
              </a:rPr>
              <a:t>	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>
                <a:solidFill>
                  <a:schemeClr val="bg1"/>
                </a:solidFill>
                <a:latin typeface="Roboto Regular" charset="0"/>
              </a:rPr>
              <a:t>	GOVERNMENT PROCEDURES: REGISTRATION AT IMMIGRATION OFFICE</a:t>
            </a:r>
          </a:p>
        </p:txBody>
      </p:sp>
      <p:pic>
        <p:nvPicPr>
          <p:cNvPr id="36" name="Picture Placeholder 2">
            <a:extLst/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9285" r="9285"/>
          <a:stretch>
            <a:fillRect/>
          </a:stretch>
        </p:blipFill>
        <p:spPr>
          <a:xfrm>
            <a:off x="8734953" y="3419292"/>
            <a:ext cx="3482975" cy="3479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7" name="Picture Placeholder 6">
            <a:extLst/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1716" b="21716"/>
          <a:stretch>
            <a:fillRect/>
          </a:stretch>
        </p:blipFill>
        <p:spPr>
          <a:xfrm>
            <a:off x="12657144" y="7292562"/>
            <a:ext cx="3482975" cy="3479801"/>
          </a:xfrm>
          <a:solidFill>
            <a:schemeClr val="bg1">
              <a:lumMod val="95000"/>
            </a:schemeClr>
          </a:solidFill>
        </p:spPr>
      </p:pic>
      <p:pic>
        <p:nvPicPr>
          <p:cNvPr id="38" name="Picture Placeholder 4">
            <a:extLst/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38935" b="38935"/>
          <a:stretch>
            <a:fillRect/>
          </a:stretch>
        </p:blipFill>
        <p:spPr>
          <a:xfrm>
            <a:off x="12639681" y="3419292"/>
            <a:ext cx="3482975" cy="3479801"/>
          </a:xfrm>
          <a:solidFill>
            <a:schemeClr val="bg1">
              <a:lumMod val="95000"/>
            </a:schemeClr>
          </a:solidFill>
        </p:spPr>
      </p:pic>
      <p:pic>
        <p:nvPicPr>
          <p:cNvPr id="39" name="Picture Placeholder 26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6" r="16396"/>
          <a:stretch>
            <a:fillRect/>
          </a:stretch>
        </p:blipFill>
        <p:spPr>
          <a:xfrm>
            <a:off x="8734953" y="7292562"/>
            <a:ext cx="3504477" cy="3479801"/>
          </a:xfrm>
          <a:prstGeom prst="rect">
            <a:avLst/>
          </a:prstGeom>
        </p:spPr>
      </p:pic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1743075" y="1750592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ADMINISTRATIVE PROCEDURES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28282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 animBg="1"/>
      <p:bldP spid="1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760538" y="1087438"/>
            <a:ext cx="152939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5400">
                <a:solidFill>
                  <a:srgbClr val="D53044"/>
                </a:solidFill>
                <a:latin typeface="Roboto Black" charset="0"/>
              </a:rPr>
              <a:t>ÍNDICE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427163" y="1260475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743075" y="1835150"/>
            <a:ext cx="15293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>
                <a:latin typeface="Roboto Medium" charset="0"/>
              </a:rPr>
              <a:t>TRÁMITES ADMINISTRATIVOS / ADMINISTRATIVE PROCEDURES</a:t>
            </a:r>
            <a:endParaRPr lang="en-US" altLang="es-ES" sz="2400" dirty="0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708274" y="3452813"/>
            <a:ext cx="13465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s-ES" sz="3200" dirty="0" err="1">
                <a:solidFill>
                  <a:srgbClr val="D53044"/>
                </a:solidFill>
                <a:latin typeface="Roboto Black" charset="0"/>
              </a:rPr>
              <a:t>Calendario</a:t>
            </a:r>
            <a:r>
              <a:rPr lang="en-US" altLang="es-ES" sz="3200" dirty="0">
                <a:solidFill>
                  <a:srgbClr val="D53044"/>
                </a:solidFill>
                <a:latin typeface="Roboto Black" charset="0"/>
              </a:rPr>
              <a:t> </a:t>
            </a:r>
            <a:r>
              <a:rPr lang="en-US" altLang="es-ES" sz="3200" dirty="0" err="1">
                <a:solidFill>
                  <a:srgbClr val="D53044"/>
                </a:solidFill>
                <a:latin typeface="Roboto Black" charset="0"/>
              </a:rPr>
              <a:t>Académico</a:t>
            </a:r>
            <a:r>
              <a:rPr lang="en-US" altLang="es-ES" sz="3200" dirty="0">
                <a:solidFill>
                  <a:srgbClr val="D53044"/>
                </a:solidFill>
                <a:latin typeface="Roboto Black" charset="0"/>
              </a:rPr>
              <a:t> / Academic Calendar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732088" y="4300459"/>
            <a:ext cx="12258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s-ES" sz="3200" dirty="0">
                <a:solidFill>
                  <a:srgbClr val="7C8185"/>
                </a:solidFill>
                <a:latin typeface="Roboto Black" charset="0"/>
              </a:rPr>
              <a:t>2. </a:t>
            </a:r>
            <a:r>
              <a:rPr lang="en-US" altLang="es-ES" sz="3200" dirty="0" err="1">
                <a:solidFill>
                  <a:srgbClr val="7C8185"/>
                </a:solidFill>
                <a:latin typeface="Roboto Black" charset="0"/>
              </a:rPr>
              <a:t>Procedimiento</a:t>
            </a:r>
            <a:r>
              <a:rPr lang="en-US" altLang="es-ES" sz="3200" dirty="0">
                <a:solidFill>
                  <a:srgbClr val="7C8185"/>
                </a:solidFill>
                <a:latin typeface="Roboto Black" charset="0"/>
              </a:rPr>
              <a:t> de </a:t>
            </a:r>
            <a:r>
              <a:rPr lang="en-US" altLang="es-ES" sz="3200" dirty="0" err="1">
                <a:solidFill>
                  <a:srgbClr val="7C8185"/>
                </a:solidFill>
                <a:latin typeface="Roboto Black" charset="0"/>
              </a:rPr>
              <a:t>matrícula</a:t>
            </a:r>
            <a:r>
              <a:rPr lang="en-US" altLang="es-ES" sz="3200" dirty="0">
                <a:solidFill>
                  <a:srgbClr val="7C8185"/>
                </a:solidFill>
                <a:latin typeface="Roboto Black" charset="0"/>
              </a:rPr>
              <a:t> / University </a:t>
            </a:r>
            <a:r>
              <a:rPr lang="es-ES" altLang="es-ES" sz="3200" dirty="0" err="1">
                <a:solidFill>
                  <a:srgbClr val="7C8185"/>
                </a:solidFill>
                <a:latin typeface="Roboto Black" charset="0"/>
              </a:rPr>
              <a:t>Enrolment</a:t>
            </a:r>
            <a:r>
              <a:rPr lang="es-ES" altLang="es-ES" sz="3200" dirty="0">
                <a:solidFill>
                  <a:srgbClr val="7C8185"/>
                </a:solidFill>
                <a:latin typeface="Roboto Black" charset="0"/>
              </a:rPr>
              <a:t> </a:t>
            </a:r>
            <a:r>
              <a:rPr lang="es-ES" altLang="es-ES" sz="3200" dirty="0" err="1">
                <a:solidFill>
                  <a:srgbClr val="7C8185"/>
                </a:solidFill>
                <a:latin typeface="Roboto Black" charset="0"/>
              </a:rPr>
              <a:t>Procedure</a:t>
            </a:r>
            <a:endParaRPr lang="es-ES" altLang="es-ES" sz="3200" dirty="0">
              <a:solidFill>
                <a:srgbClr val="7C8185"/>
              </a:solidFill>
              <a:latin typeface="Roboto Black" charset="0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2730500" y="5121633"/>
            <a:ext cx="119713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200" dirty="0">
                <a:solidFill>
                  <a:srgbClr val="D53044"/>
                </a:solidFill>
                <a:latin typeface="Roboto Black" charset="0"/>
              </a:rPr>
              <a:t>3. </a:t>
            </a:r>
            <a:r>
              <a:rPr lang="en-US" altLang="es-ES" sz="3200" dirty="0" err="1">
                <a:solidFill>
                  <a:srgbClr val="D53044"/>
                </a:solidFill>
                <a:latin typeface="Roboto Black" charset="0"/>
              </a:rPr>
              <a:t>Oficina</a:t>
            </a:r>
            <a:r>
              <a:rPr lang="en-US" altLang="es-ES" sz="3200" dirty="0">
                <a:solidFill>
                  <a:srgbClr val="D53044"/>
                </a:solidFill>
                <a:latin typeface="Roboto Black" charset="0"/>
              </a:rPr>
              <a:t> virtual / Virtual Office</a:t>
            </a:r>
            <a:endParaRPr lang="en-US" altLang="es-ES" sz="3200" dirty="0">
              <a:latin typeface="Roboto Regular" charset="0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2766841" y="5911289"/>
            <a:ext cx="14287672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s-ES" sz="3200" dirty="0">
                <a:solidFill>
                  <a:schemeClr val="bg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4. </a:t>
            </a:r>
            <a:r>
              <a:rPr lang="en-US" altLang="es-ES" sz="3200" dirty="0" err="1">
                <a:solidFill>
                  <a:schemeClr val="bg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Oficinas</a:t>
            </a:r>
            <a:r>
              <a:rPr lang="en-US" altLang="es-ES" sz="3200" dirty="0">
                <a:solidFill>
                  <a:schemeClr val="bg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de R.I. </a:t>
            </a:r>
            <a:r>
              <a:rPr lang="en-US" altLang="es-ES" sz="3200" dirty="0" err="1">
                <a:solidFill>
                  <a:schemeClr val="bg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en</a:t>
            </a:r>
            <a:r>
              <a:rPr lang="en-US" altLang="es-ES" sz="3200" dirty="0">
                <a:solidFill>
                  <a:schemeClr val="bg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las </a:t>
            </a:r>
            <a:r>
              <a:rPr lang="en-US" altLang="es-ES" sz="3200" dirty="0" err="1">
                <a:solidFill>
                  <a:schemeClr val="bg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Facultades</a:t>
            </a:r>
            <a:r>
              <a:rPr lang="en-US" altLang="es-ES" sz="3200" dirty="0">
                <a:solidFill>
                  <a:schemeClr val="bg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/ International Offices at the Faculties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es-ES" sz="2400" dirty="0" err="1">
                <a:solidFill>
                  <a:schemeClr val="bg2">
                    <a:lumMod val="50000"/>
                  </a:schemeClr>
                </a:solidFill>
                <a:latin typeface="Roboto Regular" charset="0"/>
              </a:rPr>
              <a:t>Certificados</a:t>
            </a:r>
            <a:r>
              <a:rPr lang="en-US" altLang="es-ES" sz="2400" dirty="0">
                <a:solidFill>
                  <a:schemeClr val="bg2">
                    <a:lumMod val="50000"/>
                  </a:schemeClr>
                </a:solidFill>
                <a:latin typeface="Roboto Regular" charset="0"/>
              </a:rPr>
              <a:t> de </a:t>
            </a:r>
            <a:r>
              <a:rPr lang="en-US" altLang="es-ES" sz="2400" dirty="0" err="1">
                <a:solidFill>
                  <a:schemeClr val="bg2">
                    <a:lumMod val="50000"/>
                  </a:schemeClr>
                </a:solidFill>
                <a:latin typeface="Roboto Regular" charset="0"/>
              </a:rPr>
              <a:t>llegada</a:t>
            </a:r>
            <a:r>
              <a:rPr lang="en-US" altLang="es-ES" sz="2400" dirty="0">
                <a:solidFill>
                  <a:schemeClr val="bg2">
                    <a:lumMod val="50000"/>
                  </a:schemeClr>
                </a:solidFill>
                <a:latin typeface="Roboto Regular" charset="0"/>
              </a:rPr>
              <a:t> y </a:t>
            </a:r>
            <a:r>
              <a:rPr lang="en-US" altLang="es-ES" sz="2400" dirty="0" err="1">
                <a:solidFill>
                  <a:schemeClr val="bg2">
                    <a:lumMod val="50000"/>
                  </a:schemeClr>
                </a:solidFill>
                <a:latin typeface="Roboto Regular" charset="0"/>
              </a:rPr>
              <a:t>salida</a:t>
            </a:r>
            <a:r>
              <a:rPr lang="en-US" altLang="es-ES" sz="2400" dirty="0">
                <a:solidFill>
                  <a:schemeClr val="bg2">
                    <a:lumMod val="50000"/>
                  </a:schemeClr>
                </a:solidFill>
                <a:latin typeface="Roboto Regular" charset="0"/>
              </a:rPr>
              <a:t> / Certificates of arrival and departure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es-ES" sz="2400" dirty="0" err="1">
                <a:solidFill>
                  <a:schemeClr val="bg2">
                    <a:lumMod val="50000"/>
                  </a:schemeClr>
                </a:solidFill>
                <a:latin typeface="Roboto Regular" charset="0"/>
              </a:rPr>
              <a:t>Acuerdos</a:t>
            </a:r>
            <a:r>
              <a:rPr lang="en-US" altLang="es-ES" sz="2400" dirty="0">
                <a:solidFill>
                  <a:schemeClr val="bg2">
                    <a:lumMod val="50000"/>
                  </a:schemeClr>
                </a:solidFill>
                <a:latin typeface="Roboto Regular" charset="0"/>
              </a:rPr>
              <a:t> de </a:t>
            </a:r>
            <a:r>
              <a:rPr lang="en-US" altLang="es-ES" sz="2400" dirty="0" err="1">
                <a:solidFill>
                  <a:schemeClr val="bg2">
                    <a:lumMod val="50000"/>
                  </a:schemeClr>
                </a:solidFill>
                <a:latin typeface="Roboto Regular" charset="0"/>
              </a:rPr>
              <a:t>estudios</a:t>
            </a:r>
            <a:r>
              <a:rPr lang="en-US" altLang="es-ES" sz="2400" dirty="0">
                <a:solidFill>
                  <a:schemeClr val="bg2">
                    <a:lumMod val="50000"/>
                  </a:schemeClr>
                </a:solidFill>
                <a:latin typeface="Roboto Regular" charset="0"/>
              </a:rPr>
              <a:t> / Learning Agreements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US" altLang="es-ES" sz="2400" dirty="0" err="1">
                <a:solidFill>
                  <a:schemeClr val="bg2">
                    <a:lumMod val="50000"/>
                  </a:schemeClr>
                </a:solidFill>
                <a:latin typeface="Roboto Regular" charset="0"/>
              </a:rPr>
              <a:t>Certificado</a:t>
            </a:r>
            <a:r>
              <a:rPr lang="en-US" altLang="es-ES" sz="2400" dirty="0">
                <a:solidFill>
                  <a:schemeClr val="bg2">
                    <a:lumMod val="50000"/>
                  </a:schemeClr>
                </a:solidFill>
                <a:latin typeface="Roboto Regular" charset="0"/>
              </a:rPr>
              <a:t> de </a:t>
            </a:r>
            <a:r>
              <a:rPr lang="en-US" altLang="es-ES" sz="2400" dirty="0" err="1">
                <a:solidFill>
                  <a:schemeClr val="bg2">
                    <a:lumMod val="50000"/>
                  </a:schemeClr>
                </a:solidFill>
                <a:latin typeface="Roboto Regular" charset="0"/>
              </a:rPr>
              <a:t>notas</a:t>
            </a:r>
            <a:r>
              <a:rPr lang="en-US" altLang="es-ES" sz="2400" dirty="0">
                <a:solidFill>
                  <a:schemeClr val="bg2">
                    <a:lumMod val="50000"/>
                  </a:schemeClr>
                </a:solidFill>
                <a:latin typeface="Roboto Regular" charset="0"/>
              </a:rPr>
              <a:t> / Transcript of records</a:t>
            </a:r>
          </a:p>
        </p:txBody>
      </p:sp>
      <p:sp>
        <p:nvSpPr>
          <p:cNvPr id="9" name="TextBox 26"/>
          <p:cNvSpPr txBox="1">
            <a:spLocks noChangeArrowheads="1"/>
          </p:cNvSpPr>
          <p:nvPr/>
        </p:nvSpPr>
        <p:spPr bwMode="auto">
          <a:xfrm>
            <a:off x="2708274" y="7854072"/>
            <a:ext cx="140557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s-ES" sz="3100" dirty="0">
                <a:solidFill>
                  <a:srgbClr val="D53044"/>
                </a:solidFill>
                <a:latin typeface="Roboto Black" charset="0"/>
              </a:rPr>
              <a:t>5</a:t>
            </a:r>
            <a:r>
              <a:rPr lang="en-US" altLang="es-ES" sz="3200" dirty="0">
                <a:solidFill>
                  <a:srgbClr val="D53044"/>
                </a:solidFill>
                <a:latin typeface="Roboto Black" charset="0"/>
              </a:rPr>
              <a:t>. </a:t>
            </a:r>
            <a:r>
              <a:rPr lang="en-US" altLang="es-ES" sz="3200" dirty="0" err="1">
                <a:solidFill>
                  <a:srgbClr val="D53044"/>
                </a:solidFill>
                <a:latin typeface="Roboto Black" charset="0"/>
              </a:rPr>
              <a:t>Certificado</a:t>
            </a:r>
            <a:r>
              <a:rPr lang="en-US" altLang="es-ES" sz="3200" dirty="0">
                <a:solidFill>
                  <a:srgbClr val="D53044"/>
                </a:solidFill>
                <a:latin typeface="Roboto Black" charset="0"/>
              </a:rPr>
              <a:t> de </a:t>
            </a:r>
            <a:r>
              <a:rPr lang="en-US" altLang="es-ES" sz="3200" dirty="0" err="1">
                <a:solidFill>
                  <a:srgbClr val="D53044"/>
                </a:solidFill>
                <a:latin typeface="Roboto Black" charset="0"/>
              </a:rPr>
              <a:t>Español</a:t>
            </a:r>
            <a:r>
              <a:rPr lang="en-US" altLang="es-ES" sz="3200" dirty="0">
                <a:solidFill>
                  <a:srgbClr val="D53044"/>
                </a:solidFill>
                <a:latin typeface="Roboto Black" charset="0"/>
              </a:rPr>
              <a:t> y test en el CLM / Certificate of Spanish and test at CLM</a:t>
            </a:r>
          </a:p>
        </p:txBody>
      </p:sp>
      <p:sp>
        <p:nvSpPr>
          <p:cNvPr id="10" name="TextBox 40"/>
          <p:cNvSpPr txBox="1">
            <a:spLocks noChangeArrowheads="1"/>
          </p:cNvSpPr>
          <p:nvPr/>
        </p:nvSpPr>
        <p:spPr bwMode="auto">
          <a:xfrm>
            <a:off x="2724068" y="9092587"/>
            <a:ext cx="13773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s-ES" sz="3200" dirty="0">
                <a:solidFill>
                  <a:srgbClr val="7C8185"/>
                </a:solidFill>
                <a:latin typeface="Roboto Black" charset="0"/>
              </a:rPr>
              <a:t>6. </a:t>
            </a:r>
            <a:r>
              <a:rPr lang="en-US" altLang="es-ES" sz="3200" dirty="0" err="1">
                <a:solidFill>
                  <a:srgbClr val="7C8185"/>
                </a:solidFill>
                <a:latin typeface="Roboto Black" charset="0"/>
              </a:rPr>
              <a:t>Registro</a:t>
            </a:r>
            <a:r>
              <a:rPr lang="en-US" altLang="es-ES" sz="3200" dirty="0">
                <a:solidFill>
                  <a:srgbClr val="7C8185"/>
                </a:solidFill>
                <a:latin typeface="Roboto Black" charset="0"/>
              </a:rPr>
              <a:t> en la </a:t>
            </a:r>
            <a:r>
              <a:rPr lang="en-US" altLang="es-ES" sz="3200" dirty="0" err="1">
                <a:solidFill>
                  <a:srgbClr val="7C8185"/>
                </a:solidFill>
                <a:latin typeface="Roboto Black" charset="0"/>
              </a:rPr>
              <a:t>Oficina</a:t>
            </a:r>
            <a:r>
              <a:rPr lang="en-US" altLang="es-ES" sz="3200" dirty="0">
                <a:solidFill>
                  <a:srgbClr val="7C8185"/>
                </a:solidFill>
                <a:latin typeface="Roboto Black" charset="0"/>
              </a:rPr>
              <a:t> de </a:t>
            </a:r>
            <a:r>
              <a:rPr lang="en-US" altLang="es-ES" sz="3200" dirty="0" err="1">
                <a:solidFill>
                  <a:srgbClr val="7C8185"/>
                </a:solidFill>
                <a:latin typeface="Roboto Black" charset="0"/>
              </a:rPr>
              <a:t>Extranjeros</a:t>
            </a:r>
            <a:r>
              <a:rPr lang="en-US" altLang="es-ES" sz="3200" dirty="0">
                <a:solidFill>
                  <a:srgbClr val="7C8185"/>
                </a:solidFill>
                <a:latin typeface="Roboto Black" charset="0"/>
              </a:rPr>
              <a:t> / Registry at the Immigration Office</a:t>
            </a:r>
            <a:endParaRPr lang="es-ES" altLang="es-ES" sz="3200" dirty="0">
              <a:solidFill>
                <a:srgbClr val="7C8185"/>
              </a:solidFill>
              <a:latin typeface="Roboto Black" charset="0"/>
            </a:endParaRPr>
          </a:p>
        </p:txBody>
      </p: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2774949" y="9978147"/>
            <a:ext cx="140557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s-ES" sz="3200" dirty="0">
                <a:solidFill>
                  <a:srgbClr val="D53044"/>
                </a:solidFill>
                <a:latin typeface="Roboto Black" charset="0"/>
              </a:rPr>
              <a:t>7. </a:t>
            </a:r>
            <a:r>
              <a:rPr lang="en-US" altLang="es-ES" sz="3200" dirty="0" err="1">
                <a:solidFill>
                  <a:srgbClr val="D53044"/>
                </a:solidFill>
                <a:latin typeface="Roboto Black" charset="0"/>
              </a:rPr>
              <a:t>Seguridad</a:t>
            </a:r>
            <a:r>
              <a:rPr lang="en-US" altLang="es-ES" sz="3200" dirty="0">
                <a:solidFill>
                  <a:srgbClr val="D53044"/>
                </a:solidFill>
                <a:latin typeface="Roboto Black" charset="0"/>
              </a:rPr>
              <a:t> y </a:t>
            </a:r>
            <a:r>
              <a:rPr lang="en-US" altLang="es-ES" sz="3200" dirty="0" err="1">
                <a:solidFill>
                  <a:srgbClr val="D53044"/>
                </a:solidFill>
                <a:latin typeface="Roboto Black" charset="0"/>
              </a:rPr>
              <a:t>recursos</a:t>
            </a:r>
            <a:r>
              <a:rPr lang="en-US" altLang="es-ES" sz="3200" dirty="0">
                <a:solidFill>
                  <a:srgbClr val="D53044"/>
                </a:solidFill>
                <a:latin typeface="Roboto Black" charset="0"/>
              </a:rPr>
              <a:t> </a:t>
            </a:r>
            <a:r>
              <a:rPr lang="en-US" altLang="es-ES" sz="3200" dirty="0" err="1">
                <a:solidFill>
                  <a:srgbClr val="D53044"/>
                </a:solidFill>
                <a:latin typeface="Roboto Black" charset="0"/>
              </a:rPr>
              <a:t>últiles</a:t>
            </a:r>
            <a:r>
              <a:rPr lang="en-US" altLang="es-ES" sz="3200" dirty="0">
                <a:solidFill>
                  <a:srgbClr val="D53044"/>
                </a:solidFill>
                <a:latin typeface="Roboto Black" charset="0"/>
              </a:rPr>
              <a:t> / Safety and useful resources</a:t>
            </a:r>
          </a:p>
        </p:txBody>
      </p:sp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29" grpId="0"/>
      <p:bldP spid="27" grpId="0"/>
      <p:bldP spid="41" grpId="0"/>
      <p:bldP spid="48" grpId="0"/>
      <p:bldP spid="70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1743075" y="1889137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ADMINISTRATIVE PROCEDURES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800" dirty="0">
                <a:solidFill>
                  <a:srgbClr val="D53044"/>
                </a:solidFill>
                <a:latin typeface="Roboto Black" charset="0"/>
              </a:rPr>
              <a:t>3 SITUACIONES POSIBLES/ 3 POSSIBLE SITUATIONS:</a:t>
            </a:r>
          </a:p>
        </p:txBody>
      </p:sp>
      <p:sp>
        <p:nvSpPr>
          <p:cNvPr id="2" name="AutoShape 2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4822" name="Picture 6" descr="La bandera europea | UniÃ³n Europ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18" y="3175180"/>
            <a:ext cx="3010073" cy="21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 descr="S:\IDP\INFORMACION PUBLICADA EN LA WEB\NUEVA WEB\REPOSITORIO NUEVA WEB\MAPAS\mund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59" y="9576374"/>
            <a:ext cx="2999911" cy="21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S:\IDP\INFORMACION PUBLICADA EN LA WEB\NUEVA WEB\REPOSITORIO NUEVA WEB\MAPAS\mundu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67"/>
          <a:stretch/>
        </p:blipFill>
        <p:spPr bwMode="auto">
          <a:xfrm>
            <a:off x="1368747" y="6294286"/>
            <a:ext cx="1554951" cy="21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La bandera europea | UniÃ³n Europe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8"/>
          <a:stretch/>
        </p:blipFill>
        <p:spPr bwMode="auto">
          <a:xfrm>
            <a:off x="2934955" y="6294285"/>
            <a:ext cx="1455122" cy="21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876803" y="3175180"/>
            <a:ext cx="12690760" cy="219840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Rectángulo"/>
          <p:cNvSpPr/>
          <p:nvPr/>
        </p:nvSpPr>
        <p:spPr>
          <a:xfrm>
            <a:off x="4932220" y="6153898"/>
            <a:ext cx="12690761" cy="249958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Rectángulo"/>
          <p:cNvSpPr/>
          <p:nvPr/>
        </p:nvSpPr>
        <p:spPr>
          <a:xfrm>
            <a:off x="5015350" y="9575960"/>
            <a:ext cx="12607631" cy="219840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CuadroTexto"/>
          <p:cNvSpPr txBox="1"/>
          <p:nvPr/>
        </p:nvSpPr>
        <p:spPr>
          <a:xfrm>
            <a:off x="6608618" y="3782291"/>
            <a:ext cx="10002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4" name="23 CuadroTexto"/>
          <p:cNvSpPr txBox="1"/>
          <p:nvPr/>
        </p:nvSpPr>
        <p:spPr>
          <a:xfrm>
            <a:off x="4876803" y="3297384"/>
            <a:ext cx="126907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S" sz="4400" b="1" dirty="0"/>
              <a:t>Ciudadanos de la UE y países </a:t>
            </a:r>
            <a:r>
              <a:rPr lang="es-ES" sz="4400" b="1" dirty="0" err="1"/>
              <a:t>Schengen</a:t>
            </a:r>
            <a:r>
              <a:rPr lang="es-ES" sz="4400" b="1" dirty="0"/>
              <a:t>:</a:t>
            </a:r>
          </a:p>
          <a:p>
            <a:r>
              <a:rPr lang="es-ES" sz="3600" dirty="0"/>
              <a:t>Tienen que realizar un registro en la Oficina de Extranjeros de Granada.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5043059" y="6228187"/>
            <a:ext cx="124843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s-ES" sz="4000" b="1" dirty="0"/>
              <a:t>Ciudadanos que no son de la UE pero estudian oficialmente en universidades de la UE y han venido a Granada en un programa de movilidad (Erasmus):</a:t>
            </a:r>
          </a:p>
          <a:p>
            <a:r>
              <a:rPr lang="es-ES" sz="3000" dirty="0"/>
              <a:t>Tienen que mandarnos unos documentos por e-mail para poder registrarlos.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5043059" y="9706081"/>
            <a:ext cx="126907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S" sz="4400" b="1" dirty="0"/>
              <a:t>Ciudadanos que no son de la UE que vienen de Universidades que no son de la UE:</a:t>
            </a:r>
          </a:p>
          <a:p>
            <a:r>
              <a:rPr lang="es-ES" sz="4400" b="1" dirty="0"/>
              <a:t> </a:t>
            </a:r>
            <a:r>
              <a:rPr lang="es-ES" sz="4000" dirty="0"/>
              <a:t>Gestionan su visado en su país de origen.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89296606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5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1743075" y="1889137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ADMINISTRATIVE PROCEDURES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800" dirty="0">
                <a:solidFill>
                  <a:srgbClr val="D53044"/>
                </a:solidFill>
                <a:latin typeface="Roboto Black" charset="0"/>
              </a:rPr>
              <a:t>3 SITUACIONES POSIBLES/ 3 POSSIBLE SITUATIONS:</a:t>
            </a:r>
          </a:p>
        </p:txBody>
      </p:sp>
      <p:sp>
        <p:nvSpPr>
          <p:cNvPr id="2" name="AutoShape 2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4822" name="Picture 6" descr="La bandera europea | UniÃ³n Europ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18" y="3175180"/>
            <a:ext cx="3010073" cy="21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 descr="S:\IDP\INFORMACION PUBLICADA EN LA WEB\NUEVA WEB\REPOSITORIO NUEVA WEB\MAPAS\mund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59" y="9576374"/>
            <a:ext cx="2999911" cy="21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S:\IDP\INFORMACION PUBLICADA EN LA WEB\NUEVA WEB\REPOSITORIO NUEVA WEB\MAPAS\mundu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67"/>
          <a:stretch/>
        </p:blipFill>
        <p:spPr bwMode="auto">
          <a:xfrm>
            <a:off x="1368747" y="6294286"/>
            <a:ext cx="1554951" cy="21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La bandera europea | UniÃ³n Europe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8"/>
          <a:stretch/>
        </p:blipFill>
        <p:spPr bwMode="auto">
          <a:xfrm>
            <a:off x="2934955" y="6294285"/>
            <a:ext cx="1455122" cy="21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876803" y="3175180"/>
            <a:ext cx="12690760" cy="219840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Rectángulo"/>
          <p:cNvSpPr/>
          <p:nvPr/>
        </p:nvSpPr>
        <p:spPr>
          <a:xfrm>
            <a:off x="4932220" y="6153898"/>
            <a:ext cx="12690761" cy="249958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Rectángulo"/>
          <p:cNvSpPr/>
          <p:nvPr/>
        </p:nvSpPr>
        <p:spPr>
          <a:xfrm>
            <a:off x="5015350" y="9575960"/>
            <a:ext cx="12607631" cy="219840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CuadroTexto"/>
          <p:cNvSpPr txBox="1"/>
          <p:nvPr/>
        </p:nvSpPr>
        <p:spPr>
          <a:xfrm>
            <a:off x="6608618" y="3782291"/>
            <a:ext cx="10002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4" name="23 CuadroTexto"/>
          <p:cNvSpPr txBox="1"/>
          <p:nvPr/>
        </p:nvSpPr>
        <p:spPr>
          <a:xfrm>
            <a:off x="4904512" y="3297384"/>
            <a:ext cx="1269075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b="1" dirty="0"/>
              <a:t>EU and Schengen citizens:</a:t>
            </a:r>
          </a:p>
          <a:p>
            <a:r>
              <a:rPr lang="en-US" sz="4000" dirty="0"/>
              <a:t>They have to register at the Immigration Office located in Granada.</a:t>
            </a:r>
            <a:endParaRPr lang="es-ES" sz="3200" dirty="0"/>
          </a:p>
        </p:txBody>
      </p:sp>
      <p:sp>
        <p:nvSpPr>
          <p:cNvPr id="25" name="24 CuadroTexto"/>
          <p:cNvSpPr txBox="1"/>
          <p:nvPr/>
        </p:nvSpPr>
        <p:spPr>
          <a:xfrm>
            <a:off x="5043059" y="6228187"/>
            <a:ext cx="1248433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4100" b="1" dirty="0"/>
              <a:t>Non EU citizens studying officially in EU Universities that are in a mobility stay now (Erasmus) in Granada:</a:t>
            </a:r>
          </a:p>
          <a:p>
            <a:pPr algn="just"/>
            <a:r>
              <a:rPr lang="en-US" sz="3600" dirty="0"/>
              <a:t>They have to send us some documents by email so we can register them.</a:t>
            </a:r>
            <a:endParaRPr lang="es-ES" sz="2800" dirty="0"/>
          </a:p>
        </p:txBody>
      </p:sp>
      <p:sp>
        <p:nvSpPr>
          <p:cNvPr id="26" name="25 CuadroTexto"/>
          <p:cNvSpPr txBox="1"/>
          <p:nvPr/>
        </p:nvSpPr>
        <p:spPr>
          <a:xfrm>
            <a:off x="5098478" y="9706081"/>
            <a:ext cx="1257992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b="1" dirty="0"/>
              <a:t>Non EU citizens from non EU Universities:</a:t>
            </a:r>
          </a:p>
          <a:p>
            <a:r>
              <a:rPr lang="en-US" sz="4000" dirty="0"/>
              <a:t>They have to arrange their visa in their home country before the mobility takes place.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93934427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5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1" t="14741" r="17658" b="5968"/>
          <a:stretch/>
        </p:blipFill>
        <p:spPr bwMode="auto">
          <a:xfrm>
            <a:off x="9390982" y="7920531"/>
            <a:ext cx="7206763" cy="449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1743075" y="1889137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ADMINISTRATIVE PROCEDURES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800" dirty="0">
                <a:solidFill>
                  <a:srgbClr val="D53044"/>
                </a:solidFill>
                <a:latin typeface="Roboto Black" charset="0"/>
              </a:rPr>
              <a:t>CIUDADANOS DE LA UE Y PAÍSES SCHENGEN:</a:t>
            </a:r>
          </a:p>
        </p:txBody>
      </p:sp>
      <p:sp>
        <p:nvSpPr>
          <p:cNvPr id="2" name="AutoShape 2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4822" name="Picture 6" descr="La bandera europea | UniÃ³n Europ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18" y="3175180"/>
            <a:ext cx="3010073" cy="21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876803" y="3175180"/>
            <a:ext cx="12690760" cy="219840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CuadroTexto"/>
          <p:cNvSpPr txBox="1"/>
          <p:nvPr/>
        </p:nvSpPr>
        <p:spPr>
          <a:xfrm>
            <a:off x="4876803" y="3127221"/>
            <a:ext cx="12690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Registro en Oficina de Extranjeros de Granada: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S" sz="4000" dirty="0"/>
              <a:t>Trámite </a:t>
            </a:r>
            <a:r>
              <a:rPr lang="es-ES" sz="4000" b="1" dirty="0"/>
              <a:t>obligatorio</a:t>
            </a:r>
            <a:r>
              <a:rPr lang="es-ES" sz="4000" dirty="0"/>
              <a:t> para ciudadanos UE y países asociados que van a residir en </a:t>
            </a:r>
            <a:r>
              <a:rPr lang="es-ES" sz="4000" b="1" dirty="0"/>
              <a:t>España más de tres meses</a:t>
            </a:r>
            <a:r>
              <a:rPr lang="es-ES" sz="4000" dirty="0"/>
              <a:t>.</a:t>
            </a: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1243737" y="5932922"/>
            <a:ext cx="1236142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300" dirty="0">
                <a:solidFill>
                  <a:srgbClr val="D53044"/>
                </a:solidFill>
                <a:latin typeface="Roboto Black" charset="0"/>
              </a:rPr>
              <a:t>PASO #01:  SOLICITAR CITA PREVIA (TRÁMITE EN LÍNEA)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2544427" y="7014024"/>
            <a:ext cx="15023135" cy="584775"/>
          </a:xfrm>
          <a:prstGeom prst="rect">
            <a:avLst/>
          </a:prstGeom>
          <a:solidFill>
            <a:srgbClr val="D32D46"/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   https://sede.administracionespublicas.gob.es/pagina/index/directorio/icpplus </a:t>
            </a:r>
          </a:p>
        </p:txBody>
      </p:sp>
      <p:sp>
        <p:nvSpPr>
          <p:cNvPr id="28" name="Freeform 12"/>
          <p:cNvSpPr>
            <a:spLocks noChangeArrowheads="1"/>
          </p:cNvSpPr>
          <p:nvPr/>
        </p:nvSpPr>
        <p:spPr bwMode="auto">
          <a:xfrm>
            <a:off x="1500303" y="6789419"/>
            <a:ext cx="1104287" cy="980132"/>
          </a:xfrm>
          <a:custGeom>
            <a:avLst/>
            <a:gdLst>
              <a:gd name="T0" fmla="*/ 272890611 w 462"/>
              <a:gd name="T1" fmla="*/ 12924454 h 461"/>
              <a:gd name="T2" fmla="*/ 272890611 w 462"/>
              <a:gd name="T3" fmla="*/ 12924454 h 461"/>
              <a:gd name="T4" fmla="*/ 0 w 462"/>
              <a:gd name="T5" fmla="*/ 343227239 h 461"/>
              <a:gd name="T6" fmla="*/ 272890611 w 462"/>
              <a:gd name="T7" fmla="*/ 660605569 h 461"/>
              <a:gd name="T8" fmla="*/ 546968513 w 462"/>
              <a:gd name="T9" fmla="*/ 330302785 h 461"/>
              <a:gd name="T10" fmla="*/ 272890611 w 462"/>
              <a:gd name="T11" fmla="*/ 12924454 h 461"/>
              <a:gd name="T12" fmla="*/ 294247684 w 462"/>
              <a:gd name="T13" fmla="*/ 113451180 h 461"/>
              <a:gd name="T14" fmla="*/ 294247684 w 462"/>
              <a:gd name="T15" fmla="*/ 113451180 h 461"/>
              <a:gd name="T16" fmla="*/ 335774540 w 462"/>
              <a:gd name="T17" fmla="*/ 152226938 h 461"/>
              <a:gd name="T18" fmla="*/ 283569692 w 462"/>
              <a:gd name="T19" fmla="*/ 215414755 h 461"/>
              <a:gd name="T20" fmla="*/ 252720829 w 462"/>
              <a:gd name="T21" fmla="*/ 165151392 h 461"/>
              <a:gd name="T22" fmla="*/ 294247684 w 462"/>
              <a:gd name="T23" fmla="*/ 113451180 h 461"/>
              <a:gd name="T24" fmla="*/ 231363755 w 462"/>
              <a:gd name="T25" fmla="*/ 534228737 h 461"/>
              <a:gd name="T26" fmla="*/ 231363755 w 462"/>
              <a:gd name="T27" fmla="*/ 534228737 h 461"/>
              <a:gd name="T28" fmla="*/ 210007771 w 462"/>
              <a:gd name="T29" fmla="*/ 469604071 h 461"/>
              <a:gd name="T30" fmla="*/ 231363755 w 462"/>
              <a:gd name="T31" fmla="*/ 356152891 h 461"/>
              <a:gd name="T32" fmla="*/ 231363755 w 462"/>
              <a:gd name="T33" fmla="*/ 330302785 h 461"/>
              <a:gd name="T34" fmla="*/ 189836900 w 462"/>
              <a:gd name="T35" fmla="*/ 356152891 h 461"/>
              <a:gd name="T36" fmla="*/ 179158908 w 462"/>
              <a:gd name="T37" fmla="*/ 343227239 h 461"/>
              <a:gd name="T38" fmla="*/ 294247684 w 462"/>
              <a:gd name="T39" fmla="*/ 265678118 h 461"/>
              <a:gd name="T40" fmla="*/ 315604758 w 462"/>
              <a:gd name="T41" fmla="*/ 330302785 h 461"/>
              <a:gd name="T42" fmla="*/ 283569692 w 462"/>
              <a:gd name="T43" fmla="*/ 445190814 h 461"/>
              <a:gd name="T44" fmla="*/ 283569692 w 462"/>
              <a:gd name="T45" fmla="*/ 469604071 h 461"/>
              <a:gd name="T46" fmla="*/ 326282750 w 462"/>
              <a:gd name="T47" fmla="*/ 445190814 h 461"/>
              <a:gd name="T48" fmla="*/ 335774540 w 462"/>
              <a:gd name="T49" fmla="*/ 469604071 h 461"/>
              <a:gd name="T50" fmla="*/ 231363755 w 462"/>
              <a:gd name="T51" fmla="*/ 534228737 h 46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62" h="461">
                <a:moveTo>
                  <a:pt x="230" y="9"/>
                </a:moveTo>
                <a:lnTo>
                  <a:pt x="230" y="9"/>
                </a:lnTo>
                <a:cubicBezTo>
                  <a:pt x="98" y="9"/>
                  <a:pt x="0" y="106"/>
                  <a:pt x="0" y="239"/>
                </a:cubicBezTo>
                <a:cubicBezTo>
                  <a:pt x="0" y="363"/>
                  <a:pt x="107" y="460"/>
                  <a:pt x="230" y="460"/>
                </a:cubicBezTo>
                <a:cubicBezTo>
                  <a:pt x="363" y="460"/>
                  <a:pt x="461" y="354"/>
                  <a:pt x="461" y="230"/>
                </a:cubicBezTo>
                <a:cubicBezTo>
                  <a:pt x="461" y="106"/>
                  <a:pt x="355" y="0"/>
                  <a:pt x="230" y="9"/>
                </a:cubicBezTo>
                <a:close/>
                <a:moveTo>
                  <a:pt x="248" y="79"/>
                </a:moveTo>
                <a:lnTo>
                  <a:pt x="248" y="79"/>
                </a:lnTo>
                <a:cubicBezTo>
                  <a:pt x="275" y="79"/>
                  <a:pt x="283" y="97"/>
                  <a:pt x="283" y="106"/>
                </a:cubicBezTo>
                <a:cubicBezTo>
                  <a:pt x="283" y="132"/>
                  <a:pt x="266" y="150"/>
                  <a:pt x="239" y="150"/>
                </a:cubicBezTo>
                <a:cubicBezTo>
                  <a:pt x="222" y="150"/>
                  <a:pt x="213" y="132"/>
                  <a:pt x="213" y="115"/>
                </a:cubicBezTo>
                <a:cubicBezTo>
                  <a:pt x="213" y="106"/>
                  <a:pt x="222" y="79"/>
                  <a:pt x="248" y="79"/>
                </a:cubicBezTo>
                <a:close/>
                <a:moveTo>
                  <a:pt x="195" y="372"/>
                </a:moveTo>
                <a:lnTo>
                  <a:pt x="195" y="372"/>
                </a:lnTo>
                <a:cubicBezTo>
                  <a:pt x="177" y="372"/>
                  <a:pt x="169" y="363"/>
                  <a:pt x="177" y="327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195" y="239"/>
                  <a:pt x="195" y="230"/>
                  <a:pt x="195" y="230"/>
                </a:cubicBezTo>
                <a:cubicBezTo>
                  <a:pt x="186" y="230"/>
                  <a:pt x="169" y="239"/>
                  <a:pt x="160" y="248"/>
                </a:cubicBezTo>
                <a:cubicBezTo>
                  <a:pt x="151" y="239"/>
                  <a:pt x="151" y="239"/>
                  <a:pt x="151" y="239"/>
                </a:cubicBezTo>
                <a:cubicBezTo>
                  <a:pt x="186" y="204"/>
                  <a:pt x="230" y="185"/>
                  <a:pt x="248" y="185"/>
                </a:cubicBezTo>
                <a:cubicBezTo>
                  <a:pt x="266" y="185"/>
                  <a:pt x="266" y="204"/>
                  <a:pt x="266" y="230"/>
                </a:cubicBezTo>
                <a:cubicBezTo>
                  <a:pt x="239" y="310"/>
                  <a:pt x="239" y="310"/>
                  <a:pt x="239" y="310"/>
                </a:cubicBezTo>
                <a:cubicBezTo>
                  <a:pt x="239" y="327"/>
                  <a:pt x="239" y="327"/>
                  <a:pt x="239" y="327"/>
                </a:cubicBezTo>
                <a:cubicBezTo>
                  <a:pt x="248" y="327"/>
                  <a:pt x="266" y="327"/>
                  <a:pt x="275" y="310"/>
                </a:cubicBezTo>
                <a:cubicBezTo>
                  <a:pt x="283" y="327"/>
                  <a:pt x="283" y="327"/>
                  <a:pt x="283" y="327"/>
                </a:cubicBezTo>
                <a:cubicBezTo>
                  <a:pt x="248" y="363"/>
                  <a:pt x="213" y="372"/>
                  <a:pt x="195" y="372"/>
                </a:cubicBezTo>
                <a:close/>
              </a:path>
            </a:pathLst>
          </a:custGeom>
          <a:solidFill>
            <a:srgbClr val="D32D46"/>
          </a:solidFill>
          <a:ln>
            <a:solidFill>
              <a:schemeClr val="bg2"/>
            </a:solidFill>
          </a:ln>
          <a:extLst/>
        </p:spPr>
        <p:txBody>
          <a:bodyPr wrap="none" anchor="ctr"/>
          <a:lstStyle/>
          <a:p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1524003" y="8340437"/>
            <a:ext cx="73682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/>
              <a:t>Seleccionar: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400" dirty="0"/>
              <a:t>Acceder al Procedimiento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400" dirty="0"/>
              <a:t>Provincia: Granada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400" dirty="0"/>
              <a:t>Policía - Certificados UE</a:t>
            </a:r>
          </a:p>
        </p:txBody>
      </p:sp>
    </p:spTree>
    <p:extLst>
      <p:ext uri="{BB962C8B-B14F-4D97-AF65-F5344CB8AC3E}">
        <p14:creationId xmlns:p14="http://schemas.microsoft.com/office/powerpoint/2010/main" val="20567671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5" grpId="0"/>
      <p:bldP spid="18" grpId="0"/>
      <p:bldP spid="21" grpId="0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1743075" y="1889137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ADMINISTRATIVE PROCEDURES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800" dirty="0">
                <a:solidFill>
                  <a:srgbClr val="D53044"/>
                </a:solidFill>
                <a:latin typeface="Roboto Black" charset="0"/>
              </a:rPr>
              <a:t>CIUDADANOS DE LA UE Y PAÍSES SCHENGEN:</a:t>
            </a:r>
          </a:p>
        </p:txBody>
      </p:sp>
      <p:sp>
        <p:nvSpPr>
          <p:cNvPr id="2" name="AutoShape 2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1243737" y="3078895"/>
            <a:ext cx="1236142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300" dirty="0">
                <a:solidFill>
                  <a:srgbClr val="D53044"/>
                </a:solidFill>
                <a:latin typeface="Roboto Black" charset="0"/>
              </a:rPr>
              <a:t>PASO #02:  PREPARAR LA DOCUMENTACIÓN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524003" y="3851579"/>
            <a:ext cx="160435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S" sz="4000" dirty="0"/>
              <a:t>Imprimir y rellenar </a:t>
            </a:r>
            <a:r>
              <a:rPr lang="es-ES" sz="4000" dirty="0">
                <a:hlinkClick r:id="rId3"/>
              </a:rPr>
              <a:t>MODELO EX-18</a:t>
            </a:r>
            <a:r>
              <a:rPr lang="es-ES" sz="4000" dirty="0"/>
              <a:t>.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000" dirty="0"/>
              <a:t>2 fotocopias de pasaporte o carné de identidad (no carné de conducir)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000" dirty="0"/>
              <a:t>1 fotocopia de la tarjeta sanitaria europea o seguro médico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000" dirty="0"/>
              <a:t>CREDENCIAL OFICIAL DE ESTUDIANTE ERASMUS (emitida por la UGR)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285301" y="6833465"/>
            <a:ext cx="1236142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300" dirty="0">
                <a:solidFill>
                  <a:srgbClr val="D53044"/>
                </a:solidFill>
                <a:latin typeface="Roboto Black" charset="0"/>
              </a:rPr>
              <a:t>PASO #03: ACUDIR A LA CITA</a:t>
            </a: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354574" y="9729056"/>
            <a:ext cx="1236142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300" dirty="0">
                <a:solidFill>
                  <a:srgbClr val="D53044"/>
                </a:solidFill>
                <a:latin typeface="Roboto Black" charset="0"/>
              </a:rPr>
              <a:t>PASO #04: REALIZAR EL PAGO</a:t>
            </a:r>
          </a:p>
        </p:txBody>
      </p:sp>
      <p:sp>
        <p:nvSpPr>
          <p:cNvPr id="19" name="AutoShape 98"/>
          <p:cNvSpPr>
            <a:spLocks/>
          </p:cNvSpPr>
          <p:nvPr/>
        </p:nvSpPr>
        <p:spPr bwMode="auto">
          <a:xfrm>
            <a:off x="4447021" y="7948110"/>
            <a:ext cx="521701" cy="86405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647"/>
                </a:moveTo>
                <a:cubicBezTo>
                  <a:pt x="21599" y="8410"/>
                  <a:pt x="21443" y="9124"/>
                  <a:pt x="21132" y="9804"/>
                </a:cubicBezTo>
                <a:cubicBezTo>
                  <a:pt x="20820" y="10488"/>
                  <a:pt x="20404" y="11134"/>
                  <a:pt x="19880" y="11747"/>
                </a:cubicBezTo>
                <a:lnTo>
                  <a:pt x="12619" y="20679"/>
                </a:lnTo>
                <a:cubicBezTo>
                  <a:pt x="12095" y="21292"/>
                  <a:pt x="11491" y="21599"/>
                  <a:pt x="10804" y="21599"/>
                </a:cubicBezTo>
                <a:cubicBezTo>
                  <a:pt x="10112" y="21599"/>
                  <a:pt x="9520" y="21292"/>
                  <a:pt x="9024" y="20679"/>
                </a:cubicBezTo>
                <a:lnTo>
                  <a:pt x="1727" y="11718"/>
                </a:lnTo>
                <a:cubicBezTo>
                  <a:pt x="1203" y="11106"/>
                  <a:pt x="783" y="10462"/>
                  <a:pt x="472" y="9782"/>
                </a:cubicBezTo>
                <a:cubicBezTo>
                  <a:pt x="156" y="9110"/>
                  <a:pt x="0" y="8398"/>
                  <a:pt x="0" y="7647"/>
                </a:cubicBezTo>
                <a:cubicBezTo>
                  <a:pt x="0" y="6594"/>
                  <a:pt x="279" y="5601"/>
                  <a:pt x="843" y="4669"/>
                </a:cubicBezTo>
                <a:cubicBezTo>
                  <a:pt x="1403" y="3737"/>
                  <a:pt x="2179" y="2921"/>
                  <a:pt x="3164" y="2227"/>
                </a:cubicBezTo>
                <a:cubicBezTo>
                  <a:pt x="4143" y="1538"/>
                  <a:pt x="5296" y="990"/>
                  <a:pt x="6615" y="595"/>
                </a:cubicBezTo>
                <a:cubicBezTo>
                  <a:pt x="7936" y="197"/>
                  <a:pt x="9344" y="0"/>
                  <a:pt x="10819" y="0"/>
                </a:cubicBezTo>
                <a:cubicBezTo>
                  <a:pt x="12315" y="0"/>
                  <a:pt x="13719" y="197"/>
                  <a:pt x="15023" y="595"/>
                </a:cubicBezTo>
                <a:cubicBezTo>
                  <a:pt x="16335" y="993"/>
                  <a:pt x="17475" y="1538"/>
                  <a:pt x="18451" y="2227"/>
                </a:cubicBezTo>
                <a:cubicBezTo>
                  <a:pt x="19427" y="2921"/>
                  <a:pt x="20200" y="3737"/>
                  <a:pt x="20756" y="4669"/>
                </a:cubicBezTo>
                <a:cubicBezTo>
                  <a:pt x="21320" y="5603"/>
                  <a:pt x="21599" y="6594"/>
                  <a:pt x="21599" y="7647"/>
                </a:cubicBezTo>
                <a:moveTo>
                  <a:pt x="10819" y="11408"/>
                </a:moveTo>
                <a:cubicBezTo>
                  <a:pt x="11547" y="11408"/>
                  <a:pt x="12240" y="11309"/>
                  <a:pt x="12900" y="11114"/>
                </a:cubicBezTo>
                <a:cubicBezTo>
                  <a:pt x="13556" y="10922"/>
                  <a:pt x="14127" y="10651"/>
                  <a:pt x="14612" y="10310"/>
                </a:cubicBezTo>
                <a:cubicBezTo>
                  <a:pt x="15096" y="9968"/>
                  <a:pt x="15476" y="9564"/>
                  <a:pt x="15748" y="9107"/>
                </a:cubicBezTo>
                <a:cubicBezTo>
                  <a:pt x="16028" y="8650"/>
                  <a:pt x="16164" y="8158"/>
                  <a:pt x="16164" y="7645"/>
                </a:cubicBezTo>
                <a:cubicBezTo>
                  <a:pt x="16164" y="7131"/>
                  <a:pt x="16028" y="6642"/>
                  <a:pt x="15748" y="6176"/>
                </a:cubicBezTo>
                <a:cubicBezTo>
                  <a:pt x="15476" y="5713"/>
                  <a:pt x="15096" y="5304"/>
                  <a:pt x="14612" y="4951"/>
                </a:cubicBezTo>
                <a:cubicBezTo>
                  <a:pt x="14128" y="4604"/>
                  <a:pt x="13564" y="4327"/>
                  <a:pt x="12908" y="4135"/>
                </a:cubicBezTo>
                <a:cubicBezTo>
                  <a:pt x="12256" y="3943"/>
                  <a:pt x="11564" y="3842"/>
                  <a:pt x="10820" y="3842"/>
                </a:cubicBezTo>
                <a:cubicBezTo>
                  <a:pt x="10068" y="3842"/>
                  <a:pt x="9376" y="3940"/>
                  <a:pt x="8736" y="4135"/>
                </a:cubicBezTo>
                <a:cubicBezTo>
                  <a:pt x="8092" y="4327"/>
                  <a:pt x="7528" y="4604"/>
                  <a:pt x="7032" y="4951"/>
                </a:cubicBezTo>
                <a:cubicBezTo>
                  <a:pt x="6532" y="5304"/>
                  <a:pt x="6148" y="5713"/>
                  <a:pt x="5872" y="6171"/>
                </a:cubicBezTo>
                <a:cubicBezTo>
                  <a:pt x="5596" y="6628"/>
                  <a:pt x="5460" y="7119"/>
                  <a:pt x="5460" y="7642"/>
                </a:cubicBezTo>
                <a:cubicBezTo>
                  <a:pt x="5460" y="8155"/>
                  <a:pt x="5596" y="8644"/>
                  <a:pt x="5872" y="9104"/>
                </a:cubicBezTo>
                <a:cubicBezTo>
                  <a:pt x="6148" y="9561"/>
                  <a:pt x="6532" y="9965"/>
                  <a:pt x="7032" y="10307"/>
                </a:cubicBezTo>
                <a:cubicBezTo>
                  <a:pt x="7528" y="10648"/>
                  <a:pt x="8092" y="10919"/>
                  <a:pt x="8736" y="11111"/>
                </a:cubicBezTo>
                <a:cubicBezTo>
                  <a:pt x="9376" y="11309"/>
                  <a:pt x="10068" y="11408"/>
                  <a:pt x="10819" y="11408"/>
                </a:cubicBezTo>
              </a:path>
            </a:pathLst>
          </a:custGeom>
          <a:solidFill>
            <a:srgbClr val="D32D46"/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5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5639038" y="7621279"/>
            <a:ext cx="7277088" cy="1615827"/>
          </a:xfrm>
          <a:prstGeom prst="rect">
            <a:avLst/>
          </a:prstGeom>
          <a:solidFill>
            <a:srgbClr val="D32D46"/>
          </a:solidFill>
        </p:spPr>
        <p:txBody>
          <a:bodyPr wrap="square">
            <a:spAutoFit/>
          </a:bodyPr>
          <a:lstStyle/>
          <a:p>
            <a:r>
              <a:rPr lang="es-ES" sz="3300" dirty="0">
                <a:solidFill>
                  <a:schemeClr val="bg1"/>
                </a:solidFill>
              </a:rPr>
              <a:t>OFICINA DE EXTRANJEROS DE GRANADA</a:t>
            </a:r>
          </a:p>
          <a:p>
            <a:r>
              <a:rPr lang="es-ES" sz="3300" dirty="0">
                <a:solidFill>
                  <a:schemeClr val="bg1"/>
                </a:solidFill>
              </a:rPr>
              <a:t>C/ San Agapito, nº 2. Granada.</a:t>
            </a:r>
          </a:p>
          <a:p>
            <a:r>
              <a:rPr lang="es-ES" sz="3300" dirty="0">
                <a:solidFill>
                  <a:schemeClr val="bg1"/>
                </a:solidFill>
              </a:rPr>
              <a:t>Horario: lunes a viernes de 9h a 14h. 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1510149" y="10432467"/>
            <a:ext cx="16043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S" sz="4000" dirty="0"/>
              <a:t>Pago de la </a:t>
            </a:r>
            <a:r>
              <a:rPr lang="pt-BR" sz="4000" dirty="0" err="1">
                <a:hlinkClick r:id="rId4"/>
              </a:rPr>
              <a:t>Tasa</a:t>
            </a:r>
            <a:r>
              <a:rPr lang="pt-BR" sz="4000" dirty="0">
                <a:hlinkClick r:id="rId4"/>
              </a:rPr>
              <a:t> Modelo 790 código 012 </a:t>
            </a:r>
            <a:r>
              <a:rPr lang="pt-BR" sz="4000" dirty="0" err="1"/>
              <a:t>en</a:t>
            </a:r>
            <a:r>
              <a:rPr lang="pt-BR" sz="4000" dirty="0"/>
              <a:t> </a:t>
            </a:r>
            <a:r>
              <a:rPr lang="pt-BR" sz="4000" dirty="0" err="1"/>
              <a:t>el</a:t>
            </a:r>
            <a:r>
              <a:rPr lang="pt-BR" sz="4000" dirty="0"/>
              <a:t> banco más </a:t>
            </a:r>
            <a:r>
              <a:rPr lang="pt-BR" sz="4000" dirty="0" err="1"/>
              <a:t>cercano</a:t>
            </a:r>
            <a:r>
              <a:rPr lang="es-ES" sz="4000" dirty="0"/>
              <a:t>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S" sz="4000" dirty="0"/>
              <a:t>Retorna con el resguardo y recibe la Tarjeta de Identidad de Extranjero</a:t>
            </a:r>
          </a:p>
        </p:txBody>
      </p:sp>
    </p:spTree>
    <p:extLst>
      <p:ext uri="{BB962C8B-B14F-4D97-AF65-F5344CB8AC3E}">
        <p14:creationId xmlns:p14="http://schemas.microsoft.com/office/powerpoint/2010/main" val="163744022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5" grpId="0"/>
      <p:bldP spid="18" grpId="0"/>
      <p:bldP spid="21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1" t="14741" r="17658" b="5968"/>
          <a:stretch/>
        </p:blipFill>
        <p:spPr bwMode="auto">
          <a:xfrm>
            <a:off x="9390982" y="7920531"/>
            <a:ext cx="7206763" cy="449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1743075" y="1889137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ADMINISTRATIVE PROCEDURES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800" dirty="0">
                <a:solidFill>
                  <a:srgbClr val="D53044"/>
                </a:solidFill>
                <a:latin typeface="Roboto Black" charset="0"/>
              </a:rPr>
              <a:t>EU AND SCHENGEN CITIZENS:</a:t>
            </a:r>
          </a:p>
        </p:txBody>
      </p:sp>
      <p:sp>
        <p:nvSpPr>
          <p:cNvPr id="2" name="AutoShape 2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4822" name="Picture 6" descr="La bandera europea | UniÃ³n Europ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18" y="3175180"/>
            <a:ext cx="3010073" cy="21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876803" y="3175180"/>
            <a:ext cx="12690760" cy="27577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CuadroTexto"/>
          <p:cNvSpPr txBox="1"/>
          <p:nvPr/>
        </p:nvSpPr>
        <p:spPr>
          <a:xfrm>
            <a:off x="5359115" y="3215846"/>
            <a:ext cx="126907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Registry</a:t>
            </a:r>
            <a:r>
              <a:rPr lang="es-ES" b="1" dirty="0"/>
              <a:t> at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Immigration</a:t>
            </a:r>
            <a:r>
              <a:rPr lang="es-ES" b="1" dirty="0"/>
              <a:t> Office (Granada):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800" b="1" dirty="0"/>
              <a:t>Compulsory</a:t>
            </a:r>
            <a:r>
              <a:rPr lang="en-US" sz="3800" dirty="0"/>
              <a:t> procedure for EU citizens (+ associated countries) who will be living </a:t>
            </a:r>
            <a:r>
              <a:rPr lang="en-US" sz="3800" b="1" dirty="0"/>
              <a:t>in Spain for more than 3 months</a:t>
            </a:r>
            <a:r>
              <a:rPr lang="en-US" sz="3800" dirty="0"/>
              <a:t>.</a:t>
            </a:r>
            <a:endParaRPr lang="es-ES" sz="3800" dirty="0"/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1243737" y="5932922"/>
            <a:ext cx="1352520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300" dirty="0">
                <a:solidFill>
                  <a:srgbClr val="D53044"/>
                </a:solidFill>
                <a:latin typeface="Roboto Black" charset="0"/>
              </a:rPr>
              <a:t>STEP #01:  APPLY FOR AN APPOINTMENT (ON LINE PROCEDURE)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2544427" y="7014024"/>
            <a:ext cx="15023135" cy="584775"/>
          </a:xfrm>
          <a:prstGeom prst="rect">
            <a:avLst/>
          </a:prstGeom>
          <a:solidFill>
            <a:srgbClr val="D32D46"/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   https://sede.administracionespublicas.gob.es/pagina/index/directorio/icpplus </a:t>
            </a:r>
          </a:p>
        </p:txBody>
      </p:sp>
      <p:sp>
        <p:nvSpPr>
          <p:cNvPr id="28" name="Freeform 12"/>
          <p:cNvSpPr>
            <a:spLocks noChangeArrowheads="1"/>
          </p:cNvSpPr>
          <p:nvPr/>
        </p:nvSpPr>
        <p:spPr bwMode="auto">
          <a:xfrm>
            <a:off x="1500303" y="6789419"/>
            <a:ext cx="1104287" cy="980132"/>
          </a:xfrm>
          <a:custGeom>
            <a:avLst/>
            <a:gdLst>
              <a:gd name="T0" fmla="*/ 272890611 w 462"/>
              <a:gd name="T1" fmla="*/ 12924454 h 461"/>
              <a:gd name="T2" fmla="*/ 272890611 w 462"/>
              <a:gd name="T3" fmla="*/ 12924454 h 461"/>
              <a:gd name="T4" fmla="*/ 0 w 462"/>
              <a:gd name="T5" fmla="*/ 343227239 h 461"/>
              <a:gd name="T6" fmla="*/ 272890611 w 462"/>
              <a:gd name="T7" fmla="*/ 660605569 h 461"/>
              <a:gd name="T8" fmla="*/ 546968513 w 462"/>
              <a:gd name="T9" fmla="*/ 330302785 h 461"/>
              <a:gd name="T10" fmla="*/ 272890611 w 462"/>
              <a:gd name="T11" fmla="*/ 12924454 h 461"/>
              <a:gd name="T12" fmla="*/ 294247684 w 462"/>
              <a:gd name="T13" fmla="*/ 113451180 h 461"/>
              <a:gd name="T14" fmla="*/ 294247684 w 462"/>
              <a:gd name="T15" fmla="*/ 113451180 h 461"/>
              <a:gd name="T16" fmla="*/ 335774540 w 462"/>
              <a:gd name="T17" fmla="*/ 152226938 h 461"/>
              <a:gd name="T18" fmla="*/ 283569692 w 462"/>
              <a:gd name="T19" fmla="*/ 215414755 h 461"/>
              <a:gd name="T20" fmla="*/ 252720829 w 462"/>
              <a:gd name="T21" fmla="*/ 165151392 h 461"/>
              <a:gd name="T22" fmla="*/ 294247684 w 462"/>
              <a:gd name="T23" fmla="*/ 113451180 h 461"/>
              <a:gd name="T24" fmla="*/ 231363755 w 462"/>
              <a:gd name="T25" fmla="*/ 534228737 h 461"/>
              <a:gd name="T26" fmla="*/ 231363755 w 462"/>
              <a:gd name="T27" fmla="*/ 534228737 h 461"/>
              <a:gd name="T28" fmla="*/ 210007771 w 462"/>
              <a:gd name="T29" fmla="*/ 469604071 h 461"/>
              <a:gd name="T30" fmla="*/ 231363755 w 462"/>
              <a:gd name="T31" fmla="*/ 356152891 h 461"/>
              <a:gd name="T32" fmla="*/ 231363755 w 462"/>
              <a:gd name="T33" fmla="*/ 330302785 h 461"/>
              <a:gd name="T34" fmla="*/ 189836900 w 462"/>
              <a:gd name="T35" fmla="*/ 356152891 h 461"/>
              <a:gd name="T36" fmla="*/ 179158908 w 462"/>
              <a:gd name="T37" fmla="*/ 343227239 h 461"/>
              <a:gd name="T38" fmla="*/ 294247684 w 462"/>
              <a:gd name="T39" fmla="*/ 265678118 h 461"/>
              <a:gd name="T40" fmla="*/ 315604758 w 462"/>
              <a:gd name="T41" fmla="*/ 330302785 h 461"/>
              <a:gd name="T42" fmla="*/ 283569692 w 462"/>
              <a:gd name="T43" fmla="*/ 445190814 h 461"/>
              <a:gd name="T44" fmla="*/ 283569692 w 462"/>
              <a:gd name="T45" fmla="*/ 469604071 h 461"/>
              <a:gd name="T46" fmla="*/ 326282750 w 462"/>
              <a:gd name="T47" fmla="*/ 445190814 h 461"/>
              <a:gd name="T48" fmla="*/ 335774540 w 462"/>
              <a:gd name="T49" fmla="*/ 469604071 h 461"/>
              <a:gd name="T50" fmla="*/ 231363755 w 462"/>
              <a:gd name="T51" fmla="*/ 534228737 h 46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62" h="461">
                <a:moveTo>
                  <a:pt x="230" y="9"/>
                </a:moveTo>
                <a:lnTo>
                  <a:pt x="230" y="9"/>
                </a:lnTo>
                <a:cubicBezTo>
                  <a:pt x="98" y="9"/>
                  <a:pt x="0" y="106"/>
                  <a:pt x="0" y="239"/>
                </a:cubicBezTo>
                <a:cubicBezTo>
                  <a:pt x="0" y="363"/>
                  <a:pt x="107" y="460"/>
                  <a:pt x="230" y="460"/>
                </a:cubicBezTo>
                <a:cubicBezTo>
                  <a:pt x="363" y="460"/>
                  <a:pt x="461" y="354"/>
                  <a:pt x="461" y="230"/>
                </a:cubicBezTo>
                <a:cubicBezTo>
                  <a:pt x="461" y="106"/>
                  <a:pt x="355" y="0"/>
                  <a:pt x="230" y="9"/>
                </a:cubicBezTo>
                <a:close/>
                <a:moveTo>
                  <a:pt x="248" y="79"/>
                </a:moveTo>
                <a:lnTo>
                  <a:pt x="248" y="79"/>
                </a:lnTo>
                <a:cubicBezTo>
                  <a:pt x="275" y="79"/>
                  <a:pt x="283" y="97"/>
                  <a:pt x="283" y="106"/>
                </a:cubicBezTo>
                <a:cubicBezTo>
                  <a:pt x="283" y="132"/>
                  <a:pt x="266" y="150"/>
                  <a:pt x="239" y="150"/>
                </a:cubicBezTo>
                <a:cubicBezTo>
                  <a:pt x="222" y="150"/>
                  <a:pt x="213" y="132"/>
                  <a:pt x="213" y="115"/>
                </a:cubicBezTo>
                <a:cubicBezTo>
                  <a:pt x="213" y="106"/>
                  <a:pt x="222" y="79"/>
                  <a:pt x="248" y="79"/>
                </a:cubicBezTo>
                <a:close/>
                <a:moveTo>
                  <a:pt x="195" y="372"/>
                </a:moveTo>
                <a:lnTo>
                  <a:pt x="195" y="372"/>
                </a:lnTo>
                <a:cubicBezTo>
                  <a:pt x="177" y="372"/>
                  <a:pt x="169" y="363"/>
                  <a:pt x="177" y="327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195" y="239"/>
                  <a:pt x="195" y="230"/>
                  <a:pt x="195" y="230"/>
                </a:cubicBezTo>
                <a:cubicBezTo>
                  <a:pt x="186" y="230"/>
                  <a:pt x="169" y="239"/>
                  <a:pt x="160" y="248"/>
                </a:cubicBezTo>
                <a:cubicBezTo>
                  <a:pt x="151" y="239"/>
                  <a:pt x="151" y="239"/>
                  <a:pt x="151" y="239"/>
                </a:cubicBezTo>
                <a:cubicBezTo>
                  <a:pt x="186" y="204"/>
                  <a:pt x="230" y="185"/>
                  <a:pt x="248" y="185"/>
                </a:cubicBezTo>
                <a:cubicBezTo>
                  <a:pt x="266" y="185"/>
                  <a:pt x="266" y="204"/>
                  <a:pt x="266" y="230"/>
                </a:cubicBezTo>
                <a:cubicBezTo>
                  <a:pt x="239" y="310"/>
                  <a:pt x="239" y="310"/>
                  <a:pt x="239" y="310"/>
                </a:cubicBezTo>
                <a:cubicBezTo>
                  <a:pt x="239" y="327"/>
                  <a:pt x="239" y="327"/>
                  <a:pt x="239" y="327"/>
                </a:cubicBezTo>
                <a:cubicBezTo>
                  <a:pt x="248" y="327"/>
                  <a:pt x="266" y="327"/>
                  <a:pt x="275" y="310"/>
                </a:cubicBezTo>
                <a:cubicBezTo>
                  <a:pt x="283" y="327"/>
                  <a:pt x="283" y="327"/>
                  <a:pt x="283" y="327"/>
                </a:cubicBezTo>
                <a:cubicBezTo>
                  <a:pt x="248" y="363"/>
                  <a:pt x="213" y="372"/>
                  <a:pt x="195" y="372"/>
                </a:cubicBezTo>
                <a:close/>
              </a:path>
            </a:pathLst>
          </a:custGeom>
          <a:solidFill>
            <a:srgbClr val="D32D46"/>
          </a:solidFill>
          <a:ln>
            <a:solidFill>
              <a:schemeClr val="bg2"/>
            </a:solidFill>
          </a:ln>
          <a:extLst/>
        </p:spPr>
        <p:txBody>
          <a:bodyPr wrap="none" anchor="ctr"/>
          <a:lstStyle/>
          <a:p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1524003" y="8340437"/>
            <a:ext cx="73682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/>
              <a:t>Please</a:t>
            </a:r>
            <a:r>
              <a:rPr lang="es-ES" sz="4400" dirty="0"/>
              <a:t>, </a:t>
            </a:r>
            <a:r>
              <a:rPr lang="es-ES" sz="4400" dirty="0" err="1"/>
              <a:t>select</a:t>
            </a:r>
            <a:r>
              <a:rPr lang="es-ES" sz="4400" dirty="0"/>
              <a:t>: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400" dirty="0"/>
              <a:t>Acceder al Procedimiento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400" dirty="0"/>
              <a:t>Provincia: Granada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400" dirty="0" err="1"/>
              <a:t>Policia</a:t>
            </a:r>
            <a:r>
              <a:rPr lang="es-ES" sz="4400" dirty="0"/>
              <a:t> - Certificados UE</a:t>
            </a:r>
          </a:p>
        </p:txBody>
      </p:sp>
    </p:spTree>
    <p:extLst>
      <p:ext uri="{BB962C8B-B14F-4D97-AF65-F5344CB8AC3E}">
        <p14:creationId xmlns:p14="http://schemas.microsoft.com/office/powerpoint/2010/main" val="423004263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5" grpId="0"/>
      <p:bldP spid="18" grpId="0"/>
      <p:bldP spid="21" grpId="0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1743075" y="1889137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ADMINISTRATIVE PROCEDURES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800" dirty="0">
                <a:solidFill>
                  <a:srgbClr val="D53044"/>
                </a:solidFill>
                <a:latin typeface="Roboto Black" charset="0"/>
              </a:rPr>
              <a:t>EU AND SCHENGEN CITIZENS:</a:t>
            </a:r>
          </a:p>
        </p:txBody>
      </p:sp>
      <p:sp>
        <p:nvSpPr>
          <p:cNvPr id="2" name="AutoShape 2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1243737" y="2829514"/>
            <a:ext cx="1236142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300" dirty="0">
                <a:solidFill>
                  <a:srgbClr val="D53044"/>
                </a:solidFill>
                <a:latin typeface="Roboto Black" charset="0"/>
              </a:rPr>
              <a:t>STEP #02:  PREPARE THE DOCUMENTS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524003" y="3602198"/>
            <a:ext cx="160435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S" sz="4000" dirty="0"/>
              <a:t> </a:t>
            </a:r>
            <a:r>
              <a:rPr lang="es-ES" sz="4000" dirty="0" err="1"/>
              <a:t>Print</a:t>
            </a:r>
            <a:r>
              <a:rPr lang="es-ES" sz="4000" dirty="0"/>
              <a:t> and </a:t>
            </a:r>
            <a:r>
              <a:rPr lang="es-ES" sz="4000" dirty="0" err="1"/>
              <a:t>fill</a:t>
            </a:r>
            <a:r>
              <a:rPr lang="es-ES" sz="4000" dirty="0"/>
              <a:t> in: </a:t>
            </a:r>
            <a:r>
              <a:rPr lang="es-ES" sz="4000" dirty="0">
                <a:hlinkClick r:id="rId3"/>
              </a:rPr>
              <a:t>MODELO EX-18</a:t>
            </a:r>
            <a:r>
              <a:rPr lang="es-ES" sz="4000" dirty="0"/>
              <a:t>.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000" dirty="0"/>
              <a:t>2  copies of </a:t>
            </a:r>
            <a:r>
              <a:rPr lang="es-ES" sz="4000" dirty="0" err="1"/>
              <a:t>your</a:t>
            </a:r>
            <a:r>
              <a:rPr lang="es-ES" sz="4000" dirty="0"/>
              <a:t> </a:t>
            </a:r>
            <a:r>
              <a:rPr lang="es-ES" sz="4000" dirty="0" err="1"/>
              <a:t>passport</a:t>
            </a:r>
            <a:r>
              <a:rPr lang="es-ES" sz="4000" dirty="0"/>
              <a:t> </a:t>
            </a:r>
            <a:r>
              <a:rPr lang="es-ES" sz="4000" dirty="0" err="1"/>
              <a:t>or</a:t>
            </a:r>
            <a:r>
              <a:rPr lang="es-ES" sz="4000" dirty="0"/>
              <a:t>  ID (</a:t>
            </a:r>
            <a:r>
              <a:rPr lang="es-ES" sz="4000" dirty="0" err="1"/>
              <a:t>driving</a:t>
            </a:r>
            <a:r>
              <a:rPr lang="es-ES" sz="4000" dirty="0"/>
              <a:t> </a:t>
            </a:r>
            <a:r>
              <a:rPr lang="es-ES" sz="4000" dirty="0" err="1"/>
              <a:t>licence</a:t>
            </a:r>
            <a:r>
              <a:rPr lang="es-ES" sz="4000" dirty="0"/>
              <a:t> </a:t>
            </a:r>
            <a:r>
              <a:rPr lang="es-ES" sz="4000" dirty="0" err="1"/>
              <a:t>is</a:t>
            </a:r>
            <a:r>
              <a:rPr lang="es-ES" sz="4000" dirty="0"/>
              <a:t> </a:t>
            </a:r>
            <a:r>
              <a:rPr lang="es-ES" sz="4000" dirty="0" err="1"/>
              <a:t>not</a:t>
            </a:r>
            <a:r>
              <a:rPr lang="es-ES" sz="4000" dirty="0"/>
              <a:t> </a:t>
            </a:r>
            <a:r>
              <a:rPr lang="es-ES" sz="4000" dirty="0" err="1"/>
              <a:t>valid</a:t>
            </a:r>
            <a:r>
              <a:rPr lang="es-ES" sz="4000" dirty="0"/>
              <a:t>)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000" dirty="0"/>
              <a:t>1 </a:t>
            </a:r>
            <a:r>
              <a:rPr lang="es-ES" sz="4000" dirty="0" err="1"/>
              <a:t>copy</a:t>
            </a:r>
            <a:r>
              <a:rPr lang="es-ES" sz="4000" dirty="0"/>
              <a:t> of </a:t>
            </a:r>
            <a:r>
              <a:rPr lang="es-ES" sz="4000" dirty="0" err="1"/>
              <a:t>your</a:t>
            </a:r>
            <a:r>
              <a:rPr lang="es-ES" sz="4000" dirty="0"/>
              <a:t> </a:t>
            </a:r>
            <a:r>
              <a:rPr lang="es-ES" sz="4000" dirty="0" err="1"/>
              <a:t>European</a:t>
            </a:r>
            <a:r>
              <a:rPr lang="es-ES" sz="4000" dirty="0"/>
              <a:t> </a:t>
            </a:r>
            <a:r>
              <a:rPr lang="es-ES" sz="4000" dirty="0" err="1"/>
              <a:t>health</a:t>
            </a:r>
            <a:r>
              <a:rPr lang="es-ES" sz="4000" dirty="0"/>
              <a:t> </a:t>
            </a:r>
            <a:r>
              <a:rPr lang="es-ES" sz="4000" dirty="0" err="1"/>
              <a:t>card</a:t>
            </a:r>
            <a:r>
              <a:rPr lang="es-ES" sz="4000" dirty="0"/>
              <a:t>  </a:t>
            </a:r>
            <a:r>
              <a:rPr lang="es-ES" sz="4000" dirty="0" err="1"/>
              <a:t>or</a:t>
            </a:r>
            <a:r>
              <a:rPr lang="es-ES" sz="4000" dirty="0"/>
              <a:t> </a:t>
            </a:r>
            <a:r>
              <a:rPr lang="es-ES" sz="4000" dirty="0" err="1"/>
              <a:t>other</a:t>
            </a:r>
            <a:r>
              <a:rPr lang="es-ES" sz="4000" dirty="0"/>
              <a:t> </a:t>
            </a:r>
            <a:r>
              <a:rPr lang="es-ES" sz="4000" dirty="0" err="1"/>
              <a:t>health</a:t>
            </a:r>
            <a:r>
              <a:rPr lang="es-ES" sz="4000" dirty="0"/>
              <a:t> </a:t>
            </a:r>
            <a:r>
              <a:rPr lang="es-ES" sz="4000" dirty="0" err="1"/>
              <a:t>insurance</a:t>
            </a:r>
            <a:endParaRPr lang="es-ES" sz="4000" dirty="0"/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/>
              <a:t>OFFICIAL ERASMUS STUDENT CREDENTIAL (issued by the UGR)</a:t>
            </a:r>
            <a:endParaRPr lang="es-ES" sz="4000" dirty="0"/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285301" y="6584084"/>
            <a:ext cx="1236142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300" dirty="0">
                <a:solidFill>
                  <a:srgbClr val="D53044"/>
                </a:solidFill>
                <a:latin typeface="Roboto Black" charset="0"/>
              </a:rPr>
              <a:t>STEP #03:  TURN UP FOR THE APPOINTMENT</a:t>
            </a: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354574" y="9479675"/>
            <a:ext cx="1236142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300" dirty="0">
                <a:solidFill>
                  <a:srgbClr val="D53044"/>
                </a:solidFill>
                <a:latin typeface="Roboto Black" charset="0"/>
              </a:rPr>
              <a:t>STEP #04: MAKE THE PAYMENT</a:t>
            </a:r>
          </a:p>
        </p:txBody>
      </p:sp>
      <p:sp>
        <p:nvSpPr>
          <p:cNvPr id="19" name="AutoShape 98"/>
          <p:cNvSpPr>
            <a:spLocks/>
          </p:cNvSpPr>
          <p:nvPr/>
        </p:nvSpPr>
        <p:spPr bwMode="auto">
          <a:xfrm>
            <a:off x="4447021" y="7698729"/>
            <a:ext cx="521701" cy="86405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647"/>
                </a:moveTo>
                <a:cubicBezTo>
                  <a:pt x="21599" y="8410"/>
                  <a:pt x="21443" y="9124"/>
                  <a:pt x="21132" y="9804"/>
                </a:cubicBezTo>
                <a:cubicBezTo>
                  <a:pt x="20820" y="10488"/>
                  <a:pt x="20404" y="11134"/>
                  <a:pt x="19880" y="11747"/>
                </a:cubicBezTo>
                <a:lnTo>
                  <a:pt x="12619" y="20679"/>
                </a:lnTo>
                <a:cubicBezTo>
                  <a:pt x="12095" y="21292"/>
                  <a:pt x="11491" y="21599"/>
                  <a:pt x="10804" y="21599"/>
                </a:cubicBezTo>
                <a:cubicBezTo>
                  <a:pt x="10112" y="21599"/>
                  <a:pt x="9520" y="21292"/>
                  <a:pt x="9024" y="20679"/>
                </a:cubicBezTo>
                <a:lnTo>
                  <a:pt x="1727" y="11718"/>
                </a:lnTo>
                <a:cubicBezTo>
                  <a:pt x="1203" y="11106"/>
                  <a:pt x="783" y="10462"/>
                  <a:pt x="472" y="9782"/>
                </a:cubicBezTo>
                <a:cubicBezTo>
                  <a:pt x="156" y="9110"/>
                  <a:pt x="0" y="8398"/>
                  <a:pt x="0" y="7647"/>
                </a:cubicBezTo>
                <a:cubicBezTo>
                  <a:pt x="0" y="6594"/>
                  <a:pt x="279" y="5601"/>
                  <a:pt x="843" y="4669"/>
                </a:cubicBezTo>
                <a:cubicBezTo>
                  <a:pt x="1403" y="3737"/>
                  <a:pt x="2179" y="2921"/>
                  <a:pt x="3164" y="2227"/>
                </a:cubicBezTo>
                <a:cubicBezTo>
                  <a:pt x="4143" y="1538"/>
                  <a:pt x="5296" y="990"/>
                  <a:pt x="6615" y="595"/>
                </a:cubicBezTo>
                <a:cubicBezTo>
                  <a:pt x="7936" y="197"/>
                  <a:pt x="9344" y="0"/>
                  <a:pt x="10819" y="0"/>
                </a:cubicBezTo>
                <a:cubicBezTo>
                  <a:pt x="12315" y="0"/>
                  <a:pt x="13719" y="197"/>
                  <a:pt x="15023" y="595"/>
                </a:cubicBezTo>
                <a:cubicBezTo>
                  <a:pt x="16335" y="993"/>
                  <a:pt x="17475" y="1538"/>
                  <a:pt x="18451" y="2227"/>
                </a:cubicBezTo>
                <a:cubicBezTo>
                  <a:pt x="19427" y="2921"/>
                  <a:pt x="20200" y="3737"/>
                  <a:pt x="20756" y="4669"/>
                </a:cubicBezTo>
                <a:cubicBezTo>
                  <a:pt x="21320" y="5603"/>
                  <a:pt x="21599" y="6594"/>
                  <a:pt x="21599" y="7647"/>
                </a:cubicBezTo>
                <a:moveTo>
                  <a:pt x="10819" y="11408"/>
                </a:moveTo>
                <a:cubicBezTo>
                  <a:pt x="11547" y="11408"/>
                  <a:pt x="12240" y="11309"/>
                  <a:pt x="12900" y="11114"/>
                </a:cubicBezTo>
                <a:cubicBezTo>
                  <a:pt x="13556" y="10922"/>
                  <a:pt x="14127" y="10651"/>
                  <a:pt x="14612" y="10310"/>
                </a:cubicBezTo>
                <a:cubicBezTo>
                  <a:pt x="15096" y="9968"/>
                  <a:pt x="15476" y="9564"/>
                  <a:pt x="15748" y="9107"/>
                </a:cubicBezTo>
                <a:cubicBezTo>
                  <a:pt x="16028" y="8650"/>
                  <a:pt x="16164" y="8158"/>
                  <a:pt x="16164" y="7645"/>
                </a:cubicBezTo>
                <a:cubicBezTo>
                  <a:pt x="16164" y="7131"/>
                  <a:pt x="16028" y="6642"/>
                  <a:pt x="15748" y="6176"/>
                </a:cubicBezTo>
                <a:cubicBezTo>
                  <a:pt x="15476" y="5713"/>
                  <a:pt x="15096" y="5304"/>
                  <a:pt x="14612" y="4951"/>
                </a:cubicBezTo>
                <a:cubicBezTo>
                  <a:pt x="14128" y="4604"/>
                  <a:pt x="13564" y="4327"/>
                  <a:pt x="12908" y="4135"/>
                </a:cubicBezTo>
                <a:cubicBezTo>
                  <a:pt x="12256" y="3943"/>
                  <a:pt x="11564" y="3842"/>
                  <a:pt x="10820" y="3842"/>
                </a:cubicBezTo>
                <a:cubicBezTo>
                  <a:pt x="10068" y="3842"/>
                  <a:pt x="9376" y="3940"/>
                  <a:pt x="8736" y="4135"/>
                </a:cubicBezTo>
                <a:cubicBezTo>
                  <a:pt x="8092" y="4327"/>
                  <a:pt x="7528" y="4604"/>
                  <a:pt x="7032" y="4951"/>
                </a:cubicBezTo>
                <a:cubicBezTo>
                  <a:pt x="6532" y="5304"/>
                  <a:pt x="6148" y="5713"/>
                  <a:pt x="5872" y="6171"/>
                </a:cubicBezTo>
                <a:cubicBezTo>
                  <a:pt x="5596" y="6628"/>
                  <a:pt x="5460" y="7119"/>
                  <a:pt x="5460" y="7642"/>
                </a:cubicBezTo>
                <a:cubicBezTo>
                  <a:pt x="5460" y="8155"/>
                  <a:pt x="5596" y="8644"/>
                  <a:pt x="5872" y="9104"/>
                </a:cubicBezTo>
                <a:cubicBezTo>
                  <a:pt x="6148" y="9561"/>
                  <a:pt x="6532" y="9965"/>
                  <a:pt x="7032" y="10307"/>
                </a:cubicBezTo>
                <a:cubicBezTo>
                  <a:pt x="7528" y="10648"/>
                  <a:pt x="8092" y="10919"/>
                  <a:pt x="8736" y="11111"/>
                </a:cubicBezTo>
                <a:cubicBezTo>
                  <a:pt x="9376" y="11309"/>
                  <a:pt x="10068" y="11408"/>
                  <a:pt x="10819" y="11408"/>
                </a:cubicBezTo>
              </a:path>
            </a:pathLst>
          </a:custGeom>
          <a:solidFill>
            <a:srgbClr val="D32D46"/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5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5639038" y="7371898"/>
            <a:ext cx="7277088" cy="1615827"/>
          </a:xfrm>
          <a:prstGeom prst="rect">
            <a:avLst/>
          </a:prstGeom>
          <a:solidFill>
            <a:srgbClr val="D32D46"/>
          </a:solidFill>
        </p:spPr>
        <p:txBody>
          <a:bodyPr wrap="square">
            <a:spAutoFit/>
          </a:bodyPr>
          <a:lstStyle/>
          <a:p>
            <a:r>
              <a:rPr lang="es-ES" sz="3300" dirty="0">
                <a:solidFill>
                  <a:schemeClr val="bg1"/>
                </a:solidFill>
              </a:rPr>
              <a:t>OFICINA DE EXTRANJEROS DE GRANADA</a:t>
            </a:r>
          </a:p>
          <a:p>
            <a:r>
              <a:rPr lang="es-ES" sz="3300" dirty="0">
                <a:solidFill>
                  <a:schemeClr val="bg1"/>
                </a:solidFill>
              </a:rPr>
              <a:t>C/ San Agapito, nº 2. Granada.</a:t>
            </a:r>
          </a:p>
          <a:p>
            <a:r>
              <a:rPr lang="es-ES" sz="3300" dirty="0" err="1">
                <a:solidFill>
                  <a:schemeClr val="bg1"/>
                </a:solidFill>
              </a:rPr>
              <a:t>Timetable</a:t>
            </a:r>
            <a:r>
              <a:rPr lang="es-ES" sz="3300" dirty="0">
                <a:solidFill>
                  <a:schemeClr val="bg1"/>
                </a:solidFill>
              </a:rPr>
              <a:t>:  </a:t>
            </a:r>
            <a:r>
              <a:rPr lang="es-ES" sz="3300" dirty="0" err="1">
                <a:solidFill>
                  <a:schemeClr val="bg1"/>
                </a:solidFill>
              </a:rPr>
              <a:t>Monday</a:t>
            </a:r>
            <a:r>
              <a:rPr lang="es-ES" sz="3300" dirty="0">
                <a:solidFill>
                  <a:schemeClr val="bg1"/>
                </a:solidFill>
              </a:rPr>
              <a:t>- Friday, 9h - 14h. 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1510149" y="10127668"/>
            <a:ext cx="15752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S" sz="4000" dirty="0" err="1"/>
              <a:t>Pay</a:t>
            </a:r>
            <a:r>
              <a:rPr lang="es-ES" sz="4000" dirty="0"/>
              <a:t> </a:t>
            </a:r>
            <a:r>
              <a:rPr lang="pt-BR" sz="4000" dirty="0" err="1">
                <a:hlinkClick r:id="rId4"/>
              </a:rPr>
              <a:t>Tax</a:t>
            </a:r>
            <a:r>
              <a:rPr lang="pt-BR" sz="4000" dirty="0">
                <a:hlinkClick r:id="rId4"/>
              </a:rPr>
              <a:t>  “Modelo 790 código 012" </a:t>
            </a:r>
            <a:r>
              <a:rPr lang="pt-BR" sz="4000" dirty="0"/>
              <a:t>in </a:t>
            </a:r>
            <a:r>
              <a:rPr lang="pt-BR" sz="4000" dirty="0" err="1"/>
              <a:t>the</a:t>
            </a:r>
            <a:r>
              <a:rPr lang="pt-BR" sz="4000" dirty="0"/>
              <a:t> </a:t>
            </a:r>
            <a:r>
              <a:rPr lang="pt-BR" sz="4000" dirty="0" err="1"/>
              <a:t>nearest</a:t>
            </a:r>
            <a:r>
              <a:rPr lang="pt-BR" sz="4000" dirty="0"/>
              <a:t> </a:t>
            </a:r>
            <a:r>
              <a:rPr lang="pt-BR" sz="4000" dirty="0" err="1"/>
              <a:t>bank</a:t>
            </a:r>
            <a:r>
              <a:rPr lang="pt-BR" sz="4000" dirty="0"/>
              <a:t>.</a:t>
            </a:r>
            <a:endParaRPr lang="es-ES" sz="40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S" sz="4000" dirty="0"/>
              <a:t> </a:t>
            </a:r>
            <a:r>
              <a:rPr lang="es-ES" sz="4000" dirty="0" err="1"/>
              <a:t>Go</a:t>
            </a:r>
            <a:r>
              <a:rPr lang="es-ES" sz="4000" dirty="0"/>
              <a:t> back </a:t>
            </a:r>
            <a:r>
              <a:rPr lang="es-ES" sz="4000" dirty="0" err="1"/>
              <a:t>with</a:t>
            </a:r>
            <a:r>
              <a:rPr lang="es-ES" sz="4000" dirty="0"/>
              <a:t> </a:t>
            </a:r>
            <a:r>
              <a:rPr lang="es-ES" sz="4000" dirty="0" err="1"/>
              <a:t>proof</a:t>
            </a:r>
            <a:r>
              <a:rPr lang="es-ES" sz="4000" dirty="0"/>
              <a:t> of </a:t>
            </a:r>
            <a:r>
              <a:rPr lang="es-ES" sz="4000" dirty="0" err="1"/>
              <a:t>payment</a:t>
            </a:r>
            <a:r>
              <a:rPr lang="es-ES" sz="4000" dirty="0"/>
              <a:t> and </a:t>
            </a:r>
            <a:r>
              <a:rPr lang="es-ES" sz="4000" dirty="0" err="1"/>
              <a:t>get</a:t>
            </a:r>
            <a:r>
              <a:rPr lang="es-ES" sz="4000" dirty="0"/>
              <a:t> </a:t>
            </a:r>
            <a:r>
              <a:rPr lang="es-ES" sz="4000" dirty="0" err="1"/>
              <a:t>your</a:t>
            </a:r>
            <a:r>
              <a:rPr lang="es-ES" sz="4000" dirty="0"/>
              <a:t> “Tarjeta de Identidad de Extranjero”.</a:t>
            </a:r>
          </a:p>
        </p:txBody>
      </p:sp>
    </p:spTree>
    <p:extLst>
      <p:ext uri="{BB962C8B-B14F-4D97-AF65-F5344CB8AC3E}">
        <p14:creationId xmlns:p14="http://schemas.microsoft.com/office/powerpoint/2010/main" val="281773681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5" grpId="0"/>
      <p:bldP spid="18" grpId="0"/>
      <p:bldP spid="21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000" dirty="0">
                <a:solidFill>
                  <a:srgbClr val="D53044"/>
                </a:solidFill>
                <a:latin typeface="Roboto Black" charset="0"/>
              </a:rPr>
              <a:t>CIUDADANOS QUE NO SON DE LA UE PERO ESTUDIAN OFICIALMENTE EN UNIVERSIDADES DE LA UE: </a:t>
            </a:r>
          </a:p>
        </p:txBody>
      </p:sp>
      <p:sp>
        <p:nvSpPr>
          <p:cNvPr id="2" name="AutoShape 2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4876803" y="3175180"/>
            <a:ext cx="12690760" cy="219840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CuadroTexto"/>
          <p:cNvSpPr txBox="1"/>
          <p:nvPr/>
        </p:nvSpPr>
        <p:spPr>
          <a:xfrm>
            <a:off x="4876803" y="3127221"/>
            <a:ext cx="12690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Registro a través de la Universidad de Granada: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S" sz="4000" dirty="0"/>
              <a:t>La UGR es la encargada de comunicar a la Oficina de Extranjería los datos del estudiante para su registro.</a:t>
            </a: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2268970" y="6071467"/>
            <a:ext cx="1407939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300" dirty="0">
                <a:solidFill>
                  <a:srgbClr val="D53044"/>
                </a:solidFill>
                <a:latin typeface="Roboto Black" charset="0"/>
              </a:rPr>
              <a:t>CADA ESTUDIANTE DEBE REMITIRNOS LA SIGUIENTE INFORMACIÓN: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524003" y="7148950"/>
            <a:ext cx="104740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s-ES" sz="4000" dirty="0"/>
              <a:t>Copia del </a:t>
            </a:r>
            <a:r>
              <a:rPr lang="es-ES" sz="4000" b="1" dirty="0"/>
              <a:t>pasaporte</a:t>
            </a:r>
            <a:r>
              <a:rPr lang="es-ES" sz="4000" dirty="0"/>
              <a:t> escaneado en </a:t>
            </a:r>
            <a:r>
              <a:rPr lang="es-ES" sz="4000" dirty="0" err="1"/>
              <a:t>pdf</a:t>
            </a:r>
            <a:r>
              <a:rPr lang="es-ES" sz="4000" dirty="0"/>
              <a:t>.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s-ES" sz="4000" b="1" dirty="0"/>
              <a:t>Tarjeta de residencia del país de la UE </a:t>
            </a:r>
            <a:r>
              <a:rPr lang="es-ES" sz="4000" dirty="0"/>
              <a:t>donde está ubicada su universidad de origen con vigencia para todo tu periodo de estudios en la Universidad de Granada (escaneada por ambas caras y en </a:t>
            </a:r>
            <a:r>
              <a:rPr lang="es-ES" sz="4000" dirty="0" err="1"/>
              <a:t>pdf</a:t>
            </a:r>
            <a:r>
              <a:rPr lang="es-ES" sz="4000" dirty="0"/>
              <a:t>).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s-ES" sz="4000" b="1" dirty="0"/>
              <a:t>Domicilio y teléfono </a:t>
            </a:r>
            <a:r>
              <a:rPr lang="es-ES" sz="4000" dirty="0"/>
              <a:t>en Granada.</a:t>
            </a:r>
          </a:p>
        </p:txBody>
      </p:sp>
      <p:pic>
        <p:nvPicPr>
          <p:cNvPr id="16" name="Picture 7" descr="S:\IDP\INFORMACION PUBLICADA EN LA WEB\NUEVA WEB\REPOSITORIO NUEVA WEB\MAPAS\mundu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67"/>
          <a:stretch/>
        </p:blipFill>
        <p:spPr bwMode="auto">
          <a:xfrm>
            <a:off x="1397322" y="3190878"/>
            <a:ext cx="1554951" cy="21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La bandera europea | UniÃ³n Europe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8"/>
          <a:stretch/>
        </p:blipFill>
        <p:spPr bwMode="auto">
          <a:xfrm>
            <a:off x="2934955" y="3190877"/>
            <a:ext cx="1455122" cy="21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131"/>
          <p:cNvSpPr>
            <a:spLocks/>
          </p:cNvSpPr>
          <p:nvPr/>
        </p:nvSpPr>
        <p:spPr bwMode="auto">
          <a:xfrm>
            <a:off x="1214076" y="5971131"/>
            <a:ext cx="807243" cy="768095"/>
          </a:xfrm>
          <a:custGeom>
            <a:avLst/>
            <a:gdLst>
              <a:gd name="T0" fmla="*/ 10800 w 21600"/>
              <a:gd name="T1" fmla="+- 0 10800 114"/>
              <a:gd name="T2" fmla="*/ 10800 h 21373"/>
              <a:gd name="T3" fmla="*/ 10800 w 21600"/>
              <a:gd name="T4" fmla="+- 0 10800 114"/>
              <a:gd name="T5" fmla="*/ 10800 h 21373"/>
              <a:gd name="T6" fmla="*/ 10800 w 21600"/>
              <a:gd name="T7" fmla="+- 0 10800 114"/>
              <a:gd name="T8" fmla="*/ 10800 h 21373"/>
              <a:gd name="T9" fmla="*/ 10800 w 21600"/>
              <a:gd name="T10" fmla="+- 0 10800 114"/>
              <a:gd name="T11" fmla="*/ 10800 h 2137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73">
                <a:moveTo>
                  <a:pt x="13251" y="718"/>
                </a:moveTo>
                <a:cubicBezTo>
                  <a:pt x="13802" y="111"/>
                  <a:pt x="14278" y="-114"/>
                  <a:pt x="14670" y="54"/>
                </a:cubicBezTo>
                <a:cubicBezTo>
                  <a:pt x="15062" y="219"/>
                  <a:pt x="15263" y="737"/>
                  <a:pt x="15263" y="1596"/>
                </a:cubicBezTo>
                <a:lnTo>
                  <a:pt x="15263" y="19775"/>
                </a:lnTo>
                <a:cubicBezTo>
                  <a:pt x="15263" y="20634"/>
                  <a:pt x="15065" y="21152"/>
                  <a:pt x="14681" y="21320"/>
                </a:cubicBezTo>
                <a:cubicBezTo>
                  <a:pt x="14292" y="21486"/>
                  <a:pt x="13816" y="21264"/>
                  <a:pt x="13251" y="20656"/>
                </a:cubicBezTo>
                <a:lnTo>
                  <a:pt x="7758" y="14803"/>
                </a:lnTo>
                <a:lnTo>
                  <a:pt x="660" y="14803"/>
                </a:lnTo>
                <a:cubicBezTo>
                  <a:pt x="480" y="14803"/>
                  <a:pt x="324" y="14736"/>
                  <a:pt x="194" y="14604"/>
                </a:cubicBezTo>
                <a:cubicBezTo>
                  <a:pt x="67" y="14473"/>
                  <a:pt x="0" y="14304"/>
                  <a:pt x="0" y="14098"/>
                </a:cubicBezTo>
                <a:lnTo>
                  <a:pt x="0" y="7277"/>
                </a:lnTo>
                <a:cubicBezTo>
                  <a:pt x="0" y="7082"/>
                  <a:pt x="67" y="6917"/>
                  <a:pt x="194" y="6778"/>
                </a:cubicBezTo>
                <a:cubicBezTo>
                  <a:pt x="324" y="6643"/>
                  <a:pt x="480" y="6571"/>
                  <a:pt x="660" y="6571"/>
                </a:cubicBezTo>
                <a:lnTo>
                  <a:pt x="7758" y="6571"/>
                </a:lnTo>
                <a:lnTo>
                  <a:pt x="13251" y="718"/>
                </a:lnTo>
                <a:close/>
                <a:moveTo>
                  <a:pt x="18002" y="3322"/>
                </a:moveTo>
                <a:cubicBezTo>
                  <a:pt x="18331" y="3127"/>
                  <a:pt x="18666" y="3086"/>
                  <a:pt x="19023" y="3179"/>
                </a:cubicBezTo>
                <a:cubicBezTo>
                  <a:pt x="19379" y="3273"/>
                  <a:pt x="19654" y="3495"/>
                  <a:pt x="19838" y="3844"/>
                </a:cubicBezTo>
                <a:cubicBezTo>
                  <a:pt x="21017" y="6023"/>
                  <a:pt x="21599" y="8301"/>
                  <a:pt x="21599" y="10687"/>
                </a:cubicBezTo>
                <a:cubicBezTo>
                  <a:pt x="21599" y="13092"/>
                  <a:pt x="21017" y="15373"/>
                  <a:pt x="19838" y="17527"/>
                </a:cubicBezTo>
                <a:cubicBezTo>
                  <a:pt x="19584" y="18018"/>
                  <a:pt x="19189" y="18266"/>
                  <a:pt x="18659" y="18266"/>
                </a:cubicBezTo>
                <a:cubicBezTo>
                  <a:pt x="18437" y="18266"/>
                  <a:pt x="18214" y="18195"/>
                  <a:pt x="17999" y="18049"/>
                </a:cubicBezTo>
                <a:cubicBezTo>
                  <a:pt x="17671" y="17857"/>
                  <a:pt x="17459" y="17572"/>
                  <a:pt x="17353" y="17189"/>
                </a:cubicBezTo>
                <a:cubicBezTo>
                  <a:pt x="17254" y="16807"/>
                  <a:pt x="17289" y="16439"/>
                  <a:pt x="17473" y="16090"/>
                </a:cubicBezTo>
                <a:cubicBezTo>
                  <a:pt x="18419" y="14353"/>
                  <a:pt x="18892" y="12552"/>
                  <a:pt x="18892" y="10687"/>
                </a:cubicBezTo>
                <a:cubicBezTo>
                  <a:pt x="18892" y="8819"/>
                  <a:pt x="18415" y="7014"/>
                  <a:pt x="17473" y="5277"/>
                </a:cubicBezTo>
                <a:cubicBezTo>
                  <a:pt x="17289" y="4932"/>
                  <a:pt x="17254" y="4567"/>
                  <a:pt x="17353" y="4181"/>
                </a:cubicBezTo>
                <a:cubicBezTo>
                  <a:pt x="17459" y="3802"/>
                  <a:pt x="17674" y="3514"/>
                  <a:pt x="18002" y="3322"/>
                </a:cubicBezTo>
              </a:path>
            </a:pathLst>
          </a:custGeom>
          <a:solidFill>
            <a:srgbClr val="D53044"/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5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0" name="Freeform 11"/>
          <p:cNvSpPr>
            <a:spLocks noEditPoints="1"/>
          </p:cNvSpPr>
          <p:nvPr/>
        </p:nvSpPr>
        <p:spPr bwMode="auto">
          <a:xfrm rot="20991783" flipV="1">
            <a:off x="12884728" y="7786254"/>
            <a:ext cx="1096529" cy="964593"/>
          </a:xfrm>
          <a:custGeom>
            <a:avLst/>
            <a:gdLst>
              <a:gd name="T0" fmla="*/ 449878179 w 852"/>
              <a:gd name="T1" fmla="*/ 2133062 h 850"/>
              <a:gd name="T2" fmla="*/ 441835016 w 852"/>
              <a:gd name="T3" fmla="*/ 0 h 850"/>
              <a:gd name="T4" fmla="*/ 434327869 w 852"/>
              <a:gd name="T5" fmla="*/ 2666145 h 850"/>
              <a:gd name="T6" fmla="*/ 6970399 w 852"/>
              <a:gd name="T7" fmla="*/ 285830304 h 850"/>
              <a:gd name="T8" fmla="*/ 536016 w 852"/>
              <a:gd name="T9" fmla="*/ 299161758 h 850"/>
              <a:gd name="T10" fmla="*/ 9651942 w 852"/>
              <a:gd name="T11" fmla="*/ 310893234 h 850"/>
              <a:gd name="T12" fmla="*/ 120646712 w 852"/>
              <a:gd name="T13" fmla="*/ 355154453 h 850"/>
              <a:gd name="T14" fmla="*/ 173195278 w 852"/>
              <a:gd name="T15" fmla="*/ 446343034 h 850"/>
              <a:gd name="T16" fmla="*/ 185528030 w 852"/>
              <a:gd name="T17" fmla="*/ 453275303 h 850"/>
              <a:gd name="T18" fmla="*/ 185528030 w 852"/>
              <a:gd name="T19" fmla="*/ 453275303 h 850"/>
              <a:gd name="T20" fmla="*/ 197860783 w 852"/>
              <a:gd name="T21" fmla="*/ 446343034 h 850"/>
              <a:gd name="T22" fmla="*/ 227351892 w 852"/>
              <a:gd name="T23" fmla="*/ 397282609 h 850"/>
              <a:gd name="T24" fmla="*/ 365693708 w 852"/>
              <a:gd name="T25" fmla="*/ 452209137 h 850"/>
              <a:gd name="T26" fmla="*/ 370519313 w 852"/>
              <a:gd name="T27" fmla="*/ 453275303 h 850"/>
              <a:gd name="T28" fmla="*/ 378026460 w 852"/>
              <a:gd name="T29" fmla="*/ 451675324 h 850"/>
              <a:gd name="T30" fmla="*/ 384996860 w 852"/>
              <a:gd name="T31" fmla="*/ 441543827 h 850"/>
              <a:gd name="T32" fmla="*/ 455775815 w 852"/>
              <a:gd name="T33" fmla="*/ 16531413 h 850"/>
              <a:gd name="T34" fmla="*/ 449878179 w 852"/>
              <a:gd name="T35" fmla="*/ 2133062 h 850"/>
              <a:gd name="T36" fmla="*/ 45041419 w 852"/>
              <a:gd name="T37" fmla="*/ 294362552 h 850"/>
              <a:gd name="T38" fmla="*/ 375344918 w 852"/>
              <a:gd name="T39" fmla="*/ 75723335 h 850"/>
              <a:gd name="T40" fmla="*/ 135124258 w 852"/>
              <a:gd name="T41" fmla="*/ 331157688 h 850"/>
              <a:gd name="T42" fmla="*/ 131370685 w 852"/>
              <a:gd name="T43" fmla="*/ 328491543 h 850"/>
              <a:gd name="T44" fmla="*/ 45041419 w 852"/>
              <a:gd name="T45" fmla="*/ 294362552 h 850"/>
              <a:gd name="T46" fmla="*/ 145848231 w 852"/>
              <a:gd name="T47" fmla="*/ 340756102 h 850"/>
              <a:gd name="T48" fmla="*/ 145312216 w 852"/>
              <a:gd name="T49" fmla="*/ 340756102 h 850"/>
              <a:gd name="T50" fmla="*/ 415024717 w 852"/>
              <a:gd name="T51" fmla="*/ 53859632 h 850"/>
              <a:gd name="T52" fmla="*/ 185528030 w 852"/>
              <a:gd name="T53" fmla="*/ 410080981 h 850"/>
              <a:gd name="T54" fmla="*/ 145848231 w 852"/>
              <a:gd name="T55" fmla="*/ 340756102 h 850"/>
              <a:gd name="T56" fmla="*/ 359795340 w 852"/>
              <a:gd name="T57" fmla="*/ 419679395 h 850"/>
              <a:gd name="T58" fmla="*/ 238075865 w 852"/>
              <a:gd name="T59" fmla="*/ 371152782 h 850"/>
              <a:gd name="T60" fmla="*/ 228960671 w 852"/>
              <a:gd name="T61" fmla="*/ 369552803 h 850"/>
              <a:gd name="T62" fmla="*/ 416632764 w 852"/>
              <a:gd name="T63" fmla="*/ 80523272 h 850"/>
              <a:gd name="T64" fmla="*/ 359795340 w 852"/>
              <a:gd name="T65" fmla="*/ 419679395 h 85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52" h="850">
                <a:moveTo>
                  <a:pt x="839" y="4"/>
                </a:moveTo>
                <a:cubicBezTo>
                  <a:pt x="834" y="2"/>
                  <a:pt x="829" y="0"/>
                  <a:pt x="824" y="0"/>
                </a:cubicBezTo>
                <a:cubicBezTo>
                  <a:pt x="819" y="0"/>
                  <a:pt x="814" y="2"/>
                  <a:pt x="810" y="5"/>
                </a:cubicBezTo>
                <a:cubicBezTo>
                  <a:pt x="13" y="536"/>
                  <a:pt x="13" y="536"/>
                  <a:pt x="13" y="536"/>
                </a:cubicBezTo>
                <a:cubicBezTo>
                  <a:pt x="5" y="541"/>
                  <a:pt x="0" y="551"/>
                  <a:pt x="1" y="561"/>
                </a:cubicBezTo>
                <a:cubicBezTo>
                  <a:pt x="2" y="570"/>
                  <a:pt x="9" y="579"/>
                  <a:pt x="18" y="583"/>
                </a:cubicBezTo>
                <a:cubicBezTo>
                  <a:pt x="225" y="666"/>
                  <a:pt x="225" y="666"/>
                  <a:pt x="225" y="666"/>
                </a:cubicBezTo>
                <a:cubicBezTo>
                  <a:pt x="323" y="837"/>
                  <a:pt x="323" y="837"/>
                  <a:pt x="323" y="837"/>
                </a:cubicBezTo>
                <a:cubicBezTo>
                  <a:pt x="328" y="845"/>
                  <a:pt x="337" y="850"/>
                  <a:pt x="346" y="850"/>
                </a:cubicBezTo>
                <a:cubicBezTo>
                  <a:pt x="346" y="850"/>
                  <a:pt x="346" y="850"/>
                  <a:pt x="346" y="850"/>
                </a:cubicBezTo>
                <a:cubicBezTo>
                  <a:pt x="356" y="850"/>
                  <a:pt x="364" y="845"/>
                  <a:pt x="369" y="837"/>
                </a:cubicBezTo>
                <a:cubicBezTo>
                  <a:pt x="424" y="745"/>
                  <a:pt x="424" y="745"/>
                  <a:pt x="424" y="745"/>
                </a:cubicBezTo>
                <a:cubicBezTo>
                  <a:pt x="682" y="848"/>
                  <a:pt x="682" y="848"/>
                  <a:pt x="682" y="848"/>
                </a:cubicBezTo>
                <a:cubicBezTo>
                  <a:pt x="685" y="849"/>
                  <a:pt x="688" y="850"/>
                  <a:pt x="691" y="850"/>
                </a:cubicBezTo>
                <a:cubicBezTo>
                  <a:pt x="696" y="850"/>
                  <a:pt x="700" y="849"/>
                  <a:pt x="705" y="847"/>
                </a:cubicBezTo>
                <a:cubicBezTo>
                  <a:pt x="712" y="843"/>
                  <a:pt x="716" y="836"/>
                  <a:pt x="718" y="828"/>
                </a:cubicBezTo>
                <a:cubicBezTo>
                  <a:pt x="850" y="31"/>
                  <a:pt x="850" y="31"/>
                  <a:pt x="850" y="31"/>
                </a:cubicBezTo>
                <a:cubicBezTo>
                  <a:pt x="852" y="21"/>
                  <a:pt x="848" y="10"/>
                  <a:pt x="839" y="4"/>
                </a:cubicBezTo>
                <a:close/>
                <a:moveTo>
                  <a:pt x="84" y="552"/>
                </a:moveTo>
                <a:cubicBezTo>
                  <a:pt x="700" y="142"/>
                  <a:pt x="700" y="142"/>
                  <a:pt x="700" y="142"/>
                </a:cubicBezTo>
                <a:cubicBezTo>
                  <a:pt x="252" y="621"/>
                  <a:pt x="252" y="621"/>
                  <a:pt x="252" y="621"/>
                </a:cubicBezTo>
                <a:cubicBezTo>
                  <a:pt x="250" y="619"/>
                  <a:pt x="248" y="617"/>
                  <a:pt x="245" y="616"/>
                </a:cubicBezTo>
                <a:lnTo>
                  <a:pt x="84" y="552"/>
                </a:lnTo>
                <a:close/>
                <a:moveTo>
                  <a:pt x="272" y="639"/>
                </a:moveTo>
                <a:cubicBezTo>
                  <a:pt x="272" y="639"/>
                  <a:pt x="271" y="639"/>
                  <a:pt x="271" y="639"/>
                </a:cubicBezTo>
                <a:cubicBezTo>
                  <a:pt x="774" y="101"/>
                  <a:pt x="774" y="101"/>
                  <a:pt x="774" y="101"/>
                </a:cubicBezTo>
                <a:cubicBezTo>
                  <a:pt x="346" y="769"/>
                  <a:pt x="346" y="769"/>
                  <a:pt x="346" y="769"/>
                </a:cubicBezTo>
                <a:lnTo>
                  <a:pt x="272" y="639"/>
                </a:lnTo>
                <a:close/>
                <a:moveTo>
                  <a:pt x="671" y="787"/>
                </a:moveTo>
                <a:cubicBezTo>
                  <a:pt x="444" y="696"/>
                  <a:pt x="444" y="696"/>
                  <a:pt x="444" y="696"/>
                </a:cubicBezTo>
                <a:cubicBezTo>
                  <a:pt x="438" y="694"/>
                  <a:pt x="433" y="693"/>
                  <a:pt x="427" y="693"/>
                </a:cubicBezTo>
                <a:cubicBezTo>
                  <a:pt x="777" y="151"/>
                  <a:pt x="777" y="151"/>
                  <a:pt x="777" y="151"/>
                </a:cubicBezTo>
                <a:lnTo>
                  <a:pt x="671" y="787"/>
                </a:lnTo>
                <a:close/>
              </a:path>
            </a:pathLst>
          </a:custGeom>
          <a:solidFill>
            <a:srgbClr val="D530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1" tIns="34286" rIns="68571" bIns="34286"/>
          <a:lstStyle/>
          <a:p>
            <a:endParaRPr lang="es-ES"/>
          </a:p>
        </p:txBody>
      </p:sp>
      <p:sp>
        <p:nvSpPr>
          <p:cNvPr id="22" name="21 Rectángulo"/>
          <p:cNvSpPr/>
          <p:nvPr/>
        </p:nvSpPr>
        <p:spPr>
          <a:xfrm>
            <a:off x="13549740" y="9034644"/>
            <a:ext cx="3851564" cy="769441"/>
          </a:xfrm>
          <a:prstGeom prst="rect">
            <a:avLst/>
          </a:prstGeom>
          <a:solidFill>
            <a:srgbClr val="D32D46"/>
          </a:solidFill>
        </p:spPr>
        <p:txBody>
          <a:bodyPr wrap="square">
            <a:spAutoFit/>
          </a:bodyPr>
          <a:lstStyle/>
          <a:p>
            <a:r>
              <a:rPr lang="es-ES" sz="4400" dirty="0">
                <a:solidFill>
                  <a:schemeClr val="bg1"/>
                </a:solidFill>
              </a:rPr>
              <a:t> intlinfo@ugr.es</a:t>
            </a:r>
          </a:p>
        </p:txBody>
      </p:sp>
    </p:spTree>
    <p:extLst>
      <p:ext uri="{BB962C8B-B14F-4D97-AF65-F5344CB8AC3E}">
        <p14:creationId xmlns:p14="http://schemas.microsoft.com/office/powerpoint/2010/main" val="270464656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1" grpId="0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60538" y="982663"/>
            <a:ext cx="152939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>
                <a:solidFill>
                  <a:srgbClr val="D53044"/>
                </a:solidFill>
                <a:latin typeface="Roboto Black" charset="0"/>
              </a:rPr>
              <a:t>NON EU CITIZENS STUDYING OFFICIALLY IN EU UNIVERSITIES </a:t>
            </a:r>
            <a:r>
              <a:rPr lang="es-ES" altLang="es-ES" sz="4400" dirty="0">
                <a:solidFill>
                  <a:srgbClr val="D53044"/>
                </a:solidFill>
                <a:latin typeface="Roboto Black" charset="0"/>
              </a:rPr>
              <a:t>: </a:t>
            </a:r>
          </a:p>
        </p:txBody>
      </p:sp>
      <p:sp>
        <p:nvSpPr>
          <p:cNvPr id="2" name="AutoShape 2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4876803" y="3175180"/>
            <a:ext cx="12690760" cy="219840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CuadroTexto"/>
          <p:cNvSpPr txBox="1"/>
          <p:nvPr/>
        </p:nvSpPr>
        <p:spPr>
          <a:xfrm>
            <a:off x="4876803" y="3127221"/>
            <a:ext cx="12690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Registry</a:t>
            </a:r>
            <a:r>
              <a:rPr lang="es-ES" b="1" dirty="0"/>
              <a:t> </a:t>
            </a:r>
            <a:r>
              <a:rPr lang="es-ES" b="1" dirty="0" err="1"/>
              <a:t>through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University</a:t>
            </a:r>
            <a:r>
              <a:rPr lang="es-ES" b="1" dirty="0"/>
              <a:t> of Granada: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S" sz="4000" dirty="0" err="1"/>
              <a:t>The</a:t>
            </a:r>
            <a:r>
              <a:rPr lang="es-ES" sz="4000" dirty="0"/>
              <a:t> </a:t>
            </a:r>
            <a:r>
              <a:rPr lang="es-ES" sz="4000" dirty="0" err="1"/>
              <a:t>University</a:t>
            </a:r>
            <a:r>
              <a:rPr lang="es-ES" sz="4000" dirty="0"/>
              <a:t> of Granada </a:t>
            </a:r>
            <a:r>
              <a:rPr lang="es-ES" sz="4000" dirty="0" err="1"/>
              <a:t>will</a:t>
            </a:r>
            <a:r>
              <a:rPr lang="es-ES" sz="4000" dirty="0"/>
              <a:t> </a:t>
            </a:r>
            <a:r>
              <a:rPr lang="es-ES" sz="4000" dirty="0" err="1"/>
              <a:t>inform</a:t>
            </a:r>
            <a:r>
              <a:rPr lang="es-ES" sz="4000" dirty="0"/>
              <a:t> </a:t>
            </a:r>
            <a:r>
              <a:rPr lang="es-ES" sz="4000" dirty="0" err="1"/>
              <a:t>the</a:t>
            </a:r>
            <a:r>
              <a:rPr lang="es-ES" sz="4000" dirty="0"/>
              <a:t> </a:t>
            </a:r>
            <a:r>
              <a:rPr lang="es-ES" sz="4000" dirty="0" err="1"/>
              <a:t>competent</a:t>
            </a:r>
            <a:r>
              <a:rPr lang="es-ES" sz="4000" dirty="0"/>
              <a:t> </a:t>
            </a:r>
            <a:r>
              <a:rPr lang="es-ES" sz="4000" dirty="0" err="1"/>
              <a:t>authorities</a:t>
            </a:r>
            <a:r>
              <a:rPr lang="es-ES" sz="4000" dirty="0"/>
              <a:t>.</a:t>
            </a: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2268970" y="6071467"/>
            <a:ext cx="1407939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300" dirty="0">
                <a:solidFill>
                  <a:srgbClr val="D53044"/>
                </a:solidFill>
                <a:latin typeface="Roboto Black" charset="0"/>
              </a:rPr>
              <a:t>EACH STUDENT SHOULD SEND US THE FOLLOWING INFORMATION: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524003" y="7148950"/>
            <a:ext cx="104740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s-ES" sz="4000" dirty="0" err="1"/>
              <a:t>Copy</a:t>
            </a:r>
            <a:r>
              <a:rPr lang="es-ES" sz="4000" dirty="0"/>
              <a:t> </a:t>
            </a:r>
            <a:r>
              <a:rPr lang="es-ES" sz="4000" dirty="0" err="1"/>
              <a:t>of</a:t>
            </a:r>
            <a:r>
              <a:rPr lang="es-ES" sz="4000" dirty="0"/>
              <a:t> </a:t>
            </a:r>
            <a:r>
              <a:rPr lang="es-ES" sz="4000" dirty="0" err="1"/>
              <a:t>the</a:t>
            </a:r>
            <a:r>
              <a:rPr lang="es-ES" sz="4000" dirty="0"/>
              <a:t> </a:t>
            </a:r>
            <a:r>
              <a:rPr lang="es-ES" sz="4000" b="1" dirty="0" err="1"/>
              <a:t>passport</a:t>
            </a:r>
            <a:r>
              <a:rPr lang="es-ES" sz="4000" dirty="0"/>
              <a:t> in </a:t>
            </a:r>
            <a:r>
              <a:rPr lang="es-ES" sz="4000" dirty="0" err="1"/>
              <a:t>pdf</a:t>
            </a:r>
            <a:r>
              <a:rPr lang="es-ES" sz="4000" dirty="0"/>
              <a:t>.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4000" b="1" dirty="0"/>
              <a:t>Residence permit card </a:t>
            </a:r>
            <a:r>
              <a:rPr lang="en-US" sz="4000" dirty="0"/>
              <a:t>from the EU country where you are officially </a:t>
            </a:r>
            <a:r>
              <a:rPr lang="en-US" sz="4000" dirty="0" err="1"/>
              <a:t>enroled</a:t>
            </a:r>
            <a:r>
              <a:rPr lang="en-US" sz="4000" dirty="0"/>
              <a:t> at the University.</a:t>
            </a:r>
            <a:r>
              <a:rPr lang="es-ES" sz="4000" dirty="0"/>
              <a:t> </a:t>
            </a:r>
            <a:r>
              <a:rPr lang="en-US" sz="4000" dirty="0"/>
              <a:t>It should be valid for the whole period of your stay in Granada</a:t>
            </a:r>
            <a:r>
              <a:rPr lang="es-ES" sz="4000" dirty="0"/>
              <a:t> (</a:t>
            </a:r>
            <a:r>
              <a:rPr lang="es-ES" sz="4000" dirty="0" err="1"/>
              <a:t>both</a:t>
            </a:r>
            <a:r>
              <a:rPr lang="es-ES" sz="4000" dirty="0"/>
              <a:t> </a:t>
            </a:r>
            <a:r>
              <a:rPr lang="es-ES" sz="4000" dirty="0" err="1"/>
              <a:t>sides</a:t>
            </a:r>
            <a:r>
              <a:rPr lang="es-ES" sz="4000" dirty="0"/>
              <a:t> </a:t>
            </a:r>
            <a:r>
              <a:rPr lang="es-ES" sz="4000" dirty="0" err="1"/>
              <a:t>scanned</a:t>
            </a:r>
            <a:r>
              <a:rPr lang="es-ES" sz="4000" dirty="0"/>
              <a:t> in </a:t>
            </a:r>
            <a:r>
              <a:rPr lang="es-ES" sz="4000" dirty="0" err="1"/>
              <a:t>pdf</a:t>
            </a:r>
            <a:r>
              <a:rPr lang="es-ES" sz="4000" dirty="0"/>
              <a:t>).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s-ES" sz="4000" b="1" dirty="0" err="1"/>
              <a:t>Address</a:t>
            </a:r>
            <a:r>
              <a:rPr lang="es-ES" sz="4000" b="1" dirty="0"/>
              <a:t> and </a:t>
            </a:r>
            <a:r>
              <a:rPr lang="es-ES" sz="4000" b="1" dirty="0" err="1"/>
              <a:t>phone</a:t>
            </a:r>
            <a:r>
              <a:rPr lang="es-ES" sz="4000" b="1" dirty="0"/>
              <a:t> </a:t>
            </a:r>
            <a:r>
              <a:rPr lang="es-ES" sz="4000" b="1" dirty="0" err="1"/>
              <a:t>number</a:t>
            </a:r>
            <a:r>
              <a:rPr lang="es-ES" sz="4000" b="1" dirty="0"/>
              <a:t> </a:t>
            </a:r>
            <a:r>
              <a:rPr lang="es-ES" sz="4000" dirty="0"/>
              <a:t>in Granada.</a:t>
            </a:r>
          </a:p>
        </p:txBody>
      </p:sp>
      <p:pic>
        <p:nvPicPr>
          <p:cNvPr id="16" name="Picture 7" descr="S:\IDP\INFORMACION PUBLICADA EN LA WEB\NUEVA WEB\REPOSITORIO NUEVA WEB\MAPAS\mundu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67"/>
          <a:stretch/>
        </p:blipFill>
        <p:spPr bwMode="auto">
          <a:xfrm>
            <a:off x="1397322" y="3190878"/>
            <a:ext cx="1554951" cy="21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La bandera europea | UniÃ³n Europe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8"/>
          <a:stretch/>
        </p:blipFill>
        <p:spPr bwMode="auto">
          <a:xfrm>
            <a:off x="2934955" y="3190877"/>
            <a:ext cx="1455122" cy="21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131"/>
          <p:cNvSpPr>
            <a:spLocks/>
          </p:cNvSpPr>
          <p:nvPr/>
        </p:nvSpPr>
        <p:spPr bwMode="auto">
          <a:xfrm>
            <a:off x="1214076" y="5971131"/>
            <a:ext cx="807243" cy="768095"/>
          </a:xfrm>
          <a:custGeom>
            <a:avLst/>
            <a:gdLst>
              <a:gd name="T0" fmla="*/ 10800 w 21600"/>
              <a:gd name="T1" fmla="+- 0 10800 114"/>
              <a:gd name="T2" fmla="*/ 10800 h 21373"/>
              <a:gd name="T3" fmla="*/ 10800 w 21600"/>
              <a:gd name="T4" fmla="+- 0 10800 114"/>
              <a:gd name="T5" fmla="*/ 10800 h 21373"/>
              <a:gd name="T6" fmla="*/ 10800 w 21600"/>
              <a:gd name="T7" fmla="+- 0 10800 114"/>
              <a:gd name="T8" fmla="*/ 10800 h 21373"/>
              <a:gd name="T9" fmla="*/ 10800 w 21600"/>
              <a:gd name="T10" fmla="+- 0 10800 114"/>
              <a:gd name="T11" fmla="*/ 10800 h 2137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73">
                <a:moveTo>
                  <a:pt x="13251" y="718"/>
                </a:moveTo>
                <a:cubicBezTo>
                  <a:pt x="13802" y="111"/>
                  <a:pt x="14278" y="-114"/>
                  <a:pt x="14670" y="54"/>
                </a:cubicBezTo>
                <a:cubicBezTo>
                  <a:pt x="15062" y="219"/>
                  <a:pt x="15263" y="737"/>
                  <a:pt x="15263" y="1596"/>
                </a:cubicBezTo>
                <a:lnTo>
                  <a:pt x="15263" y="19775"/>
                </a:lnTo>
                <a:cubicBezTo>
                  <a:pt x="15263" y="20634"/>
                  <a:pt x="15065" y="21152"/>
                  <a:pt x="14681" y="21320"/>
                </a:cubicBezTo>
                <a:cubicBezTo>
                  <a:pt x="14292" y="21486"/>
                  <a:pt x="13816" y="21264"/>
                  <a:pt x="13251" y="20656"/>
                </a:cubicBezTo>
                <a:lnTo>
                  <a:pt x="7758" y="14803"/>
                </a:lnTo>
                <a:lnTo>
                  <a:pt x="660" y="14803"/>
                </a:lnTo>
                <a:cubicBezTo>
                  <a:pt x="480" y="14803"/>
                  <a:pt x="324" y="14736"/>
                  <a:pt x="194" y="14604"/>
                </a:cubicBezTo>
                <a:cubicBezTo>
                  <a:pt x="67" y="14473"/>
                  <a:pt x="0" y="14304"/>
                  <a:pt x="0" y="14098"/>
                </a:cubicBezTo>
                <a:lnTo>
                  <a:pt x="0" y="7277"/>
                </a:lnTo>
                <a:cubicBezTo>
                  <a:pt x="0" y="7082"/>
                  <a:pt x="67" y="6917"/>
                  <a:pt x="194" y="6778"/>
                </a:cubicBezTo>
                <a:cubicBezTo>
                  <a:pt x="324" y="6643"/>
                  <a:pt x="480" y="6571"/>
                  <a:pt x="660" y="6571"/>
                </a:cubicBezTo>
                <a:lnTo>
                  <a:pt x="7758" y="6571"/>
                </a:lnTo>
                <a:lnTo>
                  <a:pt x="13251" y="718"/>
                </a:lnTo>
                <a:close/>
                <a:moveTo>
                  <a:pt x="18002" y="3322"/>
                </a:moveTo>
                <a:cubicBezTo>
                  <a:pt x="18331" y="3127"/>
                  <a:pt x="18666" y="3086"/>
                  <a:pt x="19023" y="3179"/>
                </a:cubicBezTo>
                <a:cubicBezTo>
                  <a:pt x="19379" y="3273"/>
                  <a:pt x="19654" y="3495"/>
                  <a:pt x="19838" y="3844"/>
                </a:cubicBezTo>
                <a:cubicBezTo>
                  <a:pt x="21017" y="6023"/>
                  <a:pt x="21599" y="8301"/>
                  <a:pt x="21599" y="10687"/>
                </a:cubicBezTo>
                <a:cubicBezTo>
                  <a:pt x="21599" y="13092"/>
                  <a:pt x="21017" y="15373"/>
                  <a:pt x="19838" y="17527"/>
                </a:cubicBezTo>
                <a:cubicBezTo>
                  <a:pt x="19584" y="18018"/>
                  <a:pt x="19189" y="18266"/>
                  <a:pt x="18659" y="18266"/>
                </a:cubicBezTo>
                <a:cubicBezTo>
                  <a:pt x="18437" y="18266"/>
                  <a:pt x="18214" y="18195"/>
                  <a:pt x="17999" y="18049"/>
                </a:cubicBezTo>
                <a:cubicBezTo>
                  <a:pt x="17671" y="17857"/>
                  <a:pt x="17459" y="17572"/>
                  <a:pt x="17353" y="17189"/>
                </a:cubicBezTo>
                <a:cubicBezTo>
                  <a:pt x="17254" y="16807"/>
                  <a:pt x="17289" y="16439"/>
                  <a:pt x="17473" y="16090"/>
                </a:cubicBezTo>
                <a:cubicBezTo>
                  <a:pt x="18419" y="14353"/>
                  <a:pt x="18892" y="12552"/>
                  <a:pt x="18892" y="10687"/>
                </a:cubicBezTo>
                <a:cubicBezTo>
                  <a:pt x="18892" y="8819"/>
                  <a:pt x="18415" y="7014"/>
                  <a:pt x="17473" y="5277"/>
                </a:cubicBezTo>
                <a:cubicBezTo>
                  <a:pt x="17289" y="4932"/>
                  <a:pt x="17254" y="4567"/>
                  <a:pt x="17353" y="4181"/>
                </a:cubicBezTo>
                <a:cubicBezTo>
                  <a:pt x="17459" y="3802"/>
                  <a:pt x="17674" y="3514"/>
                  <a:pt x="18002" y="3322"/>
                </a:cubicBezTo>
              </a:path>
            </a:pathLst>
          </a:custGeom>
          <a:solidFill>
            <a:srgbClr val="D53044"/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5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0" name="Freeform 11"/>
          <p:cNvSpPr>
            <a:spLocks noEditPoints="1"/>
          </p:cNvSpPr>
          <p:nvPr/>
        </p:nvSpPr>
        <p:spPr bwMode="auto">
          <a:xfrm rot="20991783" flipV="1">
            <a:off x="12884728" y="7786254"/>
            <a:ext cx="1096529" cy="964593"/>
          </a:xfrm>
          <a:custGeom>
            <a:avLst/>
            <a:gdLst>
              <a:gd name="T0" fmla="*/ 449878179 w 852"/>
              <a:gd name="T1" fmla="*/ 2133062 h 850"/>
              <a:gd name="T2" fmla="*/ 441835016 w 852"/>
              <a:gd name="T3" fmla="*/ 0 h 850"/>
              <a:gd name="T4" fmla="*/ 434327869 w 852"/>
              <a:gd name="T5" fmla="*/ 2666145 h 850"/>
              <a:gd name="T6" fmla="*/ 6970399 w 852"/>
              <a:gd name="T7" fmla="*/ 285830304 h 850"/>
              <a:gd name="T8" fmla="*/ 536016 w 852"/>
              <a:gd name="T9" fmla="*/ 299161758 h 850"/>
              <a:gd name="T10" fmla="*/ 9651942 w 852"/>
              <a:gd name="T11" fmla="*/ 310893234 h 850"/>
              <a:gd name="T12" fmla="*/ 120646712 w 852"/>
              <a:gd name="T13" fmla="*/ 355154453 h 850"/>
              <a:gd name="T14" fmla="*/ 173195278 w 852"/>
              <a:gd name="T15" fmla="*/ 446343034 h 850"/>
              <a:gd name="T16" fmla="*/ 185528030 w 852"/>
              <a:gd name="T17" fmla="*/ 453275303 h 850"/>
              <a:gd name="T18" fmla="*/ 185528030 w 852"/>
              <a:gd name="T19" fmla="*/ 453275303 h 850"/>
              <a:gd name="T20" fmla="*/ 197860783 w 852"/>
              <a:gd name="T21" fmla="*/ 446343034 h 850"/>
              <a:gd name="T22" fmla="*/ 227351892 w 852"/>
              <a:gd name="T23" fmla="*/ 397282609 h 850"/>
              <a:gd name="T24" fmla="*/ 365693708 w 852"/>
              <a:gd name="T25" fmla="*/ 452209137 h 850"/>
              <a:gd name="T26" fmla="*/ 370519313 w 852"/>
              <a:gd name="T27" fmla="*/ 453275303 h 850"/>
              <a:gd name="T28" fmla="*/ 378026460 w 852"/>
              <a:gd name="T29" fmla="*/ 451675324 h 850"/>
              <a:gd name="T30" fmla="*/ 384996860 w 852"/>
              <a:gd name="T31" fmla="*/ 441543827 h 850"/>
              <a:gd name="T32" fmla="*/ 455775815 w 852"/>
              <a:gd name="T33" fmla="*/ 16531413 h 850"/>
              <a:gd name="T34" fmla="*/ 449878179 w 852"/>
              <a:gd name="T35" fmla="*/ 2133062 h 850"/>
              <a:gd name="T36" fmla="*/ 45041419 w 852"/>
              <a:gd name="T37" fmla="*/ 294362552 h 850"/>
              <a:gd name="T38" fmla="*/ 375344918 w 852"/>
              <a:gd name="T39" fmla="*/ 75723335 h 850"/>
              <a:gd name="T40" fmla="*/ 135124258 w 852"/>
              <a:gd name="T41" fmla="*/ 331157688 h 850"/>
              <a:gd name="T42" fmla="*/ 131370685 w 852"/>
              <a:gd name="T43" fmla="*/ 328491543 h 850"/>
              <a:gd name="T44" fmla="*/ 45041419 w 852"/>
              <a:gd name="T45" fmla="*/ 294362552 h 850"/>
              <a:gd name="T46" fmla="*/ 145848231 w 852"/>
              <a:gd name="T47" fmla="*/ 340756102 h 850"/>
              <a:gd name="T48" fmla="*/ 145312216 w 852"/>
              <a:gd name="T49" fmla="*/ 340756102 h 850"/>
              <a:gd name="T50" fmla="*/ 415024717 w 852"/>
              <a:gd name="T51" fmla="*/ 53859632 h 850"/>
              <a:gd name="T52" fmla="*/ 185528030 w 852"/>
              <a:gd name="T53" fmla="*/ 410080981 h 850"/>
              <a:gd name="T54" fmla="*/ 145848231 w 852"/>
              <a:gd name="T55" fmla="*/ 340756102 h 850"/>
              <a:gd name="T56" fmla="*/ 359795340 w 852"/>
              <a:gd name="T57" fmla="*/ 419679395 h 850"/>
              <a:gd name="T58" fmla="*/ 238075865 w 852"/>
              <a:gd name="T59" fmla="*/ 371152782 h 850"/>
              <a:gd name="T60" fmla="*/ 228960671 w 852"/>
              <a:gd name="T61" fmla="*/ 369552803 h 850"/>
              <a:gd name="T62" fmla="*/ 416632764 w 852"/>
              <a:gd name="T63" fmla="*/ 80523272 h 850"/>
              <a:gd name="T64" fmla="*/ 359795340 w 852"/>
              <a:gd name="T65" fmla="*/ 419679395 h 85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52" h="850">
                <a:moveTo>
                  <a:pt x="839" y="4"/>
                </a:moveTo>
                <a:cubicBezTo>
                  <a:pt x="834" y="2"/>
                  <a:pt x="829" y="0"/>
                  <a:pt x="824" y="0"/>
                </a:cubicBezTo>
                <a:cubicBezTo>
                  <a:pt x="819" y="0"/>
                  <a:pt x="814" y="2"/>
                  <a:pt x="810" y="5"/>
                </a:cubicBezTo>
                <a:cubicBezTo>
                  <a:pt x="13" y="536"/>
                  <a:pt x="13" y="536"/>
                  <a:pt x="13" y="536"/>
                </a:cubicBezTo>
                <a:cubicBezTo>
                  <a:pt x="5" y="541"/>
                  <a:pt x="0" y="551"/>
                  <a:pt x="1" y="561"/>
                </a:cubicBezTo>
                <a:cubicBezTo>
                  <a:pt x="2" y="570"/>
                  <a:pt x="9" y="579"/>
                  <a:pt x="18" y="583"/>
                </a:cubicBezTo>
                <a:cubicBezTo>
                  <a:pt x="225" y="666"/>
                  <a:pt x="225" y="666"/>
                  <a:pt x="225" y="666"/>
                </a:cubicBezTo>
                <a:cubicBezTo>
                  <a:pt x="323" y="837"/>
                  <a:pt x="323" y="837"/>
                  <a:pt x="323" y="837"/>
                </a:cubicBezTo>
                <a:cubicBezTo>
                  <a:pt x="328" y="845"/>
                  <a:pt x="337" y="850"/>
                  <a:pt x="346" y="850"/>
                </a:cubicBezTo>
                <a:cubicBezTo>
                  <a:pt x="346" y="850"/>
                  <a:pt x="346" y="850"/>
                  <a:pt x="346" y="850"/>
                </a:cubicBezTo>
                <a:cubicBezTo>
                  <a:pt x="356" y="850"/>
                  <a:pt x="364" y="845"/>
                  <a:pt x="369" y="837"/>
                </a:cubicBezTo>
                <a:cubicBezTo>
                  <a:pt x="424" y="745"/>
                  <a:pt x="424" y="745"/>
                  <a:pt x="424" y="745"/>
                </a:cubicBezTo>
                <a:cubicBezTo>
                  <a:pt x="682" y="848"/>
                  <a:pt x="682" y="848"/>
                  <a:pt x="682" y="848"/>
                </a:cubicBezTo>
                <a:cubicBezTo>
                  <a:pt x="685" y="849"/>
                  <a:pt x="688" y="850"/>
                  <a:pt x="691" y="850"/>
                </a:cubicBezTo>
                <a:cubicBezTo>
                  <a:pt x="696" y="850"/>
                  <a:pt x="700" y="849"/>
                  <a:pt x="705" y="847"/>
                </a:cubicBezTo>
                <a:cubicBezTo>
                  <a:pt x="712" y="843"/>
                  <a:pt x="716" y="836"/>
                  <a:pt x="718" y="828"/>
                </a:cubicBezTo>
                <a:cubicBezTo>
                  <a:pt x="850" y="31"/>
                  <a:pt x="850" y="31"/>
                  <a:pt x="850" y="31"/>
                </a:cubicBezTo>
                <a:cubicBezTo>
                  <a:pt x="852" y="21"/>
                  <a:pt x="848" y="10"/>
                  <a:pt x="839" y="4"/>
                </a:cubicBezTo>
                <a:close/>
                <a:moveTo>
                  <a:pt x="84" y="552"/>
                </a:moveTo>
                <a:cubicBezTo>
                  <a:pt x="700" y="142"/>
                  <a:pt x="700" y="142"/>
                  <a:pt x="700" y="142"/>
                </a:cubicBezTo>
                <a:cubicBezTo>
                  <a:pt x="252" y="621"/>
                  <a:pt x="252" y="621"/>
                  <a:pt x="252" y="621"/>
                </a:cubicBezTo>
                <a:cubicBezTo>
                  <a:pt x="250" y="619"/>
                  <a:pt x="248" y="617"/>
                  <a:pt x="245" y="616"/>
                </a:cubicBezTo>
                <a:lnTo>
                  <a:pt x="84" y="552"/>
                </a:lnTo>
                <a:close/>
                <a:moveTo>
                  <a:pt x="272" y="639"/>
                </a:moveTo>
                <a:cubicBezTo>
                  <a:pt x="272" y="639"/>
                  <a:pt x="271" y="639"/>
                  <a:pt x="271" y="639"/>
                </a:cubicBezTo>
                <a:cubicBezTo>
                  <a:pt x="774" y="101"/>
                  <a:pt x="774" y="101"/>
                  <a:pt x="774" y="101"/>
                </a:cubicBezTo>
                <a:cubicBezTo>
                  <a:pt x="346" y="769"/>
                  <a:pt x="346" y="769"/>
                  <a:pt x="346" y="769"/>
                </a:cubicBezTo>
                <a:lnTo>
                  <a:pt x="272" y="639"/>
                </a:lnTo>
                <a:close/>
                <a:moveTo>
                  <a:pt x="671" y="787"/>
                </a:moveTo>
                <a:cubicBezTo>
                  <a:pt x="444" y="696"/>
                  <a:pt x="444" y="696"/>
                  <a:pt x="444" y="696"/>
                </a:cubicBezTo>
                <a:cubicBezTo>
                  <a:pt x="438" y="694"/>
                  <a:pt x="433" y="693"/>
                  <a:pt x="427" y="693"/>
                </a:cubicBezTo>
                <a:cubicBezTo>
                  <a:pt x="777" y="151"/>
                  <a:pt x="777" y="151"/>
                  <a:pt x="777" y="151"/>
                </a:cubicBezTo>
                <a:lnTo>
                  <a:pt x="671" y="787"/>
                </a:lnTo>
                <a:close/>
              </a:path>
            </a:pathLst>
          </a:custGeom>
          <a:solidFill>
            <a:srgbClr val="D530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1" tIns="34286" rIns="68571" bIns="34286"/>
          <a:lstStyle/>
          <a:p>
            <a:endParaRPr lang="es-ES"/>
          </a:p>
        </p:txBody>
      </p:sp>
      <p:sp>
        <p:nvSpPr>
          <p:cNvPr id="22" name="21 Rectángulo"/>
          <p:cNvSpPr/>
          <p:nvPr/>
        </p:nvSpPr>
        <p:spPr>
          <a:xfrm>
            <a:off x="13549740" y="9034644"/>
            <a:ext cx="3851564" cy="769441"/>
          </a:xfrm>
          <a:prstGeom prst="rect">
            <a:avLst/>
          </a:prstGeom>
          <a:solidFill>
            <a:srgbClr val="D32D46"/>
          </a:solidFill>
        </p:spPr>
        <p:txBody>
          <a:bodyPr wrap="square">
            <a:spAutoFit/>
          </a:bodyPr>
          <a:lstStyle/>
          <a:p>
            <a:r>
              <a:rPr lang="es-ES" sz="4400" dirty="0">
                <a:solidFill>
                  <a:schemeClr val="bg1"/>
                </a:solidFill>
              </a:rPr>
              <a:t> intlinfo@ugr.es</a:t>
            </a:r>
          </a:p>
        </p:txBody>
      </p:sp>
    </p:spTree>
    <p:extLst>
      <p:ext uri="{BB962C8B-B14F-4D97-AF65-F5344CB8AC3E}">
        <p14:creationId xmlns:p14="http://schemas.microsoft.com/office/powerpoint/2010/main" val="219757711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1" grpId="0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60538" y="954088"/>
            <a:ext cx="15293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800" dirty="0">
                <a:solidFill>
                  <a:srgbClr val="D53044"/>
                </a:solidFill>
                <a:latin typeface="Roboto Black" charset="0"/>
              </a:rPr>
              <a:t>CIUDADANOS QUE NO SON DE LA UE QUE VIENEN DE UNIVERSIDADES QUE NO SON DE LA UE:</a:t>
            </a:r>
          </a:p>
        </p:txBody>
      </p:sp>
      <p:sp>
        <p:nvSpPr>
          <p:cNvPr id="2" name="AutoShape 2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4876803" y="3175180"/>
            <a:ext cx="12925422" cy="219840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CuadroTexto"/>
          <p:cNvSpPr txBox="1"/>
          <p:nvPr/>
        </p:nvSpPr>
        <p:spPr>
          <a:xfrm>
            <a:off x="4876802" y="3212946"/>
            <a:ext cx="1318259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300" b="1" dirty="0"/>
              <a:t>Solicitud de Tarjeta de Identificación de Extranjero (TIE): </a:t>
            </a:r>
            <a:endParaRPr lang="es-ES" sz="43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S" sz="4000" dirty="0"/>
              <a:t>Con visado de 180 días: no hay necesidad de más trámites.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S" sz="4000" dirty="0"/>
              <a:t>Con visado de 90 días: es preciso solicitar la TIE.</a:t>
            </a: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1243737" y="5932922"/>
            <a:ext cx="1236142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300" dirty="0">
                <a:solidFill>
                  <a:srgbClr val="D53044"/>
                </a:solidFill>
                <a:latin typeface="Roboto Black" charset="0"/>
              </a:rPr>
              <a:t>PASO #01:  SOLICITAR CITA PREVIA (TRÁMITE EN LÍNEA)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2544427" y="7014024"/>
            <a:ext cx="15023135" cy="584775"/>
          </a:xfrm>
          <a:prstGeom prst="rect">
            <a:avLst/>
          </a:prstGeom>
          <a:solidFill>
            <a:srgbClr val="D32D46"/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   https://sede.administracionespublicas.gob.es/pagina/index/directorio/icpplus </a:t>
            </a:r>
          </a:p>
        </p:txBody>
      </p:sp>
      <p:sp>
        <p:nvSpPr>
          <p:cNvPr id="28" name="Freeform 12"/>
          <p:cNvSpPr>
            <a:spLocks noChangeArrowheads="1"/>
          </p:cNvSpPr>
          <p:nvPr/>
        </p:nvSpPr>
        <p:spPr bwMode="auto">
          <a:xfrm>
            <a:off x="1500303" y="6789419"/>
            <a:ext cx="1104287" cy="980132"/>
          </a:xfrm>
          <a:custGeom>
            <a:avLst/>
            <a:gdLst>
              <a:gd name="T0" fmla="*/ 272890611 w 462"/>
              <a:gd name="T1" fmla="*/ 12924454 h 461"/>
              <a:gd name="T2" fmla="*/ 272890611 w 462"/>
              <a:gd name="T3" fmla="*/ 12924454 h 461"/>
              <a:gd name="T4" fmla="*/ 0 w 462"/>
              <a:gd name="T5" fmla="*/ 343227239 h 461"/>
              <a:gd name="T6" fmla="*/ 272890611 w 462"/>
              <a:gd name="T7" fmla="*/ 660605569 h 461"/>
              <a:gd name="T8" fmla="*/ 546968513 w 462"/>
              <a:gd name="T9" fmla="*/ 330302785 h 461"/>
              <a:gd name="T10" fmla="*/ 272890611 w 462"/>
              <a:gd name="T11" fmla="*/ 12924454 h 461"/>
              <a:gd name="T12" fmla="*/ 294247684 w 462"/>
              <a:gd name="T13" fmla="*/ 113451180 h 461"/>
              <a:gd name="T14" fmla="*/ 294247684 w 462"/>
              <a:gd name="T15" fmla="*/ 113451180 h 461"/>
              <a:gd name="T16" fmla="*/ 335774540 w 462"/>
              <a:gd name="T17" fmla="*/ 152226938 h 461"/>
              <a:gd name="T18" fmla="*/ 283569692 w 462"/>
              <a:gd name="T19" fmla="*/ 215414755 h 461"/>
              <a:gd name="T20" fmla="*/ 252720829 w 462"/>
              <a:gd name="T21" fmla="*/ 165151392 h 461"/>
              <a:gd name="T22" fmla="*/ 294247684 w 462"/>
              <a:gd name="T23" fmla="*/ 113451180 h 461"/>
              <a:gd name="T24" fmla="*/ 231363755 w 462"/>
              <a:gd name="T25" fmla="*/ 534228737 h 461"/>
              <a:gd name="T26" fmla="*/ 231363755 w 462"/>
              <a:gd name="T27" fmla="*/ 534228737 h 461"/>
              <a:gd name="T28" fmla="*/ 210007771 w 462"/>
              <a:gd name="T29" fmla="*/ 469604071 h 461"/>
              <a:gd name="T30" fmla="*/ 231363755 w 462"/>
              <a:gd name="T31" fmla="*/ 356152891 h 461"/>
              <a:gd name="T32" fmla="*/ 231363755 w 462"/>
              <a:gd name="T33" fmla="*/ 330302785 h 461"/>
              <a:gd name="T34" fmla="*/ 189836900 w 462"/>
              <a:gd name="T35" fmla="*/ 356152891 h 461"/>
              <a:gd name="T36" fmla="*/ 179158908 w 462"/>
              <a:gd name="T37" fmla="*/ 343227239 h 461"/>
              <a:gd name="T38" fmla="*/ 294247684 w 462"/>
              <a:gd name="T39" fmla="*/ 265678118 h 461"/>
              <a:gd name="T40" fmla="*/ 315604758 w 462"/>
              <a:gd name="T41" fmla="*/ 330302785 h 461"/>
              <a:gd name="T42" fmla="*/ 283569692 w 462"/>
              <a:gd name="T43" fmla="*/ 445190814 h 461"/>
              <a:gd name="T44" fmla="*/ 283569692 w 462"/>
              <a:gd name="T45" fmla="*/ 469604071 h 461"/>
              <a:gd name="T46" fmla="*/ 326282750 w 462"/>
              <a:gd name="T47" fmla="*/ 445190814 h 461"/>
              <a:gd name="T48" fmla="*/ 335774540 w 462"/>
              <a:gd name="T49" fmla="*/ 469604071 h 461"/>
              <a:gd name="T50" fmla="*/ 231363755 w 462"/>
              <a:gd name="T51" fmla="*/ 534228737 h 46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62" h="461">
                <a:moveTo>
                  <a:pt x="230" y="9"/>
                </a:moveTo>
                <a:lnTo>
                  <a:pt x="230" y="9"/>
                </a:lnTo>
                <a:cubicBezTo>
                  <a:pt x="98" y="9"/>
                  <a:pt x="0" y="106"/>
                  <a:pt x="0" y="239"/>
                </a:cubicBezTo>
                <a:cubicBezTo>
                  <a:pt x="0" y="363"/>
                  <a:pt x="107" y="460"/>
                  <a:pt x="230" y="460"/>
                </a:cubicBezTo>
                <a:cubicBezTo>
                  <a:pt x="363" y="460"/>
                  <a:pt x="461" y="354"/>
                  <a:pt x="461" y="230"/>
                </a:cubicBezTo>
                <a:cubicBezTo>
                  <a:pt x="461" y="106"/>
                  <a:pt x="355" y="0"/>
                  <a:pt x="230" y="9"/>
                </a:cubicBezTo>
                <a:close/>
                <a:moveTo>
                  <a:pt x="248" y="79"/>
                </a:moveTo>
                <a:lnTo>
                  <a:pt x="248" y="79"/>
                </a:lnTo>
                <a:cubicBezTo>
                  <a:pt x="275" y="79"/>
                  <a:pt x="283" y="97"/>
                  <a:pt x="283" y="106"/>
                </a:cubicBezTo>
                <a:cubicBezTo>
                  <a:pt x="283" y="132"/>
                  <a:pt x="266" y="150"/>
                  <a:pt x="239" y="150"/>
                </a:cubicBezTo>
                <a:cubicBezTo>
                  <a:pt x="222" y="150"/>
                  <a:pt x="213" y="132"/>
                  <a:pt x="213" y="115"/>
                </a:cubicBezTo>
                <a:cubicBezTo>
                  <a:pt x="213" y="106"/>
                  <a:pt x="222" y="79"/>
                  <a:pt x="248" y="79"/>
                </a:cubicBezTo>
                <a:close/>
                <a:moveTo>
                  <a:pt x="195" y="372"/>
                </a:moveTo>
                <a:lnTo>
                  <a:pt x="195" y="372"/>
                </a:lnTo>
                <a:cubicBezTo>
                  <a:pt x="177" y="372"/>
                  <a:pt x="169" y="363"/>
                  <a:pt x="177" y="327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195" y="239"/>
                  <a:pt x="195" y="230"/>
                  <a:pt x="195" y="230"/>
                </a:cubicBezTo>
                <a:cubicBezTo>
                  <a:pt x="186" y="230"/>
                  <a:pt x="169" y="239"/>
                  <a:pt x="160" y="248"/>
                </a:cubicBezTo>
                <a:cubicBezTo>
                  <a:pt x="151" y="239"/>
                  <a:pt x="151" y="239"/>
                  <a:pt x="151" y="239"/>
                </a:cubicBezTo>
                <a:cubicBezTo>
                  <a:pt x="186" y="204"/>
                  <a:pt x="230" y="185"/>
                  <a:pt x="248" y="185"/>
                </a:cubicBezTo>
                <a:cubicBezTo>
                  <a:pt x="266" y="185"/>
                  <a:pt x="266" y="204"/>
                  <a:pt x="266" y="230"/>
                </a:cubicBezTo>
                <a:cubicBezTo>
                  <a:pt x="239" y="310"/>
                  <a:pt x="239" y="310"/>
                  <a:pt x="239" y="310"/>
                </a:cubicBezTo>
                <a:cubicBezTo>
                  <a:pt x="239" y="327"/>
                  <a:pt x="239" y="327"/>
                  <a:pt x="239" y="327"/>
                </a:cubicBezTo>
                <a:cubicBezTo>
                  <a:pt x="248" y="327"/>
                  <a:pt x="266" y="327"/>
                  <a:pt x="275" y="310"/>
                </a:cubicBezTo>
                <a:cubicBezTo>
                  <a:pt x="283" y="327"/>
                  <a:pt x="283" y="327"/>
                  <a:pt x="283" y="327"/>
                </a:cubicBezTo>
                <a:cubicBezTo>
                  <a:pt x="248" y="363"/>
                  <a:pt x="213" y="372"/>
                  <a:pt x="195" y="372"/>
                </a:cubicBezTo>
                <a:close/>
              </a:path>
            </a:pathLst>
          </a:custGeom>
          <a:solidFill>
            <a:srgbClr val="D32D46"/>
          </a:solidFill>
          <a:ln>
            <a:solidFill>
              <a:schemeClr val="bg2"/>
            </a:solidFill>
          </a:ln>
          <a:extLst/>
        </p:spPr>
        <p:txBody>
          <a:bodyPr wrap="none" anchor="ctr"/>
          <a:lstStyle/>
          <a:p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1524003" y="8340437"/>
            <a:ext cx="736821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/>
              <a:t>Seleccionar: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400" dirty="0"/>
              <a:t>Acceder al Procedimiento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400" dirty="0"/>
              <a:t>Provincia: Granada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000" dirty="0"/>
              <a:t>POLICÍA-TOMA DE HUELLAS (EXPEDICIÓN TARJETA)</a:t>
            </a:r>
          </a:p>
        </p:txBody>
      </p:sp>
      <p:pic>
        <p:nvPicPr>
          <p:cNvPr id="16" name="Picture 7" descr="S:\IDP\INFORMACION PUBLICADA EN LA WEB\NUEVA WEB\REPOSITORIO NUEVA WEB\MAPAS\mund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59" y="3175574"/>
            <a:ext cx="2999911" cy="21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2" t="13601" r="9606" b="7336"/>
          <a:stretch/>
        </p:blipFill>
        <p:spPr bwMode="auto">
          <a:xfrm>
            <a:off x="9350319" y="7894844"/>
            <a:ext cx="6880281" cy="54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31496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1" grpId="0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2" name="AutoShape 2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1243737" y="2878870"/>
            <a:ext cx="1236142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300" dirty="0">
                <a:solidFill>
                  <a:srgbClr val="D53044"/>
                </a:solidFill>
                <a:latin typeface="Roboto Black" charset="0"/>
              </a:rPr>
              <a:t>PASO #02:  PREPARAR LA DOCUMENTACIÓN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524003" y="3651554"/>
            <a:ext cx="1604355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S" sz="4000" dirty="0"/>
              <a:t>Imprimir y rellenar por duplicado </a:t>
            </a:r>
            <a:r>
              <a:rPr lang="es-ES" sz="4000" dirty="0">
                <a:hlinkClick r:id="rId3"/>
              </a:rPr>
              <a:t>MODELO EX-17.</a:t>
            </a:r>
            <a:endParaRPr lang="es-ES" sz="4000" dirty="0"/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000" dirty="0"/>
              <a:t>Pasaporte y visado: original y copia de las páginas donde aparece el número de pasaporte y el visado + hoja con el sello de entrada a España.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000" dirty="0"/>
              <a:t>1 fotocopia seguro médico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000" dirty="0"/>
              <a:t>2 fotografías recientes en color tamaño carné, en fondo blanco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000" dirty="0"/>
              <a:t>CREDENCIAL OFICIAL DE ESTUDIANTE ERASMUS (emitida por la UGR) y resguardo de matrícula.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000" dirty="0"/>
              <a:t>Justificante del abono de la tasa correspondiente. Rellene </a:t>
            </a:r>
            <a:r>
              <a:rPr lang="es-ES" sz="4000" dirty="0">
                <a:hlinkClick r:id="rId4"/>
              </a:rPr>
              <a:t>este formulario,</a:t>
            </a:r>
            <a:r>
              <a:rPr lang="es-ES" sz="4000" dirty="0"/>
              <a:t> imprímalo y pague la tasa en el banco.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427163" y="9529300"/>
            <a:ext cx="1236142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300" dirty="0">
                <a:solidFill>
                  <a:srgbClr val="D53044"/>
                </a:solidFill>
                <a:latin typeface="Roboto Black" charset="0"/>
              </a:rPr>
              <a:t>PASO #03: ACUDIR A LA CITA</a:t>
            </a: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0873799" y="9500725"/>
            <a:ext cx="1236142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300" dirty="0">
                <a:solidFill>
                  <a:srgbClr val="D53044"/>
                </a:solidFill>
                <a:latin typeface="Roboto Black" charset="0"/>
              </a:rPr>
              <a:t>PASO #04: RECOGIDA TIE</a:t>
            </a:r>
          </a:p>
        </p:txBody>
      </p:sp>
      <p:sp>
        <p:nvSpPr>
          <p:cNvPr id="19" name="AutoShape 98"/>
          <p:cNvSpPr>
            <a:spLocks/>
          </p:cNvSpPr>
          <p:nvPr/>
        </p:nvSpPr>
        <p:spPr bwMode="auto">
          <a:xfrm>
            <a:off x="2010795" y="10696082"/>
            <a:ext cx="521701" cy="86405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647"/>
                </a:moveTo>
                <a:cubicBezTo>
                  <a:pt x="21599" y="8410"/>
                  <a:pt x="21443" y="9124"/>
                  <a:pt x="21132" y="9804"/>
                </a:cubicBezTo>
                <a:cubicBezTo>
                  <a:pt x="20820" y="10488"/>
                  <a:pt x="20404" y="11134"/>
                  <a:pt x="19880" y="11747"/>
                </a:cubicBezTo>
                <a:lnTo>
                  <a:pt x="12619" y="20679"/>
                </a:lnTo>
                <a:cubicBezTo>
                  <a:pt x="12095" y="21292"/>
                  <a:pt x="11491" y="21599"/>
                  <a:pt x="10804" y="21599"/>
                </a:cubicBezTo>
                <a:cubicBezTo>
                  <a:pt x="10112" y="21599"/>
                  <a:pt x="9520" y="21292"/>
                  <a:pt x="9024" y="20679"/>
                </a:cubicBezTo>
                <a:lnTo>
                  <a:pt x="1727" y="11718"/>
                </a:lnTo>
                <a:cubicBezTo>
                  <a:pt x="1203" y="11106"/>
                  <a:pt x="783" y="10462"/>
                  <a:pt x="472" y="9782"/>
                </a:cubicBezTo>
                <a:cubicBezTo>
                  <a:pt x="156" y="9110"/>
                  <a:pt x="0" y="8398"/>
                  <a:pt x="0" y="7647"/>
                </a:cubicBezTo>
                <a:cubicBezTo>
                  <a:pt x="0" y="6594"/>
                  <a:pt x="279" y="5601"/>
                  <a:pt x="843" y="4669"/>
                </a:cubicBezTo>
                <a:cubicBezTo>
                  <a:pt x="1403" y="3737"/>
                  <a:pt x="2179" y="2921"/>
                  <a:pt x="3164" y="2227"/>
                </a:cubicBezTo>
                <a:cubicBezTo>
                  <a:pt x="4143" y="1538"/>
                  <a:pt x="5296" y="990"/>
                  <a:pt x="6615" y="595"/>
                </a:cubicBezTo>
                <a:cubicBezTo>
                  <a:pt x="7936" y="197"/>
                  <a:pt x="9344" y="0"/>
                  <a:pt x="10819" y="0"/>
                </a:cubicBezTo>
                <a:cubicBezTo>
                  <a:pt x="12315" y="0"/>
                  <a:pt x="13719" y="197"/>
                  <a:pt x="15023" y="595"/>
                </a:cubicBezTo>
                <a:cubicBezTo>
                  <a:pt x="16335" y="993"/>
                  <a:pt x="17475" y="1538"/>
                  <a:pt x="18451" y="2227"/>
                </a:cubicBezTo>
                <a:cubicBezTo>
                  <a:pt x="19427" y="2921"/>
                  <a:pt x="20200" y="3737"/>
                  <a:pt x="20756" y="4669"/>
                </a:cubicBezTo>
                <a:cubicBezTo>
                  <a:pt x="21320" y="5603"/>
                  <a:pt x="21599" y="6594"/>
                  <a:pt x="21599" y="7647"/>
                </a:cubicBezTo>
                <a:moveTo>
                  <a:pt x="10819" y="11408"/>
                </a:moveTo>
                <a:cubicBezTo>
                  <a:pt x="11547" y="11408"/>
                  <a:pt x="12240" y="11309"/>
                  <a:pt x="12900" y="11114"/>
                </a:cubicBezTo>
                <a:cubicBezTo>
                  <a:pt x="13556" y="10922"/>
                  <a:pt x="14127" y="10651"/>
                  <a:pt x="14612" y="10310"/>
                </a:cubicBezTo>
                <a:cubicBezTo>
                  <a:pt x="15096" y="9968"/>
                  <a:pt x="15476" y="9564"/>
                  <a:pt x="15748" y="9107"/>
                </a:cubicBezTo>
                <a:cubicBezTo>
                  <a:pt x="16028" y="8650"/>
                  <a:pt x="16164" y="8158"/>
                  <a:pt x="16164" y="7645"/>
                </a:cubicBezTo>
                <a:cubicBezTo>
                  <a:pt x="16164" y="7131"/>
                  <a:pt x="16028" y="6642"/>
                  <a:pt x="15748" y="6176"/>
                </a:cubicBezTo>
                <a:cubicBezTo>
                  <a:pt x="15476" y="5713"/>
                  <a:pt x="15096" y="5304"/>
                  <a:pt x="14612" y="4951"/>
                </a:cubicBezTo>
                <a:cubicBezTo>
                  <a:pt x="14128" y="4604"/>
                  <a:pt x="13564" y="4327"/>
                  <a:pt x="12908" y="4135"/>
                </a:cubicBezTo>
                <a:cubicBezTo>
                  <a:pt x="12256" y="3943"/>
                  <a:pt x="11564" y="3842"/>
                  <a:pt x="10820" y="3842"/>
                </a:cubicBezTo>
                <a:cubicBezTo>
                  <a:pt x="10068" y="3842"/>
                  <a:pt x="9376" y="3940"/>
                  <a:pt x="8736" y="4135"/>
                </a:cubicBezTo>
                <a:cubicBezTo>
                  <a:pt x="8092" y="4327"/>
                  <a:pt x="7528" y="4604"/>
                  <a:pt x="7032" y="4951"/>
                </a:cubicBezTo>
                <a:cubicBezTo>
                  <a:pt x="6532" y="5304"/>
                  <a:pt x="6148" y="5713"/>
                  <a:pt x="5872" y="6171"/>
                </a:cubicBezTo>
                <a:cubicBezTo>
                  <a:pt x="5596" y="6628"/>
                  <a:pt x="5460" y="7119"/>
                  <a:pt x="5460" y="7642"/>
                </a:cubicBezTo>
                <a:cubicBezTo>
                  <a:pt x="5460" y="8155"/>
                  <a:pt x="5596" y="8644"/>
                  <a:pt x="5872" y="9104"/>
                </a:cubicBezTo>
                <a:cubicBezTo>
                  <a:pt x="6148" y="9561"/>
                  <a:pt x="6532" y="9965"/>
                  <a:pt x="7032" y="10307"/>
                </a:cubicBezTo>
                <a:cubicBezTo>
                  <a:pt x="7528" y="10648"/>
                  <a:pt x="8092" y="10919"/>
                  <a:pt x="8736" y="11111"/>
                </a:cubicBezTo>
                <a:cubicBezTo>
                  <a:pt x="9376" y="11309"/>
                  <a:pt x="10068" y="11408"/>
                  <a:pt x="10819" y="11408"/>
                </a:cubicBezTo>
              </a:path>
            </a:pathLst>
          </a:custGeom>
          <a:solidFill>
            <a:srgbClr val="D32D46"/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5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2981563" y="10320197"/>
            <a:ext cx="7277088" cy="1615827"/>
          </a:xfrm>
          <a:prstGeom prst="rect">
            <a:avLst/>
          </a:prstGeom>
          <a:solidFill>
            <a:srgbClr val="D32D46"/>
          </a:solidFill>
        </p:spPr>
        <p:txBody>
          <a:bodyPr wrap="square">
            <a:spAutoFit/>
          </a:bodyPr>
          <a:lstStyle/>
          <a:p>
            <a:r>
              <a:rPr lang="es-ES" sz="3300" dirty="0">
                <a:solidFill>
                  <a:schemeClr val="bg1"/>
                </a:solidFill>
              </a:rPr>
              <a:t>OFICINA DE EXTRANJEROS DE GRANADA</a:t>
            </a:r>
          </a:p>
          <a:p>
            <a:r>
              <a:rPr lang="es-ES" sz="3300" dirty="0">
                <a:solidFill>
                  <a:schemeClr val="bg1"/>
                </a:solidFill>
              </a:rPr>
              <a:t>C/ San Agapito, nº 2. Granada.</a:t>
            </a:r>
          </a:p>
          <a:p>
            <a:r>
              <a:rPr lang="es-ES" sz="3300" dirty="0">
                <a:solidFill>
                  <a:schemeClr val="bg1"/>
                </a:solidFill>
              </a:rPr>
              <a:t>Horario: lunes a viernes de 9h a 14h.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1144250" y="10291622"/>
            <a:ext cx="589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000" dirty="0"/>
              <a:t>En el plazo aproximado de un mes podrá recoger su TIE</a:t>
            </a:r>
            <a:r>
              <a:rPr lang="es-ES" dirty="0"/>
              <a:t>.</a:t>
            </a: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1760538" y="811213"/>
            <a:ext cx="15293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800" dirty="0">
                <a:solidFill>
                  <a:srgbClr val="D53044"/>
                </a:solidFill>
                <a:latin typeface="Roboto Black" charset="0"/>
              </a:rPr>
              <a:t>CIUDADANOS QUE NO SON DE LA UE QUE VIENEN DE UNIVERSIDADES QUE NO SON DE LA UE:</a:t>
            </a:r>
          </a:p>
        </p:txBody>
      </p:sp>
    </p:spTree>
    <p:extLst>
      <p:ext uri="{BB962C8B-B14F-4D97-AF65-F5344CB8AC3E}">
        <p14:creationId xmlns:p14="http://schemas.microsoft.com/office/powerpoint/2010/main" val="53719283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16" grpId="0"/>
      <p:bldP spid="17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760538" y="1050925"/>
            <a:ext cx="152939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900" dirty="0">
                <a:solidFill>
                  <a:srgbClr val="D53044"/>
                </a:solidFill>
                <a:latin typeface="Roboto Black" pitchFamily="2" charset="0"/>
              </a:rPr>
              <a:t>UNIVERSIDAD DE GRANADA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1766665" y="1439624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</a:t>
            </a:r>
            <a:r>
              <a:rPr lang="es-ES" altLang="es-ES" sz="2100" dirty="0" err="1">
                <a:latin typeface="Roboto Regular" charset="0"/>
              </a:rPr>
              <a:t>Administrative</a:t>
            </a:r>
            <a:r>
              <a:rPr lang="es-ES" altLang="es-ES" sz="2100" dirty="0">
                <a:latin typeface="Roboto Regular" charset="0"/>
              </a:rPr>
              <a:t> </a:t>
            </a:r>
            <a:r>
              <a:rPr lang="es-ES" altLang="es-ES" sz="2100" dirty="0" err="1">
                <a:latin typeface="Roboto Regular" charset="0"/>
              </a:rPr>
              <a:t>procedures</a:t>
            </a:r>
            <a:endParaRPr lang="en-US" altLang="es-ES" sz="2100" dirty="0">
              <a:latin typeface="Roboto Regular" charset="0"/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1371628" y="3419292"/>
            <a:ext cx="6424835" cy="7353070"/>
          </a:xfrm>
          <a:prstGeom prst="rect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17" name="Title 20"/>
          <p:cNvSpPr txBox="1">
            <a:spLocks/>
          </p:cNvSpPr>
          <p:nvPr/>
        </p:nvSpPr>
        <p:spPr bwMode="auto">
          <a:xfrm>
            <a:off x="1709515" y="4508960"/>
            <a:ext cx="5751094" cy="517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5" tIns="91433" rIns="182865" bIns="91433" anchor="ctr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defTabSz="457200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defTabSz="457200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defTabSz="457200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defTabSz="457200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5400" dirty="0">
                <a:solidFill>
                  <a:schemeClr val="bg1"/>
                </a:solidFill>
                <a:latin typeface="Roboto Regular" charset="0"/>
              </a:rPr>
              <a:t>Calendario académico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5400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5400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5400" dirty="0">
                <a:solidFill>
                  <a:schemeClr val="bg1"/>
                </a:solidFill>
                <a:latin typeface="Roboto Regular" charset="0"/>
              </a:rPr>
              <a:t> </a:t>
            </a:r>
            <a:r>
              <a:rPr lang="es-ES" altLang="es-ES" sz="5400" dirty="0" err="1">
                <a:solidFill>
                  <a:schemeClr val="bg1"/>
                </a:solidFill>
                <a:latin typeface="Roboto Regular" charset="0"/>
              </a:rPr>
              <a:t>Academic</a:t>
            </a:r>
            <a:r>
              <a:rPr lang="es-ES" altLang="es-ES" sz="5400" dirty="0">
                <a:solidFill>
                  <a:schemeClr val="bg1"/>
                </a:solidFill>
                <a:latin typeface="Roboto Regular" charset="0"/>
              </a:rPr>
              <a:t> calendar</a:t>
            </a:r>
          </a:p>
        </p:txBody>
      </p:sp>
      <p:pic>
        <p:nvPicPr>
          <p:cNvPr id="36" name="Picture Placeholder 2">
            <a:extLst/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9285" r="9285"/>
          <a:stretch>
            <a:fillRect/>
          </a:stretch>
        </p:blipFill>
        <p:spPr>
          <a:xfrm>
            <a:off x="8734953" y="3419292"/>
            <a:ext cx="3482975" cy="3479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7" name="Picture Placeholder 6">
            <a:extLst/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1716" b="21716"/>
          <a:stretch>
            <a:fillRect/>
          </a:stretch>
        </p:blipFill>
        <p:spPr>
          <a:xfrm>
            <a:off x="12657144" y="7292562"/>
            <a:ext cx="3482975" cy="3479801"/>
          </a:xfrm>
          <a:solidFill>
            <a:schemeClr val="bg1">
              <a:lumMod val="95000"/>
            </a:schemeClr>
          </a:solidFill>
        </p:spPr>
      </p:pic>
      <p:pic>
        <p:nvPicPr>
          <p:cNvPr id="38" name="Picture Placeholder 4">
            <a:extLst/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38935" b="38935"/>
          <a:stretch>
            <a:fillRect/>
          </a:stretch>
        </p:blipFill>
        <p:spPr>
          <a:xfrm>
            <a:off x="12639681" y="3419292"/>
            <a:ext cx="3482975" cy="3479801"/>
          </a:xfrm>
          <a:solidFill>
            <a:schemeClr val="bg1">
              <a:lumMod val="95000"/>
            </a:schemeClr>
          </a:solidFill>
        </p:spPr>
      </p:pic>
      <p:pic>
        <p:nvPicPr>
          <p:cNvPr id="39" name="Picture Placeholder 26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6" r="16396"/>
          <a:stretch>
            <a:fillRect/>
          </a:stretch>
        </p:blipFill>
        <p:spPr>
          <a:xfrm>
            <a:off x="8734953" y="7292562"/>
            <a:ext cx="3504477" cy="34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536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60538" y="1211263"/>
            <a:ext cx="15293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s-ES" sz="4800" dirty="0">
                <a:solidFill>
                  <a:srgbClr val="D53044"/>
                </a:solidFill>
                <a:latin typeface="Roboto Black" charset="0"/>
              </a:rPr>
              <a:t>NON EU CITIZENS FROM NON EU UNIVERSITIES</a:t>
            </a:r>
            <a:r>
              <a:rPr lang="es-ES" altLang="es-ES" sz="4800" dirty="0">
                <a:solidFill>
                  <a:srgbClr val="D53044"/>
                </a:solidFill>
                <a:latin typeface="Roboto Black" charset="0"/>
              </a:rPr>
              <a:t>:</a:t>
            </a:r>
          </a:p>
        </p:txBody>
      </p:sp>
      <p:sp>
        <p:nvSpPr>
          <p:cNvPr id="2" name="AutoShape 2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4876803" y="3175180"/>
            <a:ext cx="12925422" cy="219840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CuadroTexto"/>
          <p:cNvSpPr txBox="1"/>
          <p:nvPr/>
        </p:nvSpPr>
        <p:spPr>
          <a:xfrm>
            <a:off x="4876802" y="3212946"/>
            <a:ext cx="13182597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300" b="1" dirty="0" err="1"/>
              <a:t>Applying</a:t>
            </a:r>
            <a:r>
              <a:rPr lang="es-ES" sz="4300" b="1" dirty="0"/>
              <a:t> </a:t>
            </a:r>
            <a:r>
              <a:rPr lang="es-ES" sz="4300" b="1" dirty="0" err="1"/>
              <a:t>for</a:t>
            </a:r>
            <a:r>
              <a:rPr lang="es-ES" sz="4300" b="1" dirty="0"/>
              <a:t> Tarjeta de Identificación de Extranjero (TIE): </a:t>
            </a:r>
            <a:endParaRPr lang="es-ES" sz="43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S" sz="4000" dirty="0" err="1"/>
              <a:t>With</a:t>
            </a:r>
            <a:r>
              <a:rPr lang="es-ES" sz="4000" dirty="0"/>
              <a:t> a 180 </a:t>
            </a:r>
            <a:r>
              <a:rPr lang="es-ES" sz="4000" dirty="0" err="1"/>
              <a:t>days</a:t>
            </a:r>
            <a:r>
              <a:rPr lang="es-ES" sz="4000" dirty="0"/>
              <a:t> visa: no </a:t>
            </a:r>
            <a:r>
              <a:rPr lang="es-ES" sz="4000" dirty="0" err="1"/>
              <a:t>need</a:t>
            </a:r>
            <a:r>
              <a:rPr lang="es-ES" sz="4000" dirty="0"/>
              <a:t> </a:t>
            </a:r>
            <a:r>
              <a:rPr lang="es-ES" sz="4000" dirty="0" err="1"/>
              <a:t>for</a:t>
            </a:r>
            <a:r>
              <a:rPr lang="es-ES" sz="4000" dirty="0"/>
              <a:t> more </a:t>
            </a:r>
            <a:r>
              <a:rPr lang="es-ES" sz="4000" dirty="0" err="1"/>
              <a:t>procedures</a:t>
            </a:r>
            <a:endParaRPr lang="es-ES" sz="40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S" sz="4000" dirty="0" err="1"/>
              <a:t>With</a:t>
            </a:r>
            <a:r>
              <a:rPr lang="es-ES" sz="4000" dirty="0"/>
              <a:t> a 90 </a:t>
            </a:r>
            <a:r>
              <a:rPr lang="es-ES" sz="4000" dirty="0" err="1"/>
              <a:t>days</a:t>
            </a:r>
            <a:r>
              <a:rPr lang="es-ES" sz="4000" dirty="0"/>
              <a:t> visa: </a:t>
            </a:r>
            <a:r>
              <a:rPr lang="es-ES" sz="4000" dirty="0" err="1"/>
              <a:t>you</a:t>
            </a:r>
            <a:r>
              <a:rPr lang="es-ES" sz="4000" dirty="0"/>
              <a:t> </a:t>
            </a:r>
            <a:r>
              <a:rPr lang="es-ES" sz="4000" dirty="0" err="1"/>
              <a:t>must</a:t>
            </a:r>
            <a:r>
              <a:rPr lang="es-ES" sz="4000" dirty="0"/>
              <a:t> </a:t>
            </a:r>
            <a:r>
              <a:rPr lang="es-ES" sz="4000" dirty="0" err="1"/>
              <a:t>apply</a:t>
            </a:r>
            <a:r>
              <a:rPr lang="es-ES" sz="4000" dirty="0"/>
              <a:t> </a:t>
            </a:r>
            <a:r>
              <a:rPr lang="es-ES" sz="4000" dirty="0" err="1"/>
              <a:t>for</a:t>
            </a:r>
            <a:r>
              <a:rPr lang="es-ES" sz="4000" dirty="0"/>
              <a:t> </a:t>
            </a:r>
            <a:r>
              <a:rPr lang="es-ES" sz="4000" dirty="0" err="1"/>
              <a:t>the</a:t>
            </a:r>
            <a:r>
              <a:rPr lang="es-ES" sz="4000" dirty="0"/>
              <a:t> TIE.</a:t>
            </a: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1243737" y="5932922"/>
            <a:ext cx="1298661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300" dirty="0">
                <a:solidFill>
                  <a:srgbClr val="D53044"/>
                </a:solidFill>
                <a:latin typeface="Roboto Black" charset="0"/>
              </a:rPr>
              <a:t>STEP #01:  APPLY FOR AN APPOINTMENT (ON LINE PROCEDURE)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2544427" y="7014024"/>
            <a:ext cx="15023135" cy="584775"/>
          </a:xfrm>
          <a:prstGeom prst="rect">
            <a:avLst/>
          </a:prstGeom>
          <a:solidFill>
            <a:srgbClr val="D32D46"/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   https://sede.administracionespublicas.gob.es/pagina/index/directorio/icpplus </a:t>
            </a:r>
          </a:p>
        </p:txBody>
      </p:sp>
      <p:sp>
        <p:nvSpPr>
          <p:cNvPr id="28" name="Freeform 12"/>
          <p:cNvSpPr>
            <a:spLocks noChangeArrowheads="1"/>
          </p:cNvSpPr>
          <p:nvPr/>
        </p:nvSpPr>
        <p:spPr bwMode="auto">
          <a:xfrm>
            <a:off x="1500303" y="6789419"/>
            <a:ext cx="1104287" cy="980132"/>
          </a:xfrm>
          <a:custGeom>
            <a:avLst/>
            <a:gdLst>
              <a:gd name="T0" fmla="*/ 272890611 w 462"/>
              <a:gd name="T1" fmla="*/ 12924454 h 461"/>
              <a:gd name="T2" fmla="*/ 272890611 w 462"/>
              <a:gd name="T3" fmla="*/ 12924454 h 461"/>
              <a:gd name="T4" fmla="*/ 0 w 462"/>
              <a:gd name="T5" fmla="*/ 343227239 h 461"/>
              <a:gd name="T6" fmla="*/ 272890611 w 462"/>
              <a:gd name="T7" fmla="*/ 660605569 h 461"/>
              <a:gd name="T8" fmla="*/ 546968513 w 462"/>
              <a:gd name="T9" fmla="*/ 330302785 h 461"/>
              <a:gd name="T10" fmla="*/ 272890611 w 462"/>
              <a:gd name="T11" fmla="*/ 12924454 h 461"/>
              <a:gd name="T12" fmla="*/ 294247684 w 462"/>
              <a:gd name="T13" fmla="*/ 113451180 h 461"/>
              <a:gd name="T14" fmla="*/ 294247684 w 462"/>
              <a:gd name="T15" fmla="*/ 113451180 h 461"/>
              <a:gd name="T16" fmla="*/ 335774540 w 462"/>
              <a:gd name="T17" fmla="*/ 152226938 h 461"/>
              <a:gd name="T18" fmla="*/ 283569692 w 462"/>
              <a:gd name="T19" fmla="*/ 215414755 h 461"/>
              <a:gd name="T20" fmla="*/ 252720829 w 462"/>
              <a:gd name="T21" fmla="*/ 165151392 h 461"/>
              <a:gd name="T22" fmla="*/ 294247684 w 462"/>
              <a:gd name="T23" fmla="*/ 113451180 h 461"/>
              <a:gd name="T24" fmla="*/ 231363755 w 462"/>
              <a:gd name="T25" fmla="*/ 534228737 h 461"/>
              <a:gd name="T26" fmla="*/ 231363755 w 462"/>
              <a:gd name="T27" fmla="*/ 534228737 h 461"/>
              <a:gd name="T28" fmla="*/ 210007771 w 462"/>
              <a:gd name="T29" fmla="*/ 469604071 h 461"/>
              <a:gd name="T30" fmla="*/ 231363755 w 462"/>
              <a:gd name="T31" fmla="*/ 356152891 h 461"/>
              <a:gd name="T32" fmla="*/ 231363755 w 462"/>
              <a:gd name="T33" fmla="*/ 330302785 h 461"/>
              <a:gd name="T34" fmla="*/ 189836900 w 462"/>
              <a:gd name="T35" fmla="*/ 356152891 h 461"/>
              <a:gd name="T36" fmla="*/ 179158908 w 462"/>
              <a:gd name="T37" fmla="*/ 343227239 h 461"/>
              <a:gd name="T38" fmla="*/ 294247684 w 462"/>
              <a:gd name="T39" fmla="*/ 265678118 h 461"/>
              <a:gd name="T40" fmla="*/ 315604758 w 462"/>
              <a:gd name="T41" fmla="*/ 330302785 h 461"/>
              <a:gd name="T42" fmla="*/ 283569692 w 462"/>
              <a:gd name="T43" fmla="*/ 445190814 h 461"/>
              <a:gd name="T44" fmla="*/ 283569692 w 462"/>
              <a:gd name="T45" fmla="*/ 469604071 h 461"/>
              <a:gd name="T46" fmla="*/ 326282750 w 462"/>
              <a:gd name="T47" fmla="*/ 445190814 h 461"/>
              <a:gd name="T48" fmla="*/ 335774540 w 462"/>
              <a:gd name="T49" fmla="*/ 469604071 h 461"/>
              <a:gd name="T50" fmla="*/ 231363755 w 462"/>
              <a:gd name="T51" fmla="*/ 534228737 h 46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62" h="461">
                <a:moveTo>
                  <a:pt x="230" y="9"/>
                </a:moveTo>
                <a:lnTo>
                  <a:pt x="230" y="9"/>
                </a:lnTo>
                <a:cubicBezTo>
                  <a:pt x="98" y="9"/>
                  <a:pt x="0" y="106"/>
                  <a:pt x="0" y="239"/>
                </a:cubicBezTo>
                <a:cubicBezTo>
                  <a:pt x="0" y="363"/>
                  <a:pt x="107" y="460"/>
                  <a:pt x="230" y="460"/>
                </a:cubicBezTo>
                <a:cubicBezTo>
                  <a:pt x="363" y="460"/>
                  <a:pt x="461" y="354"/>
                  <a:pt x="461" y="230"/>
                </a:cubicBezTo>
                <a:cubicBezTo>
                  <a:pt x="461" y="106"/>
                  <a:pt x="355" y="0"/>
                  <a:pt x="230" y="9"/>
                </a:cubicBezTo>
                <a:close/>
                <a:moveTo>
                  <a:pt x="248" y="79"/>
                </a:moveTo>
                <a:lnTo>
                  <a:pt x="248" y="79"/>
                </a:lnTo>
                <a:cubicBezTo>
                  <a:pt x="275" y="79"/>
                  <a:pt x="283" y="97"/>
                  <a:pt x="283" y="106"/>
                </a:cubicBezTo>
                <a:cubicBezTo>
                  <a:pt x="283" y="132"/>
                  <a:pt x="266" y="150"/>
                  <a:pt x="239" y="150"/>
                </a:cubicBezTo>
                <a:cubicBezTo>
                  <a:pt x="222" y="150"/>
                  <a:pt x="213" y="132"/>
                  <a:pt x="213" y="115"/>
                </a:cubicBezTo>
                <a:cubicBezTo>
                  <a:pt x="213" y="106"/>
                  <a:pt x="222" y="79"/>
                  <a:pt x="248" y="79"/>
                </a:cubicBezTo>
                <a:close/>
                <a:moveTo>
                  <a:pt x="195" y="372"/>
                </a:moveTo>
                <a:lnTo>
                  <a:pt x="195" y="372"/>
                </a:lnTo>
                <a:cubicBezTo>
                  <a:pt x="177" y="372"/>
                  <a:pt x="169" y="363"/>
                  <a:pt x="177" y="327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195" y="239"/>
                  <a:pt x="195" y="230"/>
                  <a:pt x="195" y="230"/>
                </a:cubicBezTo>
                <a:cubicBezTo>
                  <a:pt x="186" y="230"/>
                  <a:pt x="169" y="239"/>
                  <a:pt x="160" y="248"/>
                </a:cubicBezTo>
                <a:cubicBezTo>
                  <a:pt x="151" y="239"/>
                  <a:pt x="151" y="239"/>
                  <a:pt x="151" y="239"/>
                </a:cubicBezTo>
                <a:cubicBezTo>
                  <a:pt x="186" y="204"/>
                  <a:pt x="230" y="185"/>
                  <a:pt x="248" y="185"/>
                </a:cubicBezTo>
                <a:cubicBezTo>
                  <a:pt x="266" y="185"/>
                  <a:pt x="266" y="204"/>
                  <a:pt x="266" y="230"/>
                </a:cubicBezTo>
                <a:cubicBezTo>
                  <a:pt x="239" y="310"/>
                  <a:pt x="239" y="310"/>
                  <a:pt x="239" y="310"/>
                </a:cubicBezTo>
                <a:cubicBezTo>
                  <a:pt x="239" y="327"/>
                  <a:pt x="239" y="327"/>
                  <a:pt x="239" y="327"/>
                </a:cubicBezTo>
                <a:cubicBezTo>
                  <a:pt x="248" y="327"/>
                  <a:pt x="266" y="327"/>
                  <a:pt x="275" y="310"/>
                </a:cubicBezTo>
                <a:cubicBezTo>
                  <a:pt x="283" y="327"/>
                  <a:pt x="283" y="327"/>
                  <a:pt x="283" y="327"/>
                </a:cubicBezTo>
                <a:cubicBezTo>
                  <a:pt x="248" y="363"/>
                  <a:pt x="213" y="372"/>
                  <a:pt x="195" y="372"/>
                </a:cubicBezTo>
                <a:close/>
              </a:path>
            </a:pathLst>
          </a:custGeom>
          <a:solidFill>
            <a:srgbClr val="D32D46"/>
          </a:solidFill>
          <a:ln>
            <a:solidFill>
              <a:schemeClr val="bg2"/>
            </a:solidFill>
          </a:ln>
          <a:ex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16" name="Picture 7" descr="S:\IDP\INFORMACION PUBLICADA EN LA WEB\NUEVA WEB\REPOSITORIO NUEVA WEB\MAPAS\mund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59" y="3175574"/>
            <a:ext cx="2999911" cy="21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2" t="13601" r="9606" b="7336"/>
          <a:stretch/>
        </p:blipFill>
        <p:spPr bwMode="auto">
          <a:xfrm>
            <a:off x="9350319" y="7894844"/>
            <a:ext cx="6880281" cy="54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524003" y="8311862"/>
            <a:ext cx="736821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/>
              <a:t>Please</a:t>
            </a:r>
            <a:r>
              <a:rPr lang="es-ES" sz="4400" dirty="0"/>
              <a:t>, </a:t>
            </a:r>
            <a:r>
              <a:rPr lang="es-ES" sz="4400" dirty="0" err="1"/>
              <a:t>select</a:t>
            </a:r>
            <a:r>
              <a:rPr lang="es-ES" sz="4400" dirty="0"/>
              <a:t>: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400" dirty="0"/>
              <a:t>Acceder al Procedimiento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400" dirty="0"/>
              <a:t>Provincia: Granada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000" dirty="0"/>
              <a:t>POLICÍA-TOMA DE HUELLAS (EXPEDICIÓN TARJETA)</a:t>
            </a:r>
          </a:p>
        </p:txBody>
      </p:sp>
    </p:spTree>
    <p:extLst>
      <p:ext uri="{BB962C8B-B14F-4D97-AF65-F5344CB8AC3E}">
        <p14:creationId xmlns:p14="http://schemas.microsoft.com/office/powerpoint/2010/main" val="388544688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1" grpId="0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2" name="AutoShape 2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logo uniÃ³n europea sin letra | KAIRÃS S. COOP. I. S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1243737" y="2707420"/>
            <a:ext cx="1236142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300" dirty="0">
                <a:solidFill>
                  <a:srgbClr val="D53044"/>
                </a:solidFill>
                <a:latin typeface="Roboto Black" charset="0"/>
              </a:rPr>
              <a:t>STEP #02:  PREPARE THE DOCUMENTS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524003" y="3480104"/>
            <a:ext cx="1604355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S" sz="4000" dirty="0" err="1"/>
              <a:t>Duly</a:t>
            </a:r>
            <a:r>
              <a:rPr lang="es-ES" sz="4000" dirty="0"/>
              <a:t> </a:t>
            </a:r>
            <a:r>
              <a:rPr lang="es-ES" sz="4000" dirty="0" err="1"/>
              <a:t>completed</a:t>
            </a:r>
            <a:r>
              <a:rPr lang="es-ES" sz="4000" dirty="0"/>
              <a:t> and </a:t>
            </a:r>
            <a:r>
              <a:rPr lang="es-ES" sz="4000" dirty="0" err="1"/>
              <a:t>signed</a:t>
            </a:r>
            <a:r>
              <a:rPr lang="es-ES" sz="4000" dirty="0"/>
              <a:t>  </a:t>
            </a:r>
            <a:r>
              <a:rPr lang="es-ES" sz="4000" dirty="0" err="1"/>
              <a:t>application</a:t>
            </a:r>
            <a:r>
              <a:rPr lang="es-ES" sz="4000" dirty="0"/>
              <a:t> </a:t>
            </a:r>
            <a:r>
              <a:rPr lang="es-ES" sz="4000" dirty="0" err="1"/>
              <a:t>form</a:t>
            </a:r>
            <a:r>
              <a:rPr lang="es-ES" sz="4000" dirty="0"/>
              <a:t>: </a:t>
            </a:r>
            <a:r>
              <a:rPr lang="es-ES" sz="4000" dirty="0">
                <a:hlinkClick r:id="rId3"/>
              </a:rPr>
              <a:t>MODELO EX-17.</a:t>
            </a:r>
            <a:endParaRPr lang="es-ES" sz="4000" dirty="0"/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/>
              <a:t>Passport and visa: original and 2 photocopies of the pages with your passport number, visa and the entry stamp.</a:t>
            </a:r>
            <a:endParaRPr lang="es-ES" sz="4000" dirty="0"/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/>
              <a:t>A copy of your insurance policy.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/>
              <a:t>2 recent passport-size </a:t>
            </a:r>
            <a:r>
              <a:rPr lang="en-US" sz="4000" dirty="0" err="1"/>
              <a:t>colour</a:t>
            </a:r>
            <a:r>
              <a:rPr lang="en-US" sz="4000" dirty="0"/>
              <a:t> photos on a white background.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/>
              <a:t>OFFICIAL ERASMUS STUDENT CREDENTIAL (issued by the UGR) and enrolment document.</a:t>
            </a:r>
            <a:endParaRPr lang="es-ES" sz="4000" dirty="0"/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/>
              <a:t>Proof of payment of the corresponding fees. You must complete</a:t>
            </a:r>
          </a:p>
          <a:p>
            <a:r>
              <a:rPr lang="en-US" sz="4000" dirty="0">
                <a:hlinkClick r:id="rId4"/>
              </a:rPr>
              <a:t>this form. </a:t>
            </a:r>
            <a:r>
              <a:rPr lang="en-US" sz="4000" dirty="0"/>
              <a:t>Print it out and pay the corresponding fees at a bank.</a:t>
            </a:r>
            <a:endParaRPr lang="es-ES" sz="4000" dirty="0"/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427163" y="9529300"/>
            <a:ext cx="1236142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300" dirty="0">
                <a:solidFill>
                  <a:srgbClr val="D53044"/>
                </a:solidFill>
                <a:latin typeface="Roboto Black" charset="0"/>
              </a:rPr>
              <a:t>STEP #03: TURN UP FOR THE APPOINTMENT</a:t>
            </a: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0873799" y="9500725"/>
            <a:ext cx="1236142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300" dirty="0">
                <a:solidFill>
                  <a:srgbClr val="D53044"/>
                </a:solidFill>
                <a:latin typeface="Roboto Black" charset="0"/>
              </a:rPr>
              <a:t>STEP #04: COLLECT YOUR TIE</a:t>
            </a:r>
          </a:p>
        </p:txBody>
      </p:sp>
      <p:sp>
        <p:nvSpPr>
          <p:cNvPr id="19" name="AutoShape 98"/>
          <p:cNvSpPr>
            <a:spLocks/>
          </p:cNvSpPr>
          <p:nvPr/>
        </p:nvSpPr>
        <p:spPr bwMode="auto">
          <a:xfrm>
            <a:off x="2010795" y="10696082"/>
            <a:ext cx="521701" cy="86405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647"/>
                </a:moveTo>
                <a:cubicBezTo>
                  <a:pt x="21599" y="8410"/>
                  <a:pt x="21443" y="9124"/>
                  <a:pt x="21132" y="9804"/>
                </a:cubicBezTo>
                <a:cubicBezTo>
                  <a:pt x="20820" y="10488"/>
                  <a:pt x="20404" y="11134"/>
                  <a:pt x="19880" y="11747"/>
                </a:cubicBezTo>
                <a:lnTo>
                  <a:pt x="12619" y="20679"/>
                </a:lnTo>
                <a:cubicBezTo>
                  <a:pt x="12095" y="21292"/>
                  <a:pt x="11491" y="21599"/>
                  <a:pt x="10804" y="21599"/>
                </a:cubicBezTo>
                <a:cubicBezTo>
                  <a:pt x="10112" y="21599"/>
                  <a:pt x="9520" y="21292"/>
                  <a:pt x="9024" y="20679"/>
                </a:cubicBezTo>
                <a:lnTo>
                  <a:pt x="1727" y="11718"/>
                </a:lnTo>
                <a:cubicBezTo>
                  <a:pt x="1203" y="11106"/>
                  <a:pt x="783" y="10462"/>
                  <a:pt x="472" y="9782"/>
                </a:cubicBezTo>
                <a:cubicBezTo>
                  <a:pt x="156" y="9110"/>
                  <a:pt x="0" y="8398"/>
                  <a:pt x="0" y="7647"/>
                </a:cubicBezTo>
                <a:cubicBezTo>
                  <a:pt x="0" y="6594"/>
                  <a:pt x="279" y="5601"/>
                  <a:pt x="843" y="4669"/>
                </a:cubicBezTo>
                <a:cubicBezTo>
                  <a:pt x="1403" y="3737"/>
                  <a:pt x="2179" y="2921"/>
                  <a:pt x="3164" y="2227"/>
                </a:cubicBezTo>
                <a:cubicBezTo>
                  <a:pt x="4143" y="1538"/>
                  <a:pt x="5296" y="990"/>
                  <a:pt x="6615" y="595"/>
                </a:cubicBezTo>
                <a:cubicBezTo>
                  <a:pt x="7936" y="197"/>
                  <a:pt x="9344" y="0"/>
                  <a:pt x="10819" y="0"/>
                </a:cubicBezTo>
                <a:cubicBezTo>
                  <a:pt x="12315" y="0"/>
                  <a:pt x="13719" y="197"/>
                  <a:pt x="15023" y="595"/>
                </a:cubicBezTo>
                <a:cubicBezTo>
                  <a:pt x="16335" y="993"/>
                  <a:pt x="17475" y="1538"/>
                  <a:pt x="18451" y="2227"/>
                </a:cubicBezTo>
                <a:cubicBezTo>
                  <a:pt x="19427" y="2921"/>
                  <a:pt x="20200" y="3737"/>
                  <a:pt x="20756" y="4669"/>
                </a:cubicBezTo>
                <a:cubicBezTo>
                  <a:pt x="21320" y="5603"/>
                  <a:pt x="21599" y="6594"/>
                  <a:pt x="21599" y="7647"/>
                </a:cubicBezTo>
                <a:moveTo>
                  <a:pt x="10819" y="11408"/>
                </a:moveTo>
                <a:cubicBezTo>
                  <a:pt x="11547" y="11408"/>
                  <a:pt x="12240" y="11309"/>
                  <a:pt x="12900" y="11114"/>
                </a:cubicBezTo>
                <a:cubicBezTo>
                  <a:pt x="13556" y="10922"/>
                  <a:pt x="14127" y="10651"/>
                  <a:pt x="14612" y="10310"/>
                </a:cubicBezTo>
                <a:cubicBezTo>
                  <a:pt x="15096" y="9968"/>
                  <a:pt x="15476" y="9564"/>
                  <a:pt x="15748" y="9107"/>
                </a:cubicBezTo>
                <a:cubicBezTo>
                  <a:pt x="16028" y="8650"/>
                  <a:pt x="16164" y="8158"/>
                  <a:pt x="16164" y="7645"/>
                </a:cubicBezTo>
                <a:cubicBezTo>
                  <a:pt x="16164" y="7131"/>
                  <a:pt x="16028" y="6642"/>
                  <a:pt x="15748" y="6176"/>
                </a:cubicBezTo>
                <a:cubicBezTo>
                  <a:pt x="15476" y="5713"/>
                  <a:pt x="15096" y="5304"/>
                  <a:pt x="14612" y="4951"/>
                </a:cubicBezTo>
                <a:cubicBezTo>
                  <a:pt x="14128" y="4604"/>
                  <a:pt x="13564" y="4327"/>
                  <a:pt x="12908" y="4135"/>
                </a:cubicBezTo>
                <a:cubicBezTo>
                  <a:pt x="12256" y="3943"/>
                  <a:pt x="11564" y="3842"/>
                  <a:pt x="10820" y="3842"/>
                </a:cubicBezTo>
                <a:cubicBezTo>
                  <a:pt x="10068" y="3842"/>
                  <a:pt x="9376" y="3940"/>
                  <a:pt x="8736" y="4135"/>
                </a:cubicBezTo>
                <a:cubicBezTo>
                  <a:pt x="8092" y="4327"/>
                  <a:pt x="7528" y="4604"/>
                  <a:pt x="7032" y="4951"/>
                </a:cubicBezTo>
                <a:cubicBezTo>
                  <a:pt x="6532" y="5304"/>
                  <a:pt x="6148" y="5713"/>
                  <a:pt x="5872" y="6171"/>
                </a:cubicBezTo>
                <a:cubicBezTo>
                  <a:pt x="5596" y="6628"/>
                  <a:pt x="5460" y="7119"/>
                  <a:pt x="5460" y="7642"/>
                </a:cubicBezTo>
                <a:cubicBezTo>
                  <a:pt x="5460" y="8155"/>
                  <a:pt x="5596" y="8644"/>
                  <a:pt x="5872" y="9104"/>
                </a:cubicBezTo>
                <a:cubicBezTo>
                  <a:pt x="6148" y="9561"/>
                  <a:pt x="6532" y="9965"/>
                  <a:pt x="7032" y="10307"/>
                </a:cubicBezTo>
                <a:cubicBezTo>
                  <a:pt x="7528" y="10648"/>
                  <a:pt x="8092" y="10919"/>
                  <a:pt x="8736" y="11111"/>
                </a:cubicBezTo>
                <a:cubicBezTo>
                  <a:pt x="9376" y="11309"/>
                  <a:pt x="10068" y="11408"/>
                  <a:pt x="10819" y="11408"/>
                </a:cubicBezTo>
              </a:path>
            </a:pathLst>
          </a:custGeom>
          <a:solidFill>
            <a:srgbClr val="D32D46"/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5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2981563" y="10320197"/>
            <a:ext cx="7277088" cy="1615827"/>
          </a:xfrm>
          <a:prstGeom prst="rect">
            <a:avLst/>
          </a:prstGeom>
          <a:solidFill>
            <a:srgbClr val="D32D46"/>
          </a:solidFill>
        </p:spPr>
        <p:txBody>
          <a:bodyPr wrap="square">
            <a:spAutoFit/>
          </a:bodyPr>
          <a:lstStyle/>
          <a:p>
            <a:r>
              <a:rPr lang="es-ES" sz="3300" dirty="0">
                <a:solidFill>
                  <a:schemeClr val="bg1"/>
                </a:solidFill>
              </a:rPr>
              <a:t>OFICINA DE EXTRANJEROS DE GRANADA</a:t>
            </a:r>
          </a:p>
          <a:p>
            <a:r>
              <a:rPr lang="es-ES" sz="3300" dirty="0">
                <a:solidFill>
                  <a:schemeClr val="bg1"/>
                </a:solidFill>
              </a:rPr>
              <a:t>C/ San Agapito, nº 2. Granada.</a:t>
            </a:r>
          </a:p>
          <a:p>
            <a:r>
              <a:rPr lang="es-ES" sz="3300" dirty="0">
                <a:solidFill>
                  <a:schemeClr val="bg1"/>
                </a:solidFill>
              </a:rPr>
              <a:t>Horario: lunes a viernes de 9h a 14h.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1144250" y="10291622"/>
            <a:ext cx="589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s-ES" sz="4000" dirty="0" err="1"/>
              <a:t>Approximately</a:t>
            </a:r>
            <a:r>
              <a:rPr lang="es-ES" sz="4000" dirty="0"/>
              <a:t> in </a:t>
            </a:r>
            <a:r>
              <a:rPr lang="es-ES" sz="4000" dirty="0" err="1"/>
              <a:t>one</a:t>
            </a:r>
            <a:r>
              <a:rPr lang="es-ES" sz="4000" dirty="0"/>
              <a:t> </a:t>
            </a:r>
            <a:r>
              <a:rPr lang="es-ES" sz="4000" dirty="0" err="1"/>
              <a:t>month</a:t>
            </a:r>
            <a:r>
              <a:rPr lang="es-ES" sz="4000" dirty="0"/>
              <a:t> </a:t>
            </a:r>
            <a:r>
              <a:rPr lang="es-ES" sz="4000" dirty="0" err="1"/>
              <a:t>you</a:t>
            </a:r>
            <a:r>
              <a:rPr lang="es-ES" sz="4000" dirty="0"/>
              <a:t> </a:t>
            </a:r>
            <a:r>
              <a:rPr lang="es-ES" sz="4000" dirty="0" err="1"/>
              <a:t>will</a:t>
            </a:r>
            <a:r>
              <a:rPr lang="es-ES" sz="4000" dirty="0"/>
              <a:t> be </a:t>
            </a:r>
            <a:r>
              <a:rPr lang="es-ES" sz="4000" dirty="0" err="1"/>
              <a:t>able</a:t>
            </a:r>
            <a:r>
              <a:rPr lang="es-ES" sz="4000" dirty="0"/>
              <a:t> to </a:t>
            </a:r>
            <a:r>
              <a:rPr lang="es-ES" sz="4000"/>
              <a:t>pick up your</a:t>
            </a:r>
            <a:r>
              <a:rPr lang="es-ES" sz="4000" dirty="0"/>
              <a:t> TIE.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760538" y="1211263"/>
            <a:ext cx="15293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s-ES" sz="4800" dirty="0">
                <a:solidFill>
                  <a:srgbClr val="D53044"/>
                </a:solidFill>
                <a:latin typeface="Roboto Black" charset="0"/>
              </a:rPr>
              <a:t>NON EU CITIZENS FROM NON EU UNIVERSITIES</a:t>
            </a:r>
            <a:r>
              <a:rPr lang="es-ES" altLang="es-ES" sz="4800" dirty="0">
                <a:solidFill>
                  <a:srgbClr val="D53044"/>
                </a:solidFill>
                <a:latin typeface="Roboto Black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32611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16" grpId="0"/>
      <p:bldP spid="17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760538" y="1050925"/>
            <a:ext cx="152939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900" dirty="0">
                <a:solidFill>
                  <a:srgbClr val="D53044"/>
                </a:solidFill>
                <a:latin typeface="Roboto Black" pitchFamily="2" charset="0"/>
              </a:rPr>
              <a:t>UNIVERSIDAD DE GRANADA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1371628" y="3419292"/>
            <a:ext cx="6424835" cy="7353070"/>
          </a:xfrm>
          <a:prstGeom prst="rect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17" name="Title 20"/>
          <p:cNvSpPr txBox="1">
            <a:spLocks/>
          </p:cNvSpPr>
          <p:nvPr/>
        </p:nvSpPr>
        <p:spPr bwMode="auto">
          <a:xfrm>
            <a:off x="1709515" y="4047297"/>
            <a:ext cx="5751094" cy="60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5" tIns="91433" rIns="182865" bIns="91433" anchor="ctr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defTabSz="457200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defTabSz="457200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defTabSz="457200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defTabSz="457200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4800" dirty="0">
                <a:solidFill>
                  <a:schemeClr val="bg1"/>
                </a:solidFill>
                <a:latin typeface="Roboto Regular" charset="0"/>
              </a:rPr>
              <a:t>SEGURIDAD Y RECURSOS ÚTILES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4800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4800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4800" dirty="0">
                <a:solidFill>
                  <a:schemeClr val="bg1"/>
                </a:solidFill>
                <a:latin typeface="Roboto Regular" charset="0"/>
              </a:rPr>
              <a:t>	SAFETY AND USEFUL RESOURCES</a:t>
            </a:r>
          </a:p>
        </p:txBody>
      </p:sp>
      <p:pic>
        <p:nvPicPr>
          <p:cNvPr id="36" name="Picture Placeholder 2">
            <a:extLst/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9285" r="9285"/>
          <a:stretch>
            <a:fillRect/>
          </a:stretch>
        </p:blipFill>
        <p:spPr>
          <a:xfrm>
            <a:off x="8734953" y="3419292"/>
            <a:ext cx="3482975" cy="3479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7" name="Picture Placeholder 6">
            <a:extLst/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1716" b="21716"/>
          <a:stretch>
            <a:fillRect/>
          </a:stretch>
        </p:blipFill>
        <p:spPr>
          <a:xfrm>
            <a:off x="12657144" y="7292562"/>
            <a:ext cx="3482975" cy="3479801"/>
          </a:xfrm>
          <a:solidFill>
            <a:schemeClr val="bg1">
              <a:lumMod val="95000"/>
            </a:schemeClr>
          </a:solidFill>
        </p:spPr>
      </p:pic>
      <p:pic>
        <p:nvPicPr>
          <p:cNvPr id="38" name="Picture Placeholder 4">
            <a:extLst/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38935" b="38935"/>
          <a:stretch>
            <a:fillRect/>
          </a:stretch>
        </p:blipFill>
        <p:spPr>
          <a:xfrm>
            <a:off x="12639681" y="3419292"/>
            <a:ext cx="3482975" cy="3479801"/>
          </a:xfrm>
          <a:solidFill>
            <a:schemeClr val="bg1">
              <a:lumMod val="95000"/>
            </a:schemeClr>
          </a:solidFill>
        </p:spPr>
      </p:pic>
      <p:pic>
        <p:nvPicPr>
          <p:cNvPr id="39" name="Picture Placeholder 26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6" r="16396"/>
          <a:stretch>
            <a:fillRect/>
          </a:stretch>
        </p:blipFill>
        <p:spPr>
          <a:xfrm>
            <a:off x="8734953" y="7292562"/>
            <a:ext cx="3504477" cy="3479801"/>
          </a:xfrm>
          <a:prstGeom prst="rect">
            <a:avLst/>
          </a:prstGeom>
        </p:spPr>
      </p:pic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1743075" y="1750592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ADMINISTRATIVE PROCEDURES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14238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 animBg="1"/>
      <p:bldP spid="17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760538" y="479425"/>
            <a:ext cx="152939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400" dirty="0">
                <a:solidFill>
                  <a:srgbClr val="D53044"/>
                </a:solidFill>
                <a:latin typeface="Roboto Black" pitchFamily="2" charset="0"/>
              </a:rPr>
              <a:t>SEGURIDAD Y RECURSOS ÚTILES / SAFETY AND USEFUL RESOURCES:</a:t>
            </a:r>
            <a:endParaRPr lang="en-US" altLang="es-ES" sz="4400" dirty="0">
              <a:solidFill>
                <a:srgbClr val="D53044"/>
              </a:solidFill>
              <a:latin typeface="Roboto Black" pitchFamily="2" charset="0"/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427163" y="6524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2028824"/>
            <a:ext cx="18573750" cy="1168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9740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760538" y="479425"/>
            <a:ext cx="152939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400" dirty="0">
                <a:solidFill>
                  <a:srgbClr val="D53044"/>
                </a:solidFill>
                <a:latin typeface="Roboto Black" pitchFamily="2" charset="0"/>
              </a:rPr>
              <a:t>SEGURIDAD Y RECURSOS ÚTILES / SAFETY AND USEFUL RESOURCES:</a:t>
            </a:r>
            <a:endParaRPr lang="en-US" altLang="es-ES" sz="4400" dirty="0">
              <a:solidFill>
                <a:srgbClr val="D53044"/>
              </a:solidFill>
              <a:latin typeface="Roboto Black" pitchFamily="2" charset="0"/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427163" y="6524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807" y="1984376"/>
            <a:ext cx="18830132" cy="1196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09456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574006" y="3051175"/>
            <a:ext cx="156987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200" dirty="0">
                <a:solidFill>
                  <a:srgbClr val="D53044"/>
                </a:solidFill>
                <a:latin typeface="Roboto Black" pitchFamily="2" charset="0"/>
              </a:rPr>
              <a:t>ESTOS DÍAS NO OLVIDES….          THESE DAYS DON’T FORGET…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427163" y="13382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560512" y="4252050"/>
            <a:ext cx="76469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dirty="0"/>
              <a:t>Ir a la sesión informativa de la facultad y/o pedir cita para hacer la matrícula en la Facultad</a:t>
            </a:r>
            <a:r>
              <a:rPr lang="es-ES" sz="40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514474" y="6543675"/>
            <a:ext cx="7464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Matricularte y obtener la clave para la Oficina Virtual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600200" y="8143875"/>
            <a:ext cx="7132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Solicitar el carné de estudiante en uno de los puntos TUI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600199" y="9658350"/>
            <a:ext cx="8143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Pedir cita en la Oficina de Extranjería para el NIE (los que estén obligados a ello).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657350" y="11167200"/>
            <a:ext cx="522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Empezar a ir a clase</a:t>
            </a:r>
          </a:p>
        </p:txBody>
      </p:sp>
      <p:grpSp>
        <p:nvGrpSpPr>
          <p:cNvPr id="11" name="Group 50"/>
          <p:cNvGrpSpPr>
            <a:grpSpLocks noChangeAspect="1"/>
          </p:cNvGrpSpPr>
          <p:nvPr/>
        </p:nvGrpSpPr>
        <p:grpSpPr>
          <a:xfrm>
            <a:off x="747102" y="4432096"/>
            <a:ext cx="655195" cy="655690"/>
            <a:chOff x="1588" y="4763"/>
            <a:chExt cx="2109787" cy="2111375"/>
          </a:xfrm>
          <a:solidFill>
            <a:srgbClr val="D53044"/>
          </a:solidFill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1588" y="4763"/>
              <a:ext cx="2109787" cy="2111375"/>
            </a:xfrm>
            <a:custGeom>
              <a:avLst/>
              <a:gdLst>
                <a:gd name="T0" fmla="*/ 362 w 560"/>
                <a:gd name="T1" fmla="*/ 176 h 560"/>
                <a:gd name="T2" fmla="*/ 280 w 560"/>
                <a:gd name="T3" fmla="*/ 0 h 560"/>
                <a:gd name="T4" fmla="*/ 158 w 560"/>
                <a:gd name="T5" fmla="*/ 179 h 560"/>
                <a:gd name="T6" fmla="*/ 140 w 560"/>
                <a:gd name="T7" fmla="*/ 189 h 560"/>
                <a:gd name="T8" fmla="*/ 53 w 560"/>
                <a:gd name="T9" fmla="*/ 175 h 560"/>
                <a:gd name="T10" fmla="*/ 0 w 560"/>
                <a:gd name="T11" fmla="*/ 508 h 560"/>
                <a:gd name="T12" fmla="*/ 105 w 560"/>
                <a:gd name="T13" fmla="*/ 560 h 560"/>
                <a:gd name="T14" fmla="*/ 153 w 560"/>
                <a:gd name="T15" fmla="*/ 530 h 560"/>
                <a:gd name="T16" fmla="*/ 158 w 560"/>
                <a:gd name="T17" fmla="*/ 531 h 560"/>
                <a:gd name="T18" fmla="*/ 333 w 560"/>
                <a:gd name="T19" fmla="*/ 560 h 560"/>
                <a:gd name="T20" fmla="*/ 491 w 560"/>
                <a:gd name="T21" fmla="*/ 526 h 560"/>
                <a:gd name="T22" fmla="*/ 499 w 560"/>
                <a:gd name="T23" fmla="*/ 477 h 560"/>
                <a:gd name="T24" fmla="*/ 528 w 560"/>
                <a:gd name="T25" fmla="*/ 384 h 560"/>
                <a:gd name="T26" fmla="*/ 545 w 560"/>
                <a:gd name="T27" fmla="*/ 294 h 560"/>
                <a:gd name="T28" fmla="*/ 560 w 560"/>
                <a:gd name="T29" fmla="*/ 252 h 560"/>
                <a:gd name="T30" fmla="*/ 510 w 560"/>
                <a:gd name="T31" fmla="*/ 183 h 560"/>
                <a:gd name="T32" fmla="*/ 105 w 560"/>
                <a:gd name="T33" fmla="*/ 525 h 560"/>
                <a:gd name="T34" fmla="*/ 35 w 560"/>
                <a:gd name="T35" fmla="*/ 508 h 560"/>
                <a:gd name="T36" fmla="*/ 53 w 560"/>
                <a:gd name="T37" fmla="*/ 210 h 560"/>
                <a:gd name="T38" fmla="*/ 123 w 560"/>
                <a:gd name="T39" fmla="*/ 228 h 560"/>
                <a:gd name="T40" fmla="*/ 525 w 560"/>
                <a:gd name="T41" fmla="*/ 254 h 560"/>
                <a:gd name="T42" fmla="*/ 455 w 560"/>
                <a:gd name="T43" fmla="*/ 280 h 560"/>
                <a:gd name="T44" fmla="*/ 455 w 560"/>
                <a:gd name="T45" fmla="*/ 298 h 560"/>
                <a:gd name="T46" fmla="*/ 517 w 560"/>
                <a:gd name="T47" fmla="*/ 330 h 560"/>
                <a:gd name="T48" fmla="*/ 438 w 560"/>
                <a:gd name="T49" fmla="*/ 368 h 560"/>
                <a:gd name="T50" fmla="*/ 438 w 560"/>
                <a:gd name="T51" fmla="*/ 385 h 560"/>
                <a:gd name="T52" fmla="*/ 495 w 560"/>
                <a:gd name="T53" fmla="*/ 421 h 560"/>
                <a:gd name="T54" fmla="*/ 420 w 560"/>
                <a:gd name="T55" fmla="*/ 455 h 560"/>
                <a:gd name="T56" fmla="*/ 420 w 560"/>
                <a:gd name="T57" fmla="*/ 473 h 560"/>
                <a:gd name="T58" fmla="*/ 465 w 560"/>
                <a:gd name="T59" fmla="*/ 497 h 560"/>
                <a:gd name="T60" fmla="*/ 429 w 560"/>
                <a:gd name="T61" fmla="*/ 525 h 560"/>
                <a:gd name="T62" fmla="*/ 236 w 560"/>
                <a:gd name="T63" fmla="*/ 514 h 560"/>
                <a:gd name="T64" fmla="*/ 140 w 560"/>
                <a:gd name="T65" fmla="*/ 479 h 560"/>
                <a:gd name="T66" fmla="*/ 154 w 560"/>
                <a:gd name="T67" fmla="*/ 219 h 560"/>
                <a:gd name="T68" fmla="*/ 263 w 560"/>
                <a:gd name="T69" fmla="*/ 53 h 560"/>
                <a:gd name="T70" fmla="*/ 331 w 560"/>
                <a:gd name="T71" fmla="*/ 118 h 560"/>
                <a:gd name="T72" fmla="*/ 504 w 560"/>
                <a:gd name="T73" fmla="*/ 217 h 560"/>
                <a:gd name="T74" fmla="*/ 525 w 560"/>
                <a:gd name="T75" fmla="*/ 254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0" h="560">
                  <a:moveTo>
                    <a:pt x="510" y="183"/>
                  </a:moveTo>
                  <a:cubicBezTo>
                    <a:pt x="489" y="178"/>
                    <a:pt x="437" y="178"/>
                    <a:pt x="362" y="176"/>
                  </a:cubicBezTo>
                  <a:cubicBezTo>
                    <a:pt x="365" y="159"/>
                    <a:pt x="366" y="144"/>
                    <a:pt x="366" y="118"/>
                  </a:cubicBezTo>
                  <a:cubicBezTo>
                    <a:pt x="366" y="55"/>
                    <a:pt x="320" y="0"/>
                    <a:pt x="280" y="0"/>
                  </a:cubicBezTo>
                  <a:cubicBezTo>
                    <a:pt x="251" y="0"/>
                    <a:pt x="228" y="23"/>
                    <a:pt x="228" y="52"/>
                  </a:cubicBezTo>
                  <a:cubicBezTo>
                    <a:pt x="227" y="87"/>
                    <a:pt x="216" y="148"/>
                    <a:pt x="158" y="179"/>
                  </a:cubicBezTo>
                  <a:cubicBezTo>
                    <a:pt x="153" y="181"/>
                    <a:pt x="141" y="187"/>
                    <a:pt x="139" y="188"/>
                  </a:cubicBezTo>
                  <a:cubicBezTo>
                    <a:pt x="140" y="189"/>
                    <a:pt x="140" y="189"/>
                    <a:pt x="140" y="189"/>
                  </a:cubicBezTo>
                  <a:cubicBezTo>
                    <a:pt x="131" y="181"/>
                    <a:pt x="118" y="175"/>
                    <a:pt x="105" y="175"/>
                  </a:cubicBezTo>
                  <a:cubicBezTo>
                    <a:pt x="53" y="175"/>
                    <a:pt x="53" y="175"/>
                    <a:pt x="53" y="175"/>
                  </a:cubicBezTo>
                  <a:cubicBezTo>
                    <a:pt x="24" y="175"/>
                    <a:pt x="0" y="199"/>
                    <a:pt x="0" y="228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36"/>
                    <a:pt x="24" y="560"/>
                    <a:pt x="53" y="560"/>
                  </a:cubicBezTo>
                  <a:cubicBezTo>
                    <a:pt x="105" y="560"/>
                    <a:pt x="105" y="560"/>
                    <a:pt x="105" y="560"/>
                  </a:cubicBezTo>
                  <a:cubicBezTo>
                    <a:pt x="126" y="560"/>
                    <a:pt x="143" y="547"/>
                    <a:pt x="152" y="530"/>
                  </a:cubicBezTo>
                  <a:cubicBezTo>
                    <a:pt x="152" y="530"/>
                    <a:pt x="152" y="530"/>
                    <a:pt x="153" y="530"/>
                  </a:cubicBezTo>
                  <a:cubicBezTo>
                    <a:pt x="154" y="530"/>
                    <a:pt x="155" y="531"/>
                    <a:pt x="157" y="531"/>
                  </a:cubicBezTo>
                  <a:cubicBezTo>
                    <a:pt x="157" y="531"/>
                    <a:pt x="157" y="531"/>
                    <a:pt x="158" y="531"/>
                  </a:cubicBezTo>
                  <a:cubicBezTo>
                    <a:pt x="168" y="534"/>
                    <a:pt x="187" y="538"/>
                    <a:pt x="228" y="548"/>
                  </a:cubicBezTo>
                  <a:cubicBezTo>
                    <a:pt x="237" y="550"/>
                    <a:pt x="284" y="560"/>
                    <a:pt x="333" y="560"/>
                  </a:cubicBezTo>
                  <a:cubicBezTo>
                    <a:pt x="429" y="560"/>
                    <a:pt x="429" y="560"/>
                    <a:pt x="429" y="560"/>
                  </a:cubicBezTo>
                  <a:cubicBezTo>
                    <a:pt x="458" y="560"/>
                    <a:pt x="479" y="549"/>
                    <a:pt x="491" y="526"/>
                  </a:cubicBezTo>
                  <a:cubicBezTo>
                    <a:pt x="492" y="526"/>
                    <a:pt x="496" y="518"/>
                    <a:pt x="499" y="507"/>
                  </a:cubicBezTo>
                  <a:cubicBezTo>
                    <a:pt x="501" y="499"/>
                    <a:pt x="502" y="488"/>
                    <a:pt x="499" y="477"/>
                  </a:cubicBezTo>
                  <a:cubicBezTo>
                    <a:pt x="518" y="464"/>
                    <a:pt x="524" y="444"/>
                    <a:pt x="528" y="431"/>
                  </a:cubicBezTo>
                  <a:cubicBezTo>
                    <a:pt x="535" y="411"/>
                    <a:pt x="533" y="395"/>
                    <a:pt x="528" y="384"/>
                  </a:cubicBezTo>
                  <a:cubicBezTo>
                    <a:pt x="539" y="374"/>
                    <a:pt x="548" y="359"/>
                    <a:pt x="551" y="335"/>
                  </a:cubicBezTo>
                  <a:cubicBezTo>
                    <a:pt x="554" y="321"/>
                    <a:pt x="551" y="306"/>
                    <a:pt x="545" y="294"/>
                  </a:cubicBezTo>
                  <a:cubicBezTo>
                    <a:pt x="555" y="283"/>
                    <a:pt x="559" y="269"/>
                    <a:pt x="560" y="256"/>
                  </a:cubicBezTo>
                  <a:cubicBezTo>
                    <a:pt x="560" y="252"/>
                    <a:pt x="560" y="252"/>
                    <a:pt x="560" y="252"/>
                  </a:cubicBezTo>
                  <a:cubicBezTo>
                    <a:pt x="560" y="250"/>
                    <a:pt x="560" y="248"/>
                    <a:pt x="560" y="243"/>
                  </a:cubicBezTo>
                  <a:cubicBezTo>
                    <a:pt x="560" y="221"/>
                    <a:pt x="545" y="193"/>
                    <a:pt x="510" y="183"/>
                  </a:cubicBezTo>
                  <a:close/>
                  <a:moveTo>
                    <a:pt x="123" y="508"/>
                  </a:moveTo>
                  <a:cubicBezTo>
                    <a:pt x="123" y="517"/>
                    <a:pt x="115" y="525"/>
                    <a:pt x="105" y="525"/>
                  </a:cubicBezTo>
                  <a:cubicBezTo>
                    <a:pt x="53" y="525"/>
                    <a:pt x="53" y="525"/>
                    <a:pt x="53" y="525"/>
                  </a:cubicBezTo>
                  <a:cubicBezTo>
                    <a:pt x="43" y="525"/>
                    <a:pt x="35" y="517"/>
                    <a:pt x="35" y="508"/>
                  </a:cubicBezTo>
                  <a:cubicBezTo>
                    <a:pt x="35" y="228"/>
                    <a:pt x="35" y="228"/>
                    <a:pt x="35" y="228"/>
                  </a:cubicBezTo>
                  <a:cubicBezTo>
                    <a:pt x="35" y="218"/>
                    <a:pt x="43" y="210"/>
                    <a:pt x="53" y="210"/>
                  </a:cubicBezTo>
                  <a:cubicBezTo>
                    <a:pt x="105" y="210"/>
                    <a:pt x="105" y="210"/>
                    <a:pt x="105" y="210"/>
                  </a:cubicBezTo>
                  <a:cubicBezTo>
                    <a:pt x="115" y="210"/>
                    <a:pt x="123" y="218"/>
                    <a:pt x="123" y="228"/>
                  </a:cubicBezTo>
                  <a:lnTo>
                    <a:pt x="123" y="508"/>
                  </a:lnTo>
                  <a:close/>
                  <a:moveTo>
                    <a:pt x="525" y="254"/>
                  </a:moveTo>
                  <a:cubicBezTo>
                    <a:pt x="524" y="263"/>
                    <a:pt x="521" y="280"/>
                    <a:pt x="490" y="280"/>
                  </a:cubicBezTo>
                  <a:cubicBezTo>
                    <a:pt x="464" y="280"/>
                    <a:pt x="455" y="280"/>
                    <a:pt x="455" y="280"/>
                  </a:cubicBezTo>
                  <a:cubicBezTo>
                    <a:pt x="450" y="280"/>
                    <a:pt x="446" y="284"/>
                    <a:pt x="446" y="289"/>
                  </a:cubicBezTo>
                  <a:cubicBezTo>
                    <a:pt x="446" y="294"/>
                    <a:pt x="450" y="298"/>
                    <a:pt x="455" y="298"/>
                  </a:cubicBezTo>
                  <a:cubicBezTo>
                    <a:pt x="455" y="298"/>
                    <a:pt x="463" y="298"/>
                    <a:pt x="489" y="298"/>
                  </a:cubicBezTo>
                  <a:cubicBezTo>
                    <a:pt x="515" y="298"/>
                    <a:pt x="519" y="319"/>
                    <a:pt x="517" y="330"/>
                  </a:cubicBezTo>
                  <a:cubicBezTo>
                    <a:pt x="515" y="343"/>
                    <a:pt x="509" y="368"/>
                    <a:pt x="479" y="368"/>
                  </a:cubicBezTo>
                  <a:cubicBezTo>
                    <a:pt x="450" y="368"/>
                    <a:pt x="438" y="368"/>
                    <a:pt x="438" y="368"/>
                  </a:cubicBezTo>
                  <a:cubicBezTo>
                    <a:pt x="433" y="368"/>
                    <a:pt x="429" y="371"/>
                    <a:pt x="429" y="376"/>
                  </a:cubicBezTo>
                  <a:cubicBezTo>
                    <a:pt x="429" y="381"/>
                    <a:pt x="433" y="385"/>
                    <a:pt x="438" y="385"/>
                  </a:cubicBezTo>
                  <a:cubicBezTo>
                    <a:pt x="438" y="385"/>
                    <a:pt x="458" y="385"/>
                    <a:pt x="472" y="385"/>
                  </a:cubicBezTo>
                  <a:cubicBezTo>
                    <a:pt x="501" y="385"/>
                    <a:pt x="499" y="408"/>
                    <a:pt x="495" y="421"/>
                  </a:cubicBezTo>
                  <a:cubicBezTo>
                    <a:pt x="489" y="439"/>
                    <a:pt x="486" y="455"/>
                    <a:pt x="448" y="455"/>
                  </a:cubicBezTo>
                  <a:cubicBezTo>
                    <a:pt x="436" y="455"/>
                    <a:pt x="420" y="455"/>
                    <a:pt x="420" y="455"/>
                  </a:cubicBezTo>
                  <a:cubicBezTo>
                    <a:pt x="415" y="455"/>
                    <a:pt x="411" y="459"/>
                    <a:pt x="411" y="464"/>
                  </a:cubicBezTo>
                  <a:cubicBezTo>
                    <a:pt x="411" y="469"/>
                    <a:pt x="415" y="473"/>
                    <a:pt x="420" y="473"/>
                  </a:cubicBezTo>
                  <a:cubicBezTo>
                    <a:pt x="420" y="473"/>
                    <a:pt x="432" y="473"/>
                    <a:pt x="447" y="473"/>
                  </a:cubicBezTo>
                  <a:cubicBezTo>
                    <a:pt x="466" y="473"/>
                    <a:pt x="467" y="491"/>
                    <a:pt x="465" y="497"/>
                  </a:cubicBezTo>
                  <a:cubicBezTo>
                    <a:pt x="463" y="504"/>
                    <a:pt x="461" y="509"/>
                    <a:pt x="461" y="510"/>
                  </a:cubicBezTo>
                  <a:cubicBezTo>
                    <a:pt x="455" y="519"/>
                    <a:pt x="447" y="525"/>
                    <a:pt x="429" y="525"/>
                  </a:cubicBezTo>
                  <a:cubicBezTo>
                    <a:pt x="333" y="525"/>
                    <a:pt x="333" y="525"/>
                    <a:pt x="333" y="525"/>
                  </a:cubicBezTo>
                  <a:cubicBezTo>
                    <a:pt x="285" y="525"/>
                    <a:pt x="237" y="514"/>
                    <a:pt x="236" y="514"/>
                  </a:cubicBezTo>
                  <a:cubicBezTo>
                    <a:pt x="163" y="497"/>
                    <a:pt x="160" y="496"/>
                    <a:pt x="155" y="494"/>
                  </a:cubicBezTo>
                  <a:cubicBezTo>
                    <a:pt x="155" y="494"/>
                    <a:pt x="140" y="492"/>
                    <a:pt x="140" y="479"/>
                  </a:cubicBezTo>
                  <a:cubicBezTo>
                    <a:pt x="140" y="237"/>
                    <a:pt x="140" y="237"/>
                    <a:pt x="140" y="237"/>
                  </a:cubicBezTo>
                  <a:cubicBezTo>
                    <a:pt x="140" y="229"/>
                    <a:pt x="145" y="222"/>
                    <a:pt x="154" y="219"/>
                  </a:cubicBezTo>
                  <a:cubicBezTo>
                    <a:pt x="155" y="219"/>
                    <a:pt x="156" y="218"/>
                    <a:pt x="158" y="218"/>
                  </a:cubicBezTo>
                  <a:cubicBezTo>
                    <a:pt x="237" y="185"/>
                    <a:pt x="262" y="112"/>
                    <a:pt x="263" y="53"/>
                  </a:cubicBezTo>
                  <a:cubicBezTo>
                    <a:pt x="263" y="44"/>
                    <a:pt x="269" y="35"/>
                    <a:pt x="280" y="35"/>
                  </a:cubicBezTo>
                  <a:cubicBezTo>
                    <a:pt x="299" y="35"/>
                    <a:pt x="331" y="72"/>
                    <a:pt x="331" y="118"/>
                  </a:cubicBezTo>
                  <a:cubicBezTo>
                    <a:pt x="331" y="160"/>
                    <a:pt x="330" y="167"/>
                    <a:pt x="315" y="210"/>
                  </a:cubicBezTo>
                  <a:cubicBezTo>
                    <a:pt x="490" y="210"/>
                    <a:pt x="489" y="213"/>
                    <a:pt x="504" y="217"/>
                  </a:cubicBezTo>
                  <a:cubicBezTo>
                    <a:pt x="523" y="222"/>
                    <a:pt x="525" y="238"/>
                    <a:pt x="525" y="243"/>
                  </a:cubicBezTo>
                  <a:cubicBezTo>
                    <a:pt x="525" y="249"/>
                    <a:pt x="525" y="248"/>
                    <a:pt x="525" y="25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+mn-lt"/>
                <a:ea typeface="+mn-ea"/>
              </a:endParaRPr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200025" y="1720851"/>
              <a:ext cx="196850" cy="200025"/>
            </a:xfrm>
            <a:custGeom>
              <a:avLst/>
              <a:gdLst>
                <a:gd name="T0" fmla="*/ 26 w 52"/>
                <a:gd name="T1" fmla="*/ 0 h 53"/>
                <a:gd name="T2" fmla="*/ 0 w 52"/>
                <a:gd name="T3" fmla="*/ 26 h 53"/>
                <a:gd name="T4" fmla="*/ 26 w 52"/>
                <a:gd name="T5" fmla="*/ 53 h 53"/>
                <a:gd name="T6" fmla="*/ 52 w 52"/>
                <a:gd name="T7" fmla="*/ 26 h 53"/>
                <a:gd name="T8" fmla="*/ 26 w 52"/>
                <a:gd name="T9" fmla="*/ 0 h 53"/>
                <a:gd name="T10" fmla="*/ 26 w 52"/>
                <a:gd name="T11" fmla="*/ 35 h 53"/>
                <a:gd name="T12" fmla="*/ 17 w 52"/>
                <a:gd name="T13" fmla="*/ 26 h 53"/>
                <a:gd name="T14" fmla="*/ 26 w 52"/>
                <a:gd name="T15" fmla="*/ 18 h 53"/>
                <a:gd name="T16" fmla="*/ 35 w 52"/>
                <a:gd name="T17" fmla="*/ 26 h 53"/>
                <a:gd name="T18" fmla="*/ 26 w 52"/>
                <a:gd name="T19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3">
                  <a:moveTo>
                    <a:pt x="26" y="0"/>
                  </a:moveTo>
                  <a:cubicBezTo>
                    <a:pt x="11" y="0"/>
                    <a:pt x="0" y="12"/>
                    <a:pt x="0" y="26"/>
                  </a:cubicBezTo>
                  <a:cubicBezTo>
                    <a:pt x="0" y="41"/>
                    <a:pt x="11" y="53"/>
                    <a:pt x="26" y="53"/>
                  </a:cubicBezTo>
                  <a:cubicBezTo>
                    <a:pt x="40" y="53"/>
                    <a:pt x="52" y="41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26" y="35"/>
                  </a:moveTo>
                  <a:cubicBezTo>
                    <a:pt x="21" y="35"/>
                    <a:pt x="17" y="31"/>
                    <a:pt x="17" y="26"/>
                  </a:cubicBezTo>
                  <a:cubicBezTo>
                    <a:pt x="17" y="21"/>
                    <a:pt x="21" y="18"/>
                    <a:pt x="26" y="18"/>
                  </a:cubicBezTo>
                  <a:cubicBezTo>
                    <a:pt x="31" y="18"/>
                    <a:pt x="35" y="21"/>
                    <a:pt x="35" y="26"/>
                  </a:cubicBezTo>
                  <a:cubicBezTo>
                    <a:pt x="35" y="31"/>
                    <a:pt x="31" y="35"/>
                    <a:pt x="26" y="3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+mn-lt"/>
                <a:ea typeface="+mn-ea"/>
              </a:endParaRPr>
            </a:p>
          </p:txBody>
        </p:sp>
      </p:grpSp>
      <p:grpSp>
        <p:nvGrpSpPr>
          <p:cNvPr id="16" name="Group 50"/>
          <p:cNvGrpSpPr>
            <a:grpSpLocks noChangeAspect="1"/>
          </p:cNvGrpSpPr>
          <p:nvPr/>
        </p:nvGrpSpPr>
        <p:grpSpPr>
          <a:xfrm>
            <a:off x="727308" y="6530244"/>
            <a:ext cx="655195" cy="655690"/>
            <a:chOff x="1588" y="4763"/>
            <a:chExt cx="2109787" cy="2111375"/>
          </a:xfrm>
          <a:solidFill>
            <a:srgbClr val="D53044"/>
          </a:solidFill>
        </p:grpSpPr>
        <p:sp>
          <p:nvSpPr>
            <p:cNvPr id="17" name="Freeform 5"/>
            <p:cNvSpPr>
              <a:spLocks noEditPoints="1"/>
            </p:cNvSpPr>
            <p:nvPr/>
          </p:nvSpPr>
          <p:spPr bwMode="auto">
            <a:xfrm>
              <a:off x="1588" y="4763"/>
              <a:ext cx="2109787" cy="2111375"/>
            </a:xfrm>
            <a:custGeom>
              <a:avLst/>
              <a:gdLst>
                <a:gd name="T0" fmla="*/ 362 w 560"/>
                <a:gd name="T1" fmla="*/ 176 h 560"/>
                <a:gd name="T2" fmla="*/ 280 w 560"/>
                <a:gd name="T3" fmla="*/ 0 h 560"/>
                <a:gd name="T4" fmla="*/ 158 w 560"/>
                <a:gd name="T5" fmla="*/ 179 h 560"/>
                <a:gd name="T6" fmla="*/ 140 w 560"/>
                <a:gd name="T7" fmla="*/ 189 h 560"/>
                <a:gd name="T8" fmla="*/ 53 w 560"/>
                <a:gd name="T9" fmla="*/ 175 h 560"/>
                <a:gd name="T10" fmla="*/ 0 w 560"/>
                <a:gd name="T11" fmla="*/ 508 h 560"/>
                <a:gd name="T12" fmla="*/ 105 w 560"/>
                <a:gd name="T13" fmla="*/ 560 h 560"/>
                <a:gd name="T14" fmla="*/ 153 w 560"/>
                <a:gd name="T15" fmla="*/ 530 h 560"/>
                <a:gd name="T16" fmla="*/ 158 w 560"/>
                <a:gd name="T17" fmla="*/ 531 h 560"/>
                <a:gd name="T18" fmla="*/ 333 w 560"/>
                <a:gd name="T19" fmla="*/ 560 h 560"/>
                <a:gd name="T20" fmla="*/ 491 w 560"/>
                <a:gd name="T21" fmla="*/ 526 h 560"/>
                <a:gd name="T22" fmla="*/ 499 w 560"/>
                <a:gd name="T23" fmla="*/ 477 h 560"/>
                <a:gd name="T24" fmla="*/ 528 w 560"/>
                <a:gd name="T25" fmla="*/ 384 h 560"/>
                <a:gd name="T26" fmla="*/ 545 w 560"/>
                <a:gd name="T27" fmla="*/ 294 h 560"/>
                <a:gd name="T28" fmla="*/ 560 w 560"/>
                <a:gd name="T29" fmla="*/ 252 h 560"/>
                <a:gd name="T30" fmla="*/ 510 w 560"/>
                <a:gd name="T31" fmla="*/ 183 h 560"/>
                <a:gd name="T32" fmla="*/ 105 w 560"/>
                <a:gd name="T33" fmla="*/ 525 h 560"/>
                <a:gd name="T34" fmla="*/ 35 w 560"/>
                <a:gd name="T35" fmla="*/ 508 h 560"/>
                <a:gd name="T36" fmla="*/ 53 w 560"/>
                <a:gd name="T37" fmla="*/ 210 h 560"/>
                <a:gd name="T38" fmla="*/ 123 w 560"/>
                <a:gd name="T39" fmla="*/ 228 h 560"/>
                <a:gd name="T40" fmla="*/ 525 w 560"/>
                <a:gd name="T41" fmla="*/ 254 h 560"/>
                <a:gd name="T42" fmla="*/ 455 w 560"/>
                <a:gd name="T43" fmla="*/ 280 h 560"/>
                <a:gd name="T44" fmla="*/ 455 w 560"/>
                <a:gd name="T45" fmla="*/ 298 h 560"/>
                <a:gd name="T46" fmla="*/ 517 w 560"/>
                <a:gd name="T47" fmla="*/ 330 h 560"/>
                <a:gd name="T48" fmla="*/ 438 w 560"/>
                <a:gd name="T49" fmla="*/ 368 h 560"/>
                <a:gd name="T50" fmla="*/ 438 w 560"/>
                <a:gd name="T51" fmla="*/ 385 h 560"/>
                <a:gd name="T52" fmla="*/ 495 w 560"/>
                <a:gd name="T53" fmla="*/ 421 h 560"/>
                <a:gd name="T54" fmla="*/ 420 w 560"/>
                <a:gd name="T55" fmla="*/ 455 h 560"/>
                <a:gd name="T56" fmla="*/ 420 w 560"/>
                <a:gd name="T57" fmla="*/ 473 h 560"/>
                <a:gd name="T58" fmla="*/ 465 w 560"/>
                <a:gd name="T59" fmla="*/ 497 h 560"/>
                <a:gd name="T60" fmla="*/ 429 w 560"/>
                <a:gd name="T61" fmla="*/ 525 h 560"/>
                <a:gd name="T62" fmla="*/ 236 w 560"/>
                <a:gd name="T63" fmla="*/ 514 h 560"/>
                <a:gd name="T64" fmla="*/ 140 w 560"/>
                <a:gd name="T65" fmla="*/ 479 h 560"/>
                <a:gd name="T66" fmla="*/ 154 w 560"/>
                <a:gd name="T67" fmla="*/ 219 h 560"/>
                <a:gd name="T68" fmla="*/ 263 w 560"/>
                <a:gd name="T69" fmla="*/ 53 h 560"/>
                <a:gd name="T70" fmla="*/ 331 w 560"/>
                <a:gd name="T71" fmla="*/ 118 h 560"/>
                <a:gd name="T72" fmla="*/ 504 w 560"/>
                <a:gd name="T73" fmla="*/ 217 h 560"/>
                <a:gd name="T74" fmla="*/ 525 w 560"/>
                <a:gd name="T75" fmla="*/ 254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0" h="560">
                  <a:moveTo>
                    <a:pt x="510" y="183"/>
                  </a:moveTo>
                  <a:cubicBezTo>
                    <a:pt x="489" y="178"/>
                    <a:pt x="437" y="178"/>
                    <a:pt x="362" y="176"/>
                  </a:cubicBezTo>
                  <a:cubicBezTo>
                    <a:pt x="365" y="159"/>
                    <a:pt x="366" y="144"/>
                    <a:pt x="366" y="118"/>
                  </a:cubicBezTo>
                  <a:cubicBezTo>
                    <a:pt x="366" y="55"/>
                    <a:pt x="320" y="0"/>
                    <a:pt x="280" y="0"/>
                  </a:cubicBezTo>
                  <a:cubicBezTo>
                    <a:pt x="251" y="0"/>
                    <a:pt x="228" y="23"/>
                    <a:pt x="228" y="52"/>
                  </a:cubicBezTo>
                  <a:cubicBezTo>
                    <a:pt x="227" y="87"/>
                    <a:pt x="216" y="148"/>
                    <a:pt x="158" y="179"/>
                  </a:cubicBezTo>
                  <a:cubicBezTo>
                    <a:pt x="153" y="181"/>
                    <a:pt x="141" y="187"/>
                    <a:pt x="139" y="188"/>
                  </a:cubicBezTo>
                  <a:cubicBezTo>
                    <a:pt x="140" y="189"/>
                    <a:pt x="140" y="189"/>
                    <a:pt x="140" y="189"/>
                  </a:cubicBezTo>
                  <a:cubicBezTo>
                    <a:pt x="131" y="181"/>
                    <a:pt x="118" y="175"/>
                    <a:pt x="105" y="175"/>
                  </a:cubicBezTo>
                  <a:cubicBezTo>
                    <a:pt x="53" y="175"/>
                    <a:pt x="53" y="175"/>
                    <a:pt x="53" y="175"/>
                  </a:cubicBezTo>
                  <a:cubicBezTo>
                    <a:pt x="24" y="175"/>
                    <a:pt x="0" y="199"/>
                    <a:pt x="0" y="228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36"/>
                    <a:pt x="24" y="560"/>
                    <a:pt x="53" y="560"/>
                  </a:cubicBezTo>
                  <a:cubicBezTo>
                    <a:pt x="105" y="560"/>
                    <a:pt x="105" y="560"/>
                    <a:pt x="105" y="560"/>
                  </a:cubicBezTo>
                  <a:cubicBezTo>
                    <a:pt x="126" y="560"/>
                    <a:pt x="143" y="547"/>
                    <a:pt x="152" y="530"/>
                  </a:cubicBezTo>
                  <a:cubicBezTo>
                    <a:pt x="152" y="530"/>
                    <a:pt x="152" y="530"/>
                    <a:pt x="153" y="530"/>
                  </a:cubicBezTo>
                  <a:cubicBezTo>
                    <a:pt x="154" y="530"/>
                    <a:pt x="155" y="531"/>
                    <a:pt x="157" y="531"/>
                  </a:cubicBezTo>
                  <a:cubicBezTo>
                    <a:pt x="157" y="531"/>
                    <a:pt x="157" y="531"/>
                    <a:pt x="158" y="531"/>
                  </a:cubicBezTo>
                  <a:cubicBezTo>
                    <a:pt x="168" y="534"/>
                    <a:pt x="187" y="538"/>
                    <a:pt x="228" y="548"/>
                  </a:cubicBezTo>
                  <a:cubicBezTo>
                    <a:pt x="237" y="550"/>
                    <a:pt x="284" y="560"/>
                    <a:pt x="333" y="560"/>
                  </a:cubicBezTo>
                  <a:cubicBezTo>
                    <a:pt x="429" y="560"/>
                    <a:pt x="429" y="560"/>
                    <a:pt x="429" y="560"/>
                  </a:cubicBezTo>
                  <a:cubicBezTo>
                    <a:pt x="458" y="560"/>
                    <a:pt x="479" y="549"/>
                    <a:pt x="491" y="526"/>
                  </a:cubicBezTo>
                  <a:cubicBezTo>
                    <a:pt x="492" y="526"/>
                    <a:pt x="496" y="518"/>
                    <a:pt x="499" y="507"/>
                  </a:cubicBezTo>
                  <a:cubicBezTo>
                    <a:pt x="501" y="499"/>
                    <a:pt x="502" y="488"/>
                    <a:pt x="499" y="477"/>
                  </a:cubicBezTo>
                  <a:cubicBezTo>
                    <a:pt x="518" y="464"/>
                    <a:pt x="524" y="444"/>
                    <a:pt x="528" y="431"/>
                  </a:cubicBezTo>
                  <a:cubicBezTo>
                    <a:pt x="535" y="411"/>
                    <a:pt x="533" y="395"/>
                    <a:pt x="528" y="384"/>
                  </a:cubicBezTo>
                  <a:cubicBezTo>
                    <a:pt x="539" y="374"/>
                    <a:pt x="548" y="359"/>
                    <a:pt x="551" y="335"/>
                  </a:cubicBezTo>
                  <a:cubicBezTo>
                    <a:pt x="554" y="321"/>
                    <a:pt x="551" y="306"/>
                    <a:pt x="545" y="294"/>
                  </a:cubicBezTo>
                  <a:cubicBezTo>
                    <a:pt x="555" y="283"/>
                    <a:pt x="559" y="269"/>
                    <a:pt x="560" y="256"/>
                  </a:cubicBezTo>
                  <a:cubicBezTo>
                    <a:pt x="560" y="252"/>
                    <a:pt x="560" y="252"/>
                    <a:pt x="560" y="252"/>
                  </a:cubicBezTo>
                  <a:cubicBezTo>
                    <a:pt x="560" y="250"/>
                    <a:pt x="560" y="248"/>
                    <a:pt x="560" y="243"/>
                  </a:cubicBezTo>
                  <a:cubicBezTo>
                    <a:pt x="560" y="221"/>
                    <a:pt x="545" y="193"/>
                    <a:pt x="510" y="183"/>
                  </a:cubicBezTo>
                  <a:close/>
                  <a:moveTo>
                    <a:pt x="123" y="508"/>
                  </a:moveTo>
                  <a:cubicBezTo>
                    <a:pt x="123" y="517"/>
                    <a:pt x="115" y="525"/>
                    <a:pt x="105" y="525"/>
                  </a:cubicBezTo>
                  <a:cubicBezTo>
                    <a:pt x="53" y="525"/>
                    <a:pt x="53" y="525"/>
                    <a:pt x="53" y="525"/>
                  </a:cubicBezTo>
                  <a:cubicBezTo>
                    <a:pt x="43" y="525"/>
                    <a:pt x="35" y="517"/>
                    <a:pt x="35" y="508"/>
                  </a:cubicBezTo>
                  <a:cubicBezTo>
                    <a:pt x="35" y="228"/>
                    <a:pt x="35" y="228"/>
                    <a:pt x="35" y="228"/>
                  </a:cubicBezTo>
                  <a:cubicBezTo>
                    <a:pt x="35" y="218"/>
                    <a:pt x="43" y="210"/>
                    <a:pt x="53" y="210"/>
                  </a:cubicBezTo>
                  <a:cubicBezTo>
                    <a:pt x="105" y="210"/>
                    <a:pt x="105" y="210"/>
                    <a:pt x="105" y="210"/>
                  </a:cubicBezTo>
                  <a:cubicBezTo>
                    <a:pt x="115" y="210"/>
                    <a:pt x="123" y="218"/>
                    <a:pt x="123" y="228"/>
                  </a:cubicBezTo>
                  <a:lnTo>
                    <a:pt x="123" y="508"/>
                  </a:lnTo>
                  <a:close/>
                  <a:moveTo>
                    <a:pt x="525" y="254"/>
                  </a:moveTo>
                  <a:cubicBezTo>
                    <a:pt x="524" y="263"/>
                    <a:pt x="521" y="280"/>
                    <a:pt x="490" y="280"/>
                  </a:cubicBezTo>
                  <a:cubicBezTo>
                    <a:pt x="464" y="280"/>
                    <a:pt x="455" y="280"/>
                    <a:pt x="455" y="280"/>
                  </a:cubicBezTo>
                  <a:cubicBezTo>
                    <a:pt x="450" y="280"/>
                    <a:pt x="446" y="284"/>
                    <a:pt x="446" y="289"/>
                  </a:cubicBezTo>
                  <a:cubicBezTo>
                    <a:pt x="446" y="294"/>
                    <a:pt x="450" y="298"/>
                    <a:pt x="455" y="298"/>
                  </a:cubicBezTo>
                  <a:cubicBezTo>
                    <a:pt x="455" y="298"/>
                    <a:pt x="463" y="298"/>
                    <a:pt x="489" y="298"/>
                  </a:cubicBezTo>
                  <a:cubicBezTo>
                    <a:pt x="515" y="298"/>
                    <a:pt x="519" y="319"/>
                    <a:pt x="517" y="330"/>
                  </a:cubicBezTo>
                  <a:cubicBezTo>
                    <a:pt x="515" y="343"/>
                    <a:pt x="509" y="368"/>
                    <a:pt x="479" y="368"/>
                  </a:cubicBezTo>
                  <a:cubicBezTo>
                    <a:pt x="450" y="368"/>
                    <a:pt x="438" y="368"/>
                    <a:pt x="438" y="368"/>
                  </a:cubicBezTo>
                  <a:cubicBezTo>
                    <a:pt x="433" y="368"/>
                    <a:pt x="429" y="371"/>
                    <a:pt x="429" y="376"/>
                  </a:cubicBezTo>
                  <a:cubicBezTo>
                    <a:pt x="429" y="381"/>
                    <a:pt x="433" y="385"/>
                    <a:pt x="438" y="385"/>
                  </a:cubicBezTo>
                  <a:cubicBezTo>
                    <a:pt x="438" y="385"/>
                    <a:pt x="458" y="385"/>
                    <a:pt x="472" y="385"/>
                  </a:cubicBezTo>
                  <a:cubicBezTo>
                    <a:pt x="501" y="385"/>
                    <a:pt x="499" y="408"/>
                    <a:pt x="495" y="421"/>
                  </a:cubicBezTo>
                  <a:cubicBezTo>
                    <a:pt x="489" y="439"/>
                    <a:pt x="486" y="455"/>
                    <a:pt x="448" y="455"/>
                  </a:cubicBezTo>
                  <a:cubicBezTo>
                    <a:pt x="436" y="455"/>
                    <a:pt x="420" y="455"/>
                    <a:pt x="420" y="455"/>
                  </a:cubicBezTo>
                  <a:cubicBezTo>
                    <a:pt x="415" y="455"/>
                    <a:pt x="411" y="459"/>
                    <a:pt x="411" y="464"/>
                  </a:cubicBezTo>
                  <a:cubicBezTo>
                    <a:pt x="411" y="469"/>
                    <a:pt x="415" y="473"/>
                    <a:pt x="420" y="473"/>
                  </a:cubicBezTo>
                  <a:cubicBezTo>
                    <a:pt x="420" y="473"/>
                    <a:pt x="432" y="473"/>
                    <a:pt x="447" y="473"/>
                  </a:cubicBezTo>
                  <a:cubicBezTo>
                    <a:pt x="466" y="473"/>
                    <a:pt x="467" y="491"/>
                    <a:pt x="465" y="497"/>
                  </a:cubicBezTo>
                  <a:cubicBezTo>
                    <a:pt x="463" y="504"/>
                    <a:pt x="461" y="509"/>
                    <a:pt x="461" y="510"/>
                  </a:cubicBezTo>
                  <a:cubicBezTo>
                    <a:pt x="455" y="519"/>
                    <a:pt x="447" y="525"/>
                    <a:pt x="429" y="525"/>
                  </a:cubicBezTo>
                  <a:cubicBezTo>
                    <a:pt x="333" y="525"/>
                    <a:pt x="333" y="525"/>
                    <a:pt x="333" y="525"/>
                  </a:cubicBezTo>
                  <a:cubicBezTo>
                    <a:pt x="285" y="525"/>
                    <a:pt x="237" y="514"/>
                    <a:pt x="236" y="514"/>
                  </a:cubicBezTo>
                  <a:cubicBezTo>
                    <a:pt x="163" y="497"/>
                    <a:pt x="160" y="496"/>
                    <a:pt x="155" y="494"/>
                  </a:cubicBezTo>
                  <a:cubicBezTo>
                    <a:pt x="155" y="494"/>
                    <a:pt x="140" y="492"/>
                    <a:pt x="140" y="479"/>
                  </a:cubicBezTo>
                  <a:cubicBezTo>
                    <a:pt x="140" y="237"/>
                    <a:pt x="140" y="237"/>
                    <a:pt x="140" y="237"/>
                  </a:cubicBezTo>
                  <a:cubicBezTo>
                    <a:pt x="140" y="229"/>
                    <a:pt x="145" y="222"/>
                    <a:pt x="154" y="219"/>
                  </a:cubicBezTo>
                  <a:cubicBezTo>
                    <a:pt x="155" y="219"/>
                    <a:pt x="156" y="218"/>
                    <a:pt x="158" y="218"/>
                  </a:cubicBezTo>
                  <a:cubicBezTo>
                    <a:pt x="237" y="185"/>
                    <a:pt x="262" y="112"/>
                    <a:pt x="263" y="53"/>
                  </a:cubicBezTo>
                  <a:cubicBezTo>
                    <a:pt x="263" y="44"/>
                    <a:pt x="269" y="35"/>
                    <a:pt x="280" y="35"/>
                  </a:cubicBezTo>
                  <a:cubicBezTo>
                    <a:pt x="299" y="35"/>
                    <a:pt x="331" y="72"/>
                    <a:pt x="331" y="118"/>
                  </a:cubicBezTo>
                  <a:cubicBezTo>
                    <a:pt x="331" y="160"/>
                    <a:pt x="330" y="167"/>
                    <a:pt x="315" y="210"/>
                  </a:cubicBezTo>
                  <a:cubicBezTo>
                    <a:pt x="490" y="210"/>
                    <a:pt x="489" y="213"/>
                    <a:pt x="504" y="217"/>
                  </a:cubicBezTo>
                  <a:cubicBezTo>
                    <a:pt x="523" y="222"/>
                    <a:pt x="525" y="238"/>
                    <a:pt x="525" y="243"/>
                  </a:cubicBezTo>
                  <a:cubicBezTo>
                    <a:pt x="525" y="249"/>
                    <a:pt x="525" y="248"/>
                    <a:pt x="525" y="25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+mn-lt"/>
                <a:ea typeface="+mn-ea"/>
              </a:endParaRPr>
            </a:p>
          </p:txBody>
        </p:sp>
        <p:sp>
          <p:nvSpPr>
            <p:cNvPr id="18" name="Freeform 6"/>
            <p:cNvSpPr>
              <a:spLocks noEditPoints="1"/>
            </p:cNvSpPr>
            <p:nvPr/>
          </p:nvSpPr>
          <p:spPr bwMode="auto">
            <a:xfrm>
              <a:off x="200025" y="1720851"/>
              <a:ext cx="196850" cy="200025"/>
            </a:xfrm>
            <a:custGeom>
              <a:avLst/>
              <a:gdLst>
                <a:gd name="T0" fmla="*/ 26 w 52"/>
                <a:gd name="T1" fmla="*/ 0 h 53"/>
                <a:gd name="T2" fmla="*/ 0 w 52"/>
                <a:gd name="T3" fmla="*/ 26 h 53"/>
                <a:gd name="T4" fmla="*/ 26 w 52"/>
                <a:gd name="T5" fmla="*/ 53 h 53"/>
                <a:gd name="T6" fmla="*/ 52 w 52"/>
                <a:gd name="T7" fmla="*/ 26 h 53"/>
                <a:gd name="T8" fmla="*/ 26 w 52"/>
                <a:gd name="T9" fmla="*/ 0 h 53"/>
                <a:gd name="T10" fmla="*/ 26 w 52"/>
                <a:gd name="T11" fmla="*/ 35 h 53"/>
                <a:gd name="T12" fmla="*/ 17 w 52"/>
                <a:gd name="T13" fmla="*/ 26 h 53"/>
                <a:gd name="T14" fmla="*/ 26 w 52"/>
                <a:gd name="T15" fmla="*/ 18 h 53"/>
                <a:gd name="T16" fmla="*/ 35 w 52"/>
                <a:gd name="T17" fmla="*/ 26 h 53"/>
                <a:gd name="T18" fmla="*/ 26 w 52"/>
                <a:gd name="T19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3">
                  <a:moveTo>
                    <a:pt x="26" y="0"/>
                  </a:moveTo>
                  <a:cubicBezTo>
                    <a:pt x="11" y="0"/>
                    <a:pt x="0" y="12"/>
                    <a:pt x="0" y="26"/>
                  </a:cubicBezTo>
                  <a:cubicBezTo>
                    <a:pt x="0" y="41"/>
                    <a:pt x="11" y="53"/>
                    <a:pt x="26" y="53"/>
                  </a:cubicBezTo>
                  <a:cubicBezTo>
                    <a:pt x="40" y="53"/>
                    <a:pt x="52" y="41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26" y="35"/>
                  </a:moveTo>
                  <a:cubicBezTo>
                    <a:pt x="21" y="35"/>
                    <a:pt x="17" y="31"/>
                    <a:pt x="17" y="26"/>
                  </a:cubicBezTo>
                  <a:cubicBezTo>
                    <a:pt x="17" y="21"/>
                    <a:pt x="21" y="18"/>
                    <a:pt x="26" y="18"/>
                  </a:cubicBezTo>
                  <a:cubicBezTo>
                    <a:pt x="31" y="18"/>
                    <a:pt x="35" y="21"/>
                    <a:pt x="35" y="26"/>
                  </a:cubicBezTo>
                  <a:cubicBezTo>
                    <a:pt x="35" y="31"/>
                    <a:pt x="31" y="35"/>
                    <a:pt x="26" y="3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+mn-lt"/>
                <a:ea typeface="+mn-ea"/>
              </a:endParaRPr>
            </a:p>
          </p:txBody>
        </p:sp>
      </p:grpSp>
      <p:grpSp>
        <p:nvGrpSpPr>
          <p:cNvPr id="19" name="Group 50"/>
          <p:cNvGrpSpPr>
            <a:grpSpLocks noChangeAspect="1"/>
          </p:cNvGrpSpPr>
          <p:nvPr/>
        </p:nvGrpSpPr>
        <p:grpSpPr>
          <a:xfrm>
            <a:off x="738459" y="8187594"/>
            <a:ext cx="655195" cy="655690"/>
            <a:chOff x="1588" y="4763"/>
            <a:chExt cx="2109787" cy="2111375"/>
          </a:xfrm>
          <a:solidFill>
            <a:srgbClr val="D53044"/>
          </a:solidFill>
        </p:grpSpPr>
        <p:sp>
          <p:nvSpPr>
            <p:cNvPr id="20" name="Freeform 5"/>
            <p:cNvSpPr>
              <a:spLocks noEditPoints="1"/>
            </p:cNvSpPr>
            <p:nvPr/>
          </p:nvSpPr>
          <p:spPr bwMode="auto">
            <a:xfrm>
              <a:off x="1588" y="4763"/>
              <a:ext cx="2109787" cy="2111375"/>
            </a:xfrm>
            <a:custGeom>
              <a:avLst/>
              <a:gdLst>
                <a:gd name="T0" fmla="*/ 362 w 560"/>
                <a:gd name="T1" fmla="*/ 176 h 560"/>
                <a:gd name="T2" fmla="*/ 280 w 560"/>
                <a:gd name="T3" fmla="*/ 0 h 560"/>
                <a:gd name="T4" fmla="*/ 158 w 560"/>
                <a:gd name="T5" fmla="*/ 179 h 560"/>
                <a:gd name="T6" fmla="*/ 140 w 560"/>
                <a:gd name="T7" fmla="*/ 189 h 560"/>
                <a:gd name="T8" fmla="*/ 53 w 560"/>
                <a:gd name="T9" fmla="*/ 175 h 560"/>
                <a:gd name="T10" fmla="*/ 0 w 560"/>
                <a:gd name="T11" fmla="*/ 508 h 560"/>
                <a:gd name="T12" fmla="*/ 105 w 560"/>
                <a:gd name="T13" fmla="*/ 560 h 560"/>
                <a:gd name="T14" fmla="*/ 153 w 560"/>
                <a:gd name="T15" fmla="*/ 530 h 560"/>
                <a:gd name="T16" fmla="*/ 158 w 560"/>
                <a:gd name="T17" fmla="*/ 531 h 560"/>
                <a:gd name="T18" fmla="*/ 333 w 560"/>
                <a:gd name="T19" fmla="*/ 560 h 560"/>
                <a:gd name="T20" fmla="*/ 491 w 560"/>
                <a:gd name="T21" fmla="*/ 526 h 560"/>
                <a:gd name="T22" fmla="*/ 499 w 560"/>
                <a:gd name="T23" fmla="*/ 477 h 560"/>
                <a:gd name="T24" fmla="*/ 528 w 560"/>
                <a:gd name="T25" fmla="*/ 384 h 560"/>
                <a:gd name="T26" fmla="*/ 545 w 560"/>
                <a:gd name="T27" fmla="*/ 294 h 560"/>
                <a:gd name="T28" fmla="*/ 560 w 560"/>
                <a:gd name="T29" fmla="*/ 252 h 560"/>
                <a:gd name="T30" fmla="*/ 510 w 560"/>
                <a:gd name="T31" fmla="*/ 183 h 560"/>
                <a:gd name="T32" fmla="*/ 105 w 560"/>
                <a:gd name="T33" fmla="*/ 525 h 560"/>
                <a:gd name="T34" fmla="*/ 35 w 560"/>
                <a:gd name="T35" fmla="*/ 508 h 560"/>
                <a:gd name="T36" fmla="*/ 53 w 560"/>
                <a:gd name="T37" fmla="*/ 210 h 560"/>
                <a:gd name="T38" fmla="*/ 123 w 560"/>
                <a:gd name="T39" fmla="*/ 228 h 560"/>
                <a:gd name="T40" fmla="*/ 525 w 560"/>
                <a:gd name="T41" fmla="*/ 254 h 560"/>
                <a:gd name="T42" fmla="*/ 455 w 560"/>
                <a:gd name="T43" fmla="*/ 280 h 560"/>
                <a:gd name="T44" fmla="*/ 455 w 560"/>
                <a:gd name="T45" fmla="*/ 298 h 560"/>
                <a:gd name="T46" fmla="*/ 517 w 560"/>
                <a:gd name="T47" fmla="*/ 330 h 560"/>
                <a:gd name="T48" fmla="*/ 438 w 560"/>
                <a:gd name="T49" fmla="*/ 368 h 560"/>
                <a:gd name="T50" fmla="*/ 438 w 560"/>
                <a:gd name="T51" fmla="*/ 385 h 560"/>
                <a:gd name="T52" fmla="*/ 495 w 560"/>
                <a:gd name="T53" fmla="*/ 421 h 560"/>
                <a:gd name="T54" fmla="*/ 420 w 560"/>
                <a:gd name="T55" fmla="*/ 455 h 560"/>
                <a:gd name="T56" fmla="*/ 420 w 560"/>
                <a:gd name="T57" fmla="*/ 473 h 560"/>
                <a:gd name="T58" fmla="*/ 465 w 560"/>
                <a:gd name="T59" fmla="*/ 497 h 560"/>
                <a:gd name="T60" fmla="*/ 429 w 560"/>
                <a:gd name="T61" fmla="*/ 525 h 560"/>
                <a:gd name="T62" fmla="*/ 236 w 560"/>
                <a:gd name="T63" fmla="*/ 514 h 560"/>
                <a:gd name="T64" fmla="*/ 140 w 560"/>
                <a:gd name="T65" fmla="*/ 479 h 560"/>
                <a:gd name="T66" fmla="*/ 154 w 560"/>
                <a:gd name="T67" fmla="*/ 219 h 560"/>
                <a:gd name="T68" fmla="*/ 263 w 560"/>
                <a:gd name="T69" fmla="*/ 53 h 560"/>
                <a:gd name="T70" fmla="*/ 331 w 560"/>
                <a:gd name="T71" fmla="*/ 118 h 560"/>
                <a:gd name="T72" fmla="*/ 504 w 560"/>
                <a:gd name="T73" fmla="*/ 217 h 560"/>
                <a:gd name="T74" fmla="*/ 525 w 560"/>
                <a:gd name="T75" fmla="*/ 254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0" h="560">
                  <a:moveTo>
                    <a:pt x="510" y="183"/>
                  </a:moveTo>
                  <a:cubicBezTo>
                    <a:pt x="489" y="178"/>
                    <a:pt x="437" y="178"/>
                    <a:pt x="362" y="176"/>
                  </a:cubicBezTo>
                  <a:cubicBezTo>
                    <a:pt x="365" y="159"/>
                    <a:pt x="366" y="144"/>
                    <a:pt x="366" y="118"/>
                  </a:cubicBezTo>
                  <a:cubicBezTo>
                    <a:pt x="366" y="55"/>
                    <a:pt x="320" y="0"/>
                    <a:pt x="280" y="0"/>
                  </a:cubicBezTo>
                  <a:cubicBezTo>
                    <a:pt x="251" y="0"/>
                    <a:pt x="228" y="23"/>
                    <a:pt x="228" y="52"/>
                  </a:cubicBezTo>
                  <a:cubicBezTo>
                    <a:pt x="227" y="87"/>
                    <a:pt x="216" y="148"/>
                    <a:pt x="158" y="179"/>
                  </a:cubicBezTo>
                  <a:cubicBezTo>
                    <a:pt x="153" y="181"/>
                    <a:pt x="141" y="187"/>
                    <a:pt x="139" y="188"/>
                  </a:cubicBezTo>
                  <a:cubicBezTo>
                    <a:pt x="140" y="189"/>
                    <a:pt x="140" y="189"/>
                    <a:pt x="140" y="189"/>
                  </a:cubicBezTo>
                  <a:cubicBezTo>
                    <a:pt x="131" y="181"/>
                    <a:pt x="118" y="175"/>
                    <a:pt x="105" y="175"/>
                  </a:cubicBezTo>
                  <a:cubicBezTo>
                    <a:pt x="53" y="175"/>
                    <a:pt x="53" y="175"/>
                    <a:pt x="53" y="175"/>
                  </a:cubicBezTo>
                  <a:cubicBezTo>
                    <a:pt x="24" y="175"/>
                    <a:pt x="0" y="199"/>
                    <a:pt x="0" y="228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36"/>
                    <a:pt x="24" y="560"/>
                    <a:pt x="53" y="560"/>
                  </a:cubicBezTo>
                  <a:cubicBezTo>
                    <a:pt x="105" y="560"/>
                    <a:pt x="105" y="560"/>
                    <a:pt x="105" y="560"/>
                  </a:cubicBezTo>
                  <a:cubicBezTo>
                    <a:pt x="126" y="560"/>
                    <a:pt x="143" y="547"/>
                    <a:pt x="152" y="530"/>
                  </a:cubicBezTo>
                  <a:cubicBezTo>
                    <a:pt x="152" y="530"/>
                    <a:pt x="152" y="530"/>
                    <a:pt x="153" y="530"/>
                  </a:cubicBezTo>
                  <a:cubicBezTo>
                    <a:pt x="154" y="530"/>
                    <a:pt x="155" y="531"/>
                    <a:pt x="157" y="531"/>
                  </a:cubicBezTo>
                  <a:cubicBezTo>
                    <a:pt x="157" y="531"/>
                    <a:pt x="157" y="531"/>
                    <a:pt x="158" y="531"/>
                  </a:cubicBezTo>
                  <a:cubicBezTo>
                    <a:pt x="168" y="534"/>
                    <a:pt x="187" y="538"/>
                    <a:pt x="228" y="548"/>
                  </a:cubicBezTo>
                  <a:cubicBezTo>
                    <a:pt x="237" y="550"/>
                    <a:pt x="284" y="560"/>
                    <a:pt x="333" y="560"/>
                  </a:cubicBezTo>
                  <a:cubicBezTo>
                    <a:pt x="429" y="560"/>
                    <a:pt x="429" y="560"/>
                    <a:pt x="429" y="560"/>
                  </a:cubicBezTo>
                  <a:cubicBezTo>
                    <a:pt x="458" y="560"/>
                    <a:pt x="479" y="549"/>
                    <a:pt x="491" y="526"/>
                  </a:cubicBezTo>
                  <a:cubicBezTo>
                    <a:pt x="492" y="526"/>
                    <a:pt x="496" y="518"/>
                    <a:pt x="499" y="507"/>
                  </a:cubicBezTo>
                  <a:cubicBezTo>
                    <a:pt x="501" y="499"/>
                    <a:pt x="502" y="488"/>
                    <a:pt x="499" y="477"/>
                  </a:cubicBezTo>
                  <a:cubicBezTo>
                    <a:pt x="518" y="464"/>
                    <a:pt x="524" y="444"/>
                    <a:pt x="528" y="431"/>
                  </a:cubicBezTo>
                  <a:cubicBezTo>
                    <a:pt x="535" y="411"/>
                    <a:pt x="533" y="395"/>
                    <a:pt x="528" y="384"/>
                  </a:cubicBezTo>
                  <a:cubicBezTo>
                    <a:pt x="539" y="374"/>
                    <a:pt x="548" y="359"/>
                    <a:pt x="551" y="335"/>
                  </a:cubicBezTo>
                  <a:cubicBezTo>
                    <a:pt x="554" y="321"/>
                    <a:pt x="551" y="306"/>
                    <a:pt x="545" y="294"/>
                  </a:cubicBezTo>
                  <a:cubicBezTo>
                    <a:pt x="555" y="283"/>
                    <a:pt x="559" y="269"/>
                    <a:pt x="560" y="256"/>
                  </a:cubicBezTo>
                  <a:cubicBezTo>
                    <a:pt x="560" y="252"/>
                    <a:pt x="560" y="252"/>
                    <a:pt x="560" y="252"/>
                  </a:cubicBezTo>
                  <a:cubicBezTo>
                    <a:pt x="560" y="250"/>
                    <a:pt x="560" y="248"/>
                    <a:pt x="560" y="243"/>
                  </a:cubicBezTo>
                  <a:cubicBezTo>
                    <a:pt x="560" y="221"/>
                    <a:pt x="545" y="193"/>
                    <a:pt x="510" y="183"/>
                  </a:cubicBezTo>
                  <a:close/>
                  <a:moveTo>
                    <a:pt x="123" y="508"/>
                  </a:moveTo>
                  <a:cubicBezTo>
                    <a:pt x="123" y="517"/>
                    <a:pt x="115" y="525"/>
                    <a:pt x="105" y="525"/>
                  </a:cubicBezTo>
                  <a:cubicBezTo>
                    <a:pt x="53" y="525"/>
                    <a:pt x="53" y="525"/>
                    <a:pt x="53" y="525"/>
                  </a:cubicBezTo>
                  <a:cubicBezTo>
                    <a:pt x="43" y="525"/>
                    <a:pt x="35" y="517"/>
                    <a:pt x="35" y="508"/>
                  </a:cubicBezTo>
                  <a:cubicBezTo>
                    <a:pt x="35" y="228"/>
                    <a:pt x="35" y="228"/>
                    <a:pt x="35" y="228"/>
                  </a:cubicBezTo>
                  <a:cubicBezTo>
                    <a:pt x="35" y="218"/>
                    <a:pt x="43" y="210"/>
                    <a:pt x="53" y="210"/>
                  </a:cubicBezTo>
                  <a:cubicBezTo>
                    <a:pt x="105" y="210"/>
                    <a:pt x="105" y="210"/>
                    <a:pt x="105" y="210"/>
                  </a:cubicBezTo>
                  <a:cubicBezTo>
                    <a:pt x="115" y="210"/>
                    <a:pt x="123" y="218"/>
                    <a:pt x="123" y="228"/>
                  </a:cubicBezTo>
                  <a:lnTo>
                    <a:pt x="123" y="508"/>
                  </a:lnTo>
                  <a:close/>
                  <a:moveTo>
                    <a:pt x="525" y="254"/>
                  </a:moveTo>
                  <a:cubicBezTo>
                    <a:pt x="524" y="263"/>
                    <a:pt x="521" y="280"/>
                    <a:pt x="490" y="280"/>
                  </a:cubicBezTo>
                  <a:cubicBezTo>
                    <a:pt x="464" y="280"/>
                    <a:pt x="455" y="280"/>
                    <a:pt x="455" y="280"/>
                  </a:cubicBezTo>
                  <a:cubicBezTo>
                    <a:pt x="450" y="280"/>
                    <a:pt x="446" y="284"/>
                    <a:pt x="446" y="289"/>
                  </a:cubicBezTo>
                  <a:cubicBezTo>
                    <a:pt x="446" y="294"/>
                    <a:pt x="450" y="298"/>
                    <a:pt x="455" y="298"/>
                  </a:cubicBezTo>
                  <a:cubicBezTo>
                    <a:pt x="455" y="298"/>
                    <a:pt x="463" y="298"/>
                    <a:pt x="489" y="298"/>
                  </a:cubicBezTo>
                  <a:cubicBezTo>
                    <a:pt x="515" y="298"/>
                    <a:pt x="519" y="319"/>
                    <a:pt x="517" y="330"/>
                  </a:cubicBezTo>
                  <a:cubicBezTo>
                    <a:pt x="515" y="343"/>
                    <a:pt x="509" y="368"/>
                    <a:pt x="479" y="368"/>
                  </a:cubicBezTo>
                  <a:cubicBezTo>
                    <a:pt x="450" y="368"/>
                    <a:pt x="438" y="368"/>
                    <a:pt x="438" y="368"/>
                  </a:cubicBezTo>
                  <a:cubicBezTo>
                    <a:pt x="433" y="368"/>
                    <a:pt x="429" y="371"/>
                    <a:pt x="429" y="376"/>
                  </a:cubicBezTo>
                  <a:cubicBezTo>
                    <a:pt x="429" y="381"/>
                    <a:pt x="433" y="385"/>
                    <a:pt x="438" y="385"/>
                  </a:cubicBezTo>
                  <a:cubicBezTo>
                    <a:pt x="438" y="385"/>
                    <a:pt x="458" y="385"/>
                    <a:pt x="472" y="385"/>
                  </a:cubicBezTo>
                  <a:cubicBezTo>
                    <a:pt x="501" y="385"/>
                    <a:pt x="499" y="408"/>
                    <a:pt x="495" y="421"/>
                  </a:cubicBezTo>
                  <a:cubicBezTo>
                    <a:pt x="489" y="439"/>
                    <a:pt x="486" y="455"/>
                    <a:pt x="448" y="455"/>
                  </a:cubicBezTo>
                  <a:cubicBezTo>
                    <a:pt x="436" y="455"/>
                    <a:pt x="420" y="455"/>
                    <a:pt x="420" y="455"/>
                  </a:cubicBezTo>
                  <a:cubicBezTo>
                    <a:pt x="415" y="455"/>
                    <a:pt x="411" y="459"/>
                    <a:pt x="411" y="464"/>
                  </a:cubicBezTo>
                  <a:cubicBezTo>
                    <a:pt x="411" y="469"/>
                    <a:pt x="415" y="473"/>
                    <a:pt x="420" y="473"/>
                  </a:cubicBezTo>
                  <a:cubicBezTo>
                    <a:pt x="420" y="473"/>
                    <a:pt x="432" y="473"/>
                    <a:pt x="447" y="473"/>
                  </a:cubicBezTo>
                  <a:cubicBezTo>
                    <a:pt x="466" y="473"/>
                    <a:pt x="467" y="491"/>
                    <a:pt x="465" y="497"/>
                  </a:cubicBezTo>
                  <a:cubicBezTo>
                    <a:pt x="463" y="504"/>
                    <a:pt x="461" y="509"/>
                    <a:pt x="461" y="510"/>
                  </a:cubicBezTo>
                  <a:cubicBezTo>
                    <a:pt x="455" y="519"/>
                    <a:pt x="447" y="525"/>
                    <a:pt x="429" y="525"/>
                  </a:cubicBezTo>
                  <a:cubicBezTo>
                    <a:pt x="333" y="525"/>
                    <a:pt x="333" y="525"/>
                    <a:pt x="333" y="525"/>
                  </a:cubicBezTo>
                  <a:cubicBezTo>
                    <a:pt x="285" y="525"/>
                    <a:pt x="237" y="514"/>
                    <a:pt x="236" y="514"/>
                  </a:cubicBezTo>
                  <a:cubicBezTo>
                    <a:pt x="163" y="497"/>
                    <a:pt x="160" y="496"/>
                    <a:pt x="155" y="494"/>
                  </a:cubicBezTo>
                  <a:cubicBezTo>
                    <a:pt x="155" y="494"/>
                    <a:pt x="140" y="492"/>
                    <a:pt x="140" y="479"/>
                  </a:cubicBezTo>
                  <a:cubicBezTo>
                    <a:pt x="140" y="237"/>
                    <a:pt x="140" y="237"/>
                    <a:pt x="140" y="237"/>
                  </a:cubicBezTo>
                  <a:cubicBezTo>
                    <a:pt x="140" y="229"/>
                    <a:pt x="145" y="222"/>
                    <a:pt x="154" y="219"/>
                  </a:cubicBezTo>
                  <a:cubicBezTo>
                    <a:pt x="155" y="219"/>
                    <a:pt x="156" y="218"/>
                    <a:pt x="158" y="218"/>
                  </a:cubicBezTo>
                  <a:cubicBezTo>
                    <a:pt x="237" y="185"/>
                    <a:pt x="262" y="112"/>
                    <a:pt x="263" y="53"/>
                  </a:cubicBezTo>
                  <a:cubicBezTo>
                    <a:pt x="263" y="44"/>
                    <a:pt x="269" y="35"/>
                    <a:pt x="280" y="35"/>
                  </a:cubicBezTo>
                  <a:cubicBezTo>
                    <a:pt x="299" y="35"/>
                    <a:pt x="331" y="72"/>
                    <a:pt x="331" y="118"/>
                  </a:cubicBezTo>
                  <a:cubicBezTo>
                    <a:pt x="331" y="160"/>
                    <a:pt x="330" y="167"/>
                    <a:pt x="315" y="210"/>
                  </a:cubicBezTo>
                  <a:cubicBezTo>
                    <a:pt x="490" y="210"/>
                    <a:pt x="489" y="213"/>
                    <a:pt x="504" y="217"/>
                  </a:cubicBezTo>
                  <a:cubicBezTo>
                    <a:pt x="523" y="222"/>
                    <a:pt x="525" y="238"/>
                    <a:pt x="525" y="243"/>
                  </a:cubicBezTo>
                  <a:cubicBezTo>
                    <a:pt x="525" y="249"/>
                    <a:pt x="525" y="248"/>
                    <a:pt x="525" y="25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+mn-lt"/>
                <a:ea typeface="+mn-ea"/>
              </a:endParaRPr>
            </a:p>
          </p:txBody>
        </p:sp>
        <p:sp>
          <p:nvSpPr>
            <p:cNvPr id="21" name="Freeform 6"/>
            <p:cNvSpPr>
              <a:spLocks noEditPoints="1"/>
            </p:cNvSpPr>
            <p:nvPr/>
          </p:nvSpPr>
          <p:spPr bwMode="auto">
            <a:xfrm>
              <a:off x="200025" y="1720851"/>
              <a:ext cx="196850" cy="200025"/>
            </a:xfrm>
            <a:custGeom>
              <a:avLst/>
              <a:gdLst>
                <a:gd name="T0" fmla="*/ 26 w 52"/>
                <a:gd name="T1" fmla="*/ 0 h 53"/>
                <a:gd name="T2" fmla="*/ 0 w 52"/>
                <a:gd name="T3" fmla="*/ 26 h 53"/>
                <a:gd name="T4" fmla="*/ 26 w 52"/>
                <a:gd name="T5" fmla="*/ 53 h 53"/>
                <a:gd name="T6" fmla="*/ 52 w 52"/>
                <a:gd name="T7" fmla="*/ 26 h 53"/>
                <a:gd name="T8" fmla="*/ 26 w 52"/>
                <a:gd name="T9" fmla="*/ 0 h 53"/>
                <a:gd name="T10" fmla="*/ 26 w 52"/>
                <a:gd name="T11" fmla="*/ 35 h 53"/>
                <a:gd name="T12" fmla="*/ 17 w 52"/>
                <a:gd name="T13" fmla="*/ 26 h 53"/>
                <a:gd name="T14" fmla="*/ 26 w 52"/>
                <a:gd name="T15" fmla="*/ 18 h 53"/>
                <a:gd name="T16" fmla="*/ 35 w 52"/>
                <a:gd name="T17" fmla="*/ 26 h 53"/>
                <a:gd name="T18" fmla="*/ 26 w 52"/>
                <a:gd name="T19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3">
                  <a:moveTo>
                    <a:pt x="26" y="0"/>
                  </a:moveTo>
                  <a:cubicBezTo>
                    <a:pt x="11" y="0"/>
                    <a:pt x="0" y="12"/>
                    <a:pt x="0" y="26"/>
                  </a:cubicBezTo>
                  <a:cubicBezTo>
                    <a:pt x="0" y="41"/>
                    <a:pt x="11" y="53"/>
                    <a:pt x="26" y="53"/>
                  </a:cubicBezTo>
                  <a:cubicBezTo>
                    <a:pt x="40" y="53"/>
                    <a:pt x="52" y="41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26" y="35"/>
                  </a:moveTo>
                  <a:cubicBezTo>
                    <a:pt x="21" y="35"/>
                    <a:pt x="17" y="31"/>
                    <a:pt x="17" y="26"/>
                  </a:cubicBezTo>
                  <a:cubicBezTo>
                    <a:pt x="17" y="21"/>
                    <a:pt x="21" y="18"/>
                    <a:pt x="26" y="18"/>
                  </a:cubicBezTo>
                  <a:cubicBezTo>
                    <a:pt x="31" y="18"/>
                    <a:pt x="35" y="21"/>
                    <a:pt x="35" y="26"/>
                  </a:cubicBezTo>
                  <a:cubicBezTo>
                    <a:pt x="35" y="31"/>
                    <a:pt x="31" y="35"/>
                    <a:pt x="26" y="3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+mn-lt"/>
                <a:ea typeface="+mn-ea"/>
              </a:endParaRPr>
            </a:p>
          </p:txBody>
        </p:sp>
      </p:grpSp>
      <p:grpSp>
        <p:nvGrpSpPr>
          <p:cNvPr id="22" name="Group 50"/>
          <p:cNvGrpSpPr>
            <a:grpSpLocks noChangeAspect="1"/>
          </p:cNvGrpSpPr>
          <p:nvPr/>
        </p:nvGrpSpPr>
        <p:grpSpPr>
          <a:xfrm>
            <a:off x="746916" y="9584369"/>
            <a:ext cx="655195" cy="655690"/>
            <a:chOff x="1588" y="4763"/>
            <a:chExt cx="2109787" cy="2111375"/>
          </a:xfrm>
          <a:solidFill>
            <a:srgbClr val="D53044"/>
          </a:solidFill>
        </p:grpSpPr>
        <p:sp>
          <p:nvSpPr>
            <p:cNvPr id="23" name="Freeform 5"/>
            <p:cNvSpPr>
              <a:spLocks noEditPoints="1"/>
            </p:cNvSpPr>
            <p:nvPr/>
          </p:nvSpPr>
          <p:spPr bwMode="auto">
            <a:xfrm>
              <a:off x="1588" y="4763"/>
              <a:ext cx="2109787" cy="2111375"/>
            </a:xfrm>
            <a:custGeom>
              <a:avLst/>
              <a:gdLst>
                <a:gd name="T0" fmla="*/ 362 w 560"/>
                <a:gd name="T1" fmla="*/ 176 h 560"/>
                <a:gd name="T2" fmla="*/ 280 w 560"/>
                <a:gd name="T3" fmla="*/ 0 h 560"/>
                <a:gd name="T4" fmla="*/ 158 w 560"/>
                <a:gd name="T5" fmla="*/ 179 h 560"/>
                <a:gd name="T6" fmla="*/ 140 w 560"/>
                <a:gd name="T7" fmla="*/ 189 h 560"/>
                <a:gd name="T8" fmla="*/ 53 w 560"/>
                <a:gd name="T9" fmla="*/ 175 h 560"/>
                <a:gd name="T10" fmla="*/ 0 w 560"/>
                <a:gd name="T11" fmla="*/ 508 h 560"/>
                <a:gd name="T12" fmla="*/ 105 w 560"/>
                <a:gd name="T13" fmla="*/ 560 h 560"/>
                <a:gd name="T14" fmla="*/ 153 w 560"/>
                <a:gd name="T15" fmla="*/ 530 h 560"/>
                <a:gd name="T16" fmla="*/ 158 w 560"/>
                <a:gd name="T17" fmla="*/ 531 h 560"/>
                <a:gd name="T18" fmla="*/ 333 w 560"/>
                <a:gd name="T19" fmla="*/ 560 h 560"/>
                <a:gd name="T20" fmla="*/ 491 w 560"/>
                <a:gd name="T21" fmla="*/ 526 h 560"/>
                <a:gd name="T22" fmla="*/ 499 w 560"/>
                <a:gd name="T23" fmla="*/ 477 h 560"/>
                <a:gd name="T24" fmla="*/ 528 w 560"/>
                <a:gd name="T25" fmla="*/ 384 h 560"/>
                <a:gd name="T26" fmla="*/ 545 w 560"/>
                <a:gd name="T27" fmla="*/ 294 h 560"/>
                <a:gd name="T28" fmla="*/ 560 w 560"/>
                <a:gd name="T29" fmla="*/ 252 h 560"/>
                <a:gd name="T30" fmla="*/ 510 w 560"/>
                <a:gd name="T31" fmla="*/ 183 h 560"/>
                <a:gd name="T32" fmla="*/ 105 w 560"/>
                <a:gd name="T33" fmla="*/ 525 h 560"/>
                <a:gd name="T34" fmla="*/ 35 w 560"/>
                <a:gd name="T35" fmla="*/ 508 h 560"/>
                <a:gd name="T36" fmla="*/ 53 w 560"/>
                <a:gd name="T37" fmla="*/ 210 h 560"/>
                <a:gd name="T38" fmla="*/ 123 w 560"/>
                <a:gd name="T39" fmla="*/ 228 h 560"/>
                <a:gd name="T40" fmla="*/ 525 w 560"/>
                <a:gd name="T41" fmla="*/ 254 h 560"/>
                <a:gd name="T42" fmla="*/ 455 w 560"/>
                <a:gd name="T43" fmla="*/ 280 h 560"/>
                <a:gd name="T44" fmla="*/ 455 w 560"/>
                <a:gd name="T45" fmla="*/ 298 h 560"/>
                <a:gd name="T46" fmla="*/ 517 w 560"/>
                <a:gd name="T47" fmla="*/ 330 h 560"/>
                <a:gd name="T48" fmla="*/ 438 w 560"/>
                <a:gd name="T49" fmla="*/ 368 h 560"/>
                <a:gd name="T50" fmla="*/ 438 w 560"/>
                <a:gd name="T51" fmla="*/ 385 h 560"/>
                <a:gd name="T52" fmla="*/ 495 w 560"/>
                <a:gd name="T53" fmla="*/ 421 h 560"/>
                <a:gd name="T54" fmla="*/ 420 w 560"/>
                <a:gd name="T55" fmla="*/ 455 h 560"/>
                <a:gd name="T56" fmla="*/ 420 w 560"/>
                <a:gd name="T57" fmla="*/ 473 h 560"/>
                <a:gd name="T58" fmla="*/ 465 w 560"/>
                <a:gd name="T59" fmla="*/ 497 h 560"/>
                <a:gd name="T60" fmla="*/ 429 w 560"/>
                <a:gd name="T61" fmla="*/ 525 h 560"/>
                <a:gd name="T62" fmla="*/ 236 w 560"/>
                <a:gd name="T63" fmla="*/ 514 h 560"/>
                <a:gd name="T64" fmla="*/ 140 w 560"/>
                <a:gd name="T65" fmla="*/ 479 h 560"/>
                <a:gd name="T66" fmla="*/ 154 w 560"/>
                <a:gd name="T67" fmla="*/ 219 h 560"/>
                <a:gd name="T68" fmla="*/ 263 w 560"/>
                <a:gd name="T69" fmla="*/ 53 h 560"/>
                <a:gd name="T70" fmla="*/ 331 w 560"/>
                <a:gd name="T71" fmla="*/ 118 h 560"/>
                <a:gd name="T72" fmla="*/ 504 w 560"/>
                <a:gd name="T73" fmla="*/ 217 h 560"/>
                <a:gd name="T74" fmla="*/ 525 w 560"/>
                <a:gd name="T75" fmla="*/ 254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0" h="560">
                  <a:moveTo>
                    <a:pt x="510" y="183"/>
                  </a:moveTo>
                  <a:cubicBezTo>
                    <a:pt x="489" y="178"/>
                    <a:pt x="437" y="178"/>
                    <a:pt x="362" y="176"/>
                  </a:cubicBezTo>
                  <a:cubicBezTo>
                    <a:pt x="365" y="159"/>
                    <a:pt x="366" y="144"/>
                    <a:pt x="366" y="118"/>
                  </a:cubicBezTo>
                  <a:cubicBezTo>
                    <a:pt x="366" y="55"/>
                    <a:pt x="320" y="0"/>
                    <a:pt x="280" y="0"/>
                  </a:cubicBezTo>
                  <a:cubicBezTo>
                    <a:pt x="251" y="0"/>
                    <a:pt x="228" y="23"/>
                    <a:pt x="228" y="52"/>
                  </a:cubicBezTo>
                  <a:cubicBezTo>
                    <a:pt x="227" y="87"/>
                    <a:pt x="216" y="148"/>
                    <a:pt x="158" y="179"/>
                  </a:cubicBezTo>
                  <a:cubicBezTo>
                    <a:pt x="153" y="181"/>
                    <a:pt x="141" y="187"/>
                    <a:pt x="139" y="188"/>
                  </a:cubicBezTo>
                  <a:cubicBezTo>
                    <a:pt x="140" y="189"/>
                    <a:pt x="140" y="189"/>
                    <a:pt x="140" y="189"/>
                  </a:cubicBezTo>
                  <a:cubicBezTo>
                    <a:pt x="131" y="181"/>
                    <a:pt x="118" y="175"/>
                    <a:pt x="105" y="175"/>
                  </a:cubicBezTo>
                  <a:cubicBezTo>
                    <a:pt x="53" y="175"/>
                    <a:pt x="53" y="175"/>
                    <a:pt x="53" y="175"/>
                  </a:cubicBezTo>
                  <a:cubicBezTo>
                    <a:pt x="24" y="175"/>
                    <a:pt x="0" y="199"/>
                    <a:pt x="0" y="228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36"/>
                    <a:pt x="24" y="560"/>
                    <a:pt x="53" y="560"/>
                  </a:cubicBezTo>
                  <a:cubicBezTo>
                    <a:pt x="105" y="560"/>
                    <a:pt x="105" y="560"/>
                    <a:pt x="105" y="560"/>
                  </a:cubicBezTo>
                  <a:cubicBezTo>
                    <a:pt x="126" y="560"/>
                    <a:pt x="143" y="547"/>
                    <a:pt x="152" y="530"/>
                  </a:cubicBezTo>
                  <a:cubicBezTo>
                    <a:pt x="152" y="530"/>
                    <a:pt x="152" y="530"/>
                    <a:pt x="153" y="530"/>
                  </a:cubicBezTo>
                  <a:cubicBezTo>
                    <a:pt x="154" y="530"/>
                    <a:pt x="155" y="531"/>
                    <a:pt x="157" y="531"/>
                  </a:cubicBezTo>
                  <a:cubicBezTo>
                    <a:pt x="157" y="531"/>
                    <a:pt x="157" y="531"/>
                    <a:pt x="158" y="531"/>
                  </a:cubicBezTo>
                  <a:cubicBezTo>
                    <a:pt x="168" y="534"/>
                    <a:pt x="187" y="538"/>
                    <a:pt x="228" y="548"/>
                  </a:cubicBezTo>
                  <a:cubicBezTo>
                    <a:pt x="237" y="550"/>
                    <a:pt x="284" y="560"/>
                    <a:pt x="333" y="560"/>
                  </a:cubicBezTo>
                  <a:cubicBezTo>
                    <a:pt x="429" y="560"/>
                    <a:pt x="429" y="560"/>
                    <a:pt x="429" y="560"/>
                  </a:cubicBezTo>
                  <a:cubicBezTo>
                    <a:pt x="458" y="560"/>
                    <a:pt x="479" y="549"/>
                    <a:pt x="491" y="526"/>
                  </a:cubicBezTo>
                  <a:cubicBezTo>
                    <a:pt x="492" y="526"/>
                    <a:pt x="496" y="518"/>
                    <a:pt x="499" y="507"/>
                  </a:cubicBezTo>
                  <a:cubicBezTo>
                    <a:pt x="501" y="499"/>
                    <a:pt x="502" y="488"/>
                    <a:pt x="499" y="477"/>
                  </a:cubicBezTo>
                  <a:cubicBezTo>
                    <a:pt x="518" y="464"/>
                    <a:pt x="524" y="444"/>
                    <a:pt x="528" y="431"/>
                  </a:cubicBezTo>
                  <a:cubicBezTo>
                    <a:pt x="535" y="411"/>
                    <a:pt x="533" y="395"/>
                    <a:pt x="528" y="384"/>
                  </a:cubicBezTo>
                  <a:cubicBezTo>
                    <a:pt x="539" y="374"/>
                    <a:pt x="548" y="359"/>
                    <a:pt x="551" y="335"/>
                  </a:cubicBezTo>
                  <a:cubicBezTo>
                    <a:pt x="554" y="321"/>
                    <a:pt x="551" y="306"/>
                    <a:pt x="545" y="294"/>
                  </a:cubicBezTo>
                  <a:cubicBezTo>
                    <a:pt x="555" y="283"/>
                    <a:pt x="559" y="269"/>
                    <a:pt x="560" y="256"/>
                  </a:cubicBezTo>
                  <a:cubicBezTo>
                    <a:pt x="560" y="252"/>
                    <a:pt x="560" y="252"/>
                    <a:pt x="560" y="252"/>
                  </a:cubicBezTo>
                  <a:cubicBezTo>
                    <a:pt x="560" y="250"/>
                    <a:pt x="560" y="248"/>
                    <a:pt x="560" y="243"/>
                  </a:cubicBezTo>
                  <a:cubicBezTo>
                    <a:pt x="560" y="221"/>
                    <a:pt x="545" y="193"/>
                    <a:pt x="510" y="183"/>
                  </a:cubicBezTo>
                  <a:close/>
                  <a:moveTo>
                    <a:pt x="123" y="508"/>
                  </a:moveTo>
                  <a:cubicBezTo>
                    <a:pt x="123" y="517"/>
                    <a:pt x="115" y="525"/>
                    <a:pt x="105" y="525"/>
                  </a:cubicBezTo>
                  <a:cubicBezTo>
                    <a:pt x="53" y="525"/>
                    <a:pt x="53" y="525"/>
                    <a:pt x="53" y="525"/>
                  </a:cubicBezTo>
                  <a:cubicBezTo>
                    <a:pt x="43" y="525"/>
                    <a:pt x="35" y="517"/>
                    <a:pt x="35" y="508"/>
                  </a:cubicBezTo>
                  <a:cubicBezTo>
                    <a:pt x="35" y="228"/>
                    <a:pt x="35" y="228"/>
                    <a:pt x="35" y="228"/>
                  </a:cubicBezTo>
                  <a:cubicBezTo>
                    <a:pt x="35" y="218"/>
                    <a:pt x="43" y="210"/>
                    <a:pt x="53" y="210"/>
                  </a:cubicBezTo>
                  <a:cubicBezTo>
                    <a:pt x="105" y="210"/>
                    <a:pt x="105" y="210"/>
                    <a:pt x="105" y="210"/>
                  </a:cubicBezTo>
                  <a:cubicBezTo>
                    <a:pt x="115" y="210"/>
                    <a:pt x="123" y="218"/>
                    <a:pt x="123" y="228"/>
                  </a:cubicBezTo>
                  <a:lnTo>
                    <a:pt x="123" y="508"/>
                  </a:lnTo>
                  <a:close/>
                  <a:moveTo>
                    <a:pt x="525" y="254"/>
                  </a:moveTo>
                  <a:cubicBezTo>
                    <a:pt x="524" y="263"/>
                    <a:pt x="521" y="280"/>
                    <a:pt x="490" y="280"/>
                  </a:cubicBezTo>
                  <a:cubicBezTo>
                    <a:pt x="464" y="280"/>
                    <a:pt x="455" y="280"/>
                    <a:pt x="455" y="280"/>
                  </a:cubicBezTo>
                  <a:cubicBezTo>
                    <a:pt x="450" y="280"/>
                    <a:pt x="446" y="284"/>
                    <a:pt x="446" y="289"/>
                  </a:cubicBezTo>
                  <a:cubicBezTo>
                    <a:pt x="446" y="294"/>
                    <a:pt x="450" y="298"/>
                    <a:pt x="455" y="298"/>
                  </a:cubicBezTo>
                  <a:cubicBezTo>
                    <a:pt x="455" y="298"/>
                    <a:pt x="463" y="298"/>
                    <a:pt x="489" y="298"/>
                  </a:cubicBezTo>
                  <a:cubicBezTo>
                    <a:pt x="515" y="298"/>
                    <a:pt x="519" y="319"/>
                    <a:pt x="517" y="330"/>
                  </a:cubicBezTo>
                  <a:cubicBezTo>
                    <a:pt x="515" y="343"/>
                    <a:pt x="509" y="368"/>
                    <a:pt x="479" y="368"/>
                  </a:cubicBezTo>
                  <a:cubicBezTo>
                    <a:pt x="450" y="368"/>
                    <a:pt x="438" y="368"/>
                    <a:pt x="438" y="368"/>
                  </a:cubicBezTo>
                  <a:cubicBezTo>
                    <a:pt x="433" y="368"/>
                    <a:pt x="429" y="371"/>
                    <a:pt x="429" y="376"/>
                  </a:cubicBezTo>
                  <a:cubicBezTo>
                    <a:pt x="429" y="381"/>
                    <a:pt x="433" y="385"/>
                    <a:pt x="438" y="385"/>
                  </a:cubicBezTo>
                  <a:cubicBezTo>
                    <a:pt x="438" y="385"/>
                    <a:pt x="458" y="385"/>
                    <a:pt x="472" y="385"/>
                  </a:cubicBezTo>
                  <a:cubicBezTo>
                    <a:pt x="501" y="385"/>
                    <a:pt x="499" y="408"/>
                    <a:pt x="495" y="421"/>
                  </a:cubicBezTo>
                  <a:cubicBezTo>
                    <a:pt x="489" y="439"/>
                    <a:pt x="486" y="455"/>
                    <a:pt x="448" y="455"/>
                  </a:cubicBezTo>
                  <a:cubicBezTo>
                    <a:pt x="436" y="455"/>
                    <a:pt x="420" y="455"/>
                    <a:pt x="420" y="455"/>
                  </a:cubicBezTo>
                  <a:cubicBezTo>
                    <a:pt x="415" y="455"/>
                    <a:pt x="411" y="459"/>
                    <a:pt x="411" y="464"/>
                  </a:cubicBezTo>
                  <a:cubicBezTo>
                    <a:pt x="411" y="469"/>
                    <a:pt x="415" y="473"/>
                    <a:pt x="420" y="473"/>
                  </a:cubicBezTo>
                  <a:cubicBezTo>
                    <a:pt x="420" y="473"/>
                    <a:pt x="432" y="473"/>
                    <a:pt x="447" y="473"/>
                  </a:cubicBezTo>
                  <a:cubicBezTo>
                    <a:pt x="466" y="473"/>
                    <a:pt x="467" y="491"/>
                    <a:pt x="465" y="497"/>
                  </a:cubicBezTo>
                  <a:cubicBezTo>
                    <a:pt x="463" y="504"/>
                    <a:pt x="461" y="509"/>
                    <a:pt x="461" y="510"/>
                  </a:cubicBezTo>
                  <a:cubicBezTo>
                    <a:pt x="455" y="519"/>
                    <a:pt x="447" y="525"/>
                    <a:pt x="429" y="525"/>
                  </a:cubicBezTo>
                  <a:cubicBezTo>
                    <a:pt x="333" y="525"/>
                    <a:pt x="333" y="525"/>
                    <a:pt x="333" y="525"/>
                  </a:cubicBezTo>
                  <a:cubicBezTo>
                    <a:pt x="285" y="525"/>
                    <a:pt x="237" y="514"/>
                    <a:pt x="236" y="514"/>
                  </a:cubicBezTo>
                  <a:cubicBezTo>
                    <a:pt x="163" y="497"/>
                    <a:pt x="160" y="496"/>
                    <a:pt x="155" y="494"/>
                  </a:cubicBezTo>
                  <a:cubicBezTo>
                    <a:pt x="155" y="494"/>
                    <a:pt x="140" y="492"/>
                    <a:pt x="140" y="479"/>
                  </a:cubicBezTo>
                  <a:cubicBezTo>
                    <a:pt x="140" y="237"/>
                    <a:pt x="140" y="237"/>
                    <a:pt x="140" y="237"/>
                  </a:cubicBezTo>
                  <a:cubicBezTo>
                    <a:pt x="140" y="229"/>
                    <a:pt x="145" y="222"/>
                    <a:pt x="154" y="219"/>
                  </a:cubicBezTo>
                  <a:cubicBezTo>
                    <a:pt x="155" y="219"/>
                    <a:pt x="156" y="218"/>
                    <a:pt x="158" y="218"/>
                  </a:cubicBezTo>
                  <a:cubicBezTo>
                    <a:pt x="237" y="185"/>
                    <a:pt x="262" y="112"/>
                    <a:pt x="263" y="53"/>
                  </a:cubicBezTo>
                  <a:cubicBezTo>
                    <a:pt x="263" y="44"/>
                    <a:pt x="269" y="35"/>
                    <a:pt x="280" y="35"/>
                  </a:cubicBezTo>
                  <a:cubicBezTo>
                    <a:pt x="299" y="35"/>
                    <a:pt x="331" y="72"/>
                    <a:pt x="331" y="118"/>
                  </a:cubicBezTo>
                  <a:cubicBezTo>
                    <a:pt x="331" y="160"/>
                    <a:pt x="330" y="167"/>
                    <a:pt x="315" y="210"/>
                  </a:cubicBezTo>
                  <a:cubicBezTo>
                    <a:pt x="490" y="210"/>
                    <a:pt x="489" y="213"/>
                    <a:pt x="504" y="217"/>
                  </a:cubicBezTo>
                  <a:cubicBezTo>
                    <a:pt x="523" y="222"/>
                    <a:pt x="525" y="238"/>
                    <a:pt x="525" y="243"/>
                  </a:cubicBezTo>
                  <a:cubicBezTo>
                    <a:pt x="525" y="249"/>
                    <a:pt x="525" y="248"/>
                    <a:pt x="525" y="25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+mn-lt"/>
                <a:ea typeface="+mn-ea"/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200025" y="1720851"/>
              <a:ext cx="196850" cy="200025"/>
            </a:xfrm>
            <a:custGeom>
              <a:avLst/>
              <a:gdLst>
                <a:gd name="T0" fmla="*/ 26 w 52"/>
                <a:gd name="T1" fmla="*/ 0 h 53"/>
                <a:gd name="T2" fmla="*/ 0 w 52"/>
                <a:gd name="T3" fmla="*/ 26 h 53"/>
                <a:gd name="T4" fmla="*/ 26 w 52"/>
                <a:gd name="T5" fmla="*/ 53 h 53"/>
                <a:gd name="T6" fmla="*/ 52 w 52"/>
                <a:gd name="T7" fmla="*/ 26 h 53"/>
                <a:gd name="T8" fmla="*/ 26 w 52"/>
                <a:gd name="T9" fmla="*/ 0 h 53"/>
                <a:gd name="T10" fmla="*/ 26 w 52"/>
                <a:gd name="T11" fmla="*/ 35 h 53"/>
                <a:gd name="T12" fmla="*/ 17 w 52"/>
                <a:gd name="T13" fmla="*/ 26 h 53"/>
                <a:gd name="T14" fmla="*/ 26 w 52"/>
                <a:gd name="T15" fmla="*/ 18 h 53"/>
                <a:gd name="T16" fmla="*/ 35 w 52"/>
                <a:gd name="T17" fmla="*/ 26 h 53"/>
                <a:gd name="T18" fmla="*/ 26 w 52"/>
                <a:gd name="T19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3">
                  <a:moveTo>
                    <a:pt x="26" y="0"/>
                  </a:moveTo>
                  <a:cubicBezTo>
                    <a:pt x="11" y="0"/>
                    <a:pt x="0" y="12"/>
                    <a:pt x="0" y="26"/>
                  </a:cubicBezTo>
                  <a:cubicBezTo>
                    <a:pt x="0" y="41"/>
                    <a:pt x="11" y="53"/>
                    <a:pt x="26" y="53"/>
                  </a:cubicBezTo>
                  <a:cubicBezTo>
                    <a:pt x="40" y="53"/>
                    <a:pt x="52" y="41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26" y="35"/>
                  </a:moveTo>
                  <a:cubicBezTo>
                    <a:pt x="21" y="35"/>
                    <a:pt x="17" y="31"/>
                    <a:pt x="17" y="26"/>
                  </a:cubicBezTo>
                  <a:cubicBezTo>
                    <a:pt x="17" y="21"/>
                    <a:pt x="21" y="18"/>
                    <a:pt x="26" y="18"/>
                  </a:cubicBezTo>
                  <a:cubicBezTo>
                    <a:pt x="31" y="18"/>
                    <a:pt x="35" y="21"/>
                    <a:pt x="35" y="26"/>
                  </a:cubicBezTo>
                  <a:cubicBezTo>
                    <a:pt x="35" y="31"/>
                    <a:pt x="31" y="35"/>
                    <a:pt x="26" y="3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+mn-lt"/>
                <a:ea typeface="+mn-ea"/>
              </a:endParaRPr>
            </a:p>
          </p:txBody>
        </p:sp>
      </p:grpSp>
      <p:sp>
        <p:nvSpPr>
          <p:cNvPr id="25" name="Freeform 5"/>
          <p:cNvSpPr>
            <a:spLocks noEditPoints="1"/>
          </p:cNvSpPr>
          <p:nvPr/>
        </p:nvSpPr>
        <p:spPr bwMode="auto">
          <a:xfrm>
            <a:off x="812840" y="11126063"/>
            <a:ext cx="655195" cy="655690"/>
          </a:xfrm>
          <a:custGeom>
            <a:avLst/>
            <a:gdLst>
              <a:gd name="T0" fmla="*/ 362 w 560"/>
              <a:gd name="T1" fmla="*/ 176 h 560"/>
              <a:gd name="T2" fmla="*/ 280 w 560"/>
              <a:gd name="T3" fmla="*/ 0 h 560"/>
              <a:gd name="T4" fmla="*/ 158 w 560"/>
              <a:gd name="T5" fmla="*/ 179 h 560"/>
              <a:gd name="T6" fmla="*/ 140 w 560"/>
              <a:gd name="T7" fmla="*/ 189 h 560"/>
              <a:gd name="T8" fmla="*/ 53 w 560"/>
              <a:gd name="T9" fmla="*/ 175 h 560"/>
              <a:gd name="T10" fmla="*/ 0 w 560"/>
              <a:gd name="T11" fmla="*/ 508 h 560"/>
              <a:gd name="T12" fmla="*/ 105 w 560"/>
              <a:gd name="T13" fmla="*/ 560 h 560"/>
              <a:gd name="T14" fmla="*/ 153 w 560"/>
              <a:gd name="T15" fmla="*/ 530 h 560"/>
              <a:gd name="T16" fmla="*/ 158 w 560"/>
              <a:gd name="T17" fmla="*/ 531 h 560"/>
              <a:gd name="T18" fmla="*/ 333 w 560"/>
              <a:gd name="T19" fmla="*/ 560 h 560"/>
              <a:gd name="T20" fmla="*/ 491 w 560"/>
              <a:gd name="T21" fmla="*/ 526 h 560"/>
              <a:gd name="T22" fmla="*/ 499 w 560"/>
              <a:gd name="T23" fmla="*/ 477 h 560"/>
              <a:gd name="T24" fmla="*/ 528 w 560"/>
              <a:gd name="T25" fmla="*/ 384 h 560"/>
              <a:gd name="T26" fmla="*/ 545 w 560"/>
              <a:gd name="T27" fmla="*/ 294 h 560"/>
              <a:gd name="T28" fmla="*/ 560 w 560"/>
              <a:gd name="T29" fmla="*/ 252 h 560"/>
              <a:gd name="T30" fmla="*/ 510 w 560"/>
              <a:gd name="T31" fmla="*/ 183 h 560"/>
              <a:gd name="T32" fmla="*/ 105 w 560"/>
              <a:gd name="T33" fmla="*/ 525 h 560"/>
              <a:gd name="T34" fmla="*/ 35 w 560"/>
              <a:gd name="T35" fmla="*/ 508 h 560"/>
              <a:gd name="T36" fmla="*/ 53 w 560"/>
              <a:gd name="T37" fmla="*/ 210 h 560"/>
              <a:gd name="T38" fmla="*/ 123 w 560"/>
              <a:gd name="T39" fmla="*/ 228 h 560"/>
              <a:gd name="T40" fmla="*/ 525 w 560"/>
              <a:gd name="T41" fmla="*/ 254 h 560"/>
              <a:gd name="T42" fmla="*/ 455 w 560"/>
              <a:gd name="T43" fmla="*/ 280 h 560"/>
              <a:gd name="T44" fmla="*/ 455 w 560"/>
              <a:gd name="T45" fmla="*/ 298 h 560"/>
              <a:gd name="T46" fmla="*/ 517 w 560"/>
              <a:gd name="T47" fmla="*/ 330 h 560"/>
              <a:gd name="T48" fmla="*/ 438 w 560"/>
              <a:gd name="T49" fmla="*/ 368 h 560"/>
              <a:gd name="T50" fmla="*/ 438 w 560"/>
              <a:gd name="T51" fmla="*/ 385 h 560"/>
              <a:gd name="T52" fmla="*/ 495 w 560"/>
              <a:gd name="T53" fmla="*/ 421 h 560"/>
              <a:gd name="T54" fmla="*/ 420 w 560"/>
              <a:gd name="T55" fmla="*/ 455 h 560"/>
              <a:gd name="T56" fmla="*/ 420 w 560"/>
              <a:gd name="T57" fmla="*/ 473 h 560"/>
              <a:gd name="T58" fmla="*/ 465 w 560"/>
              <a:gd name="T59" fmla="*/ 497 h 560"/>
              <a:gd name="T60" fmla="*/ 429 w 560"/>
              <a:gd name="T61" fmla="*/ 525 h 560"/>
              <a:gd name="T62" fmla="*/ 236 w 560"/>
              <a:gd name="T63" fmla="*/ 514 h 560"/>
              <a:gd name="T64" fmla="*/ 140 w 560"/>
              <a:gd name="T65" fmla="*/ 479 h 560"/>
              <a:gd name="T66" fmla="*/ 154 w 560"/>
              <a:gd name="T67" fmla="*/ 219 h 560"/>
              <a:gd name="T68" fmla="*/ 263 w 560"/>
              <a:gd name="T69" fmla="*/ 53 h 560"/>
              <a:gd name="T70" fmla="*/ 331 w 560"/>
              <a:gd name="T71" fmla="*/ 118 h 560"/>
              <a:gd name="T72" fmla="*/ 504 w 560"/>
              <a:gd name="T73" fmla="*/ 217 h 560"/>
              <a:gd name="T74" fmla="*/ 525 w 560"/>
              <a:gd name="T75" fmla="*/ 254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60" h="560">
                <a:moveTo>
                  <a:pt x="510" y="183"/>
                </a:moveTo>
                <a:cubicBezTo>
                  <a:pt x="489" y="178"/>
                  <a:pt x="437" y="178"/>
                  <a:pt x="362" y="176"/>
                </a:cubicBezTo>
                <a:cubicBezTo>
                  <a:pt x="365" y="159"/>
                  <a:pt x="366" y="144"/>
                  <a:pt x="366" y="118"/>
                </a:cubicBezTo>
                <a:cubicBezTo>
                  <a:pt x="366" y="55"/>
                  <a:pt x="320" y="0"/>
                  <a:pt x="280" y="0"/>
                </a:cubicBezTo>
                <a:cubicBezTo>
                  <a:pt x="251" y="0"/>
                  <a:pt x="228" y="23"/>
                  <a:pt x="228" y="52"/>
                </a:cubicBezTo>
                <a:cubicBezTo>
                  <a:pt x="227" y="87"/>
                  <a:pt x="216" y="148"/>
                  <a:pt x="158" y="179"/>
                </a:cubicBezTo>
                <a:cubicBezTo>
                  <a:pt x="153" y="181"/>
                  <a:pt x="141" y="187"/>
                  <a:pt x="139" y="188"/>
                </a:cubicBezTo>
                <a:cubicBezTo>
                  <a:pt x="140" y="189"/>
                  <a:pt x="140" y="189"/>
                  <a:pt x="140" y="189"/>
                </a:cubicBezTo>
                <a:cubicBezTo>
                  <a:pt x="131" y="181"/>
                  <a:pt x="118" y="175"/>
                  <a:pt x="105" y="175"/>
                </a:cubicBezTo>
                <a:cubicBezTo>
                  <a:pt x="53" y="175"/>
                  <a:pt x="53" y="175"/>
                  <a:pt x="53" y="175"/>
                </a:cubicBezTo>
                <a:cubicBezTo>
                  <a:pt x="24" y="175"/>
                  <a:pt x="0" y="199"/>
                  <a:pt x="0" y="228"/>
                </a:cubicBezTo>
                <a:cubicBezTo>
                  <a:pt x="0" y="508"/>
                  <a:pt x="0" y="508"/>
                  <a:pt x="0" y="508"/>
                </a:cubicBezTo>
                <a:cubicBezTo>
                  <a:pt x="0" y="536"/>
                  <a:pt x="24" y="560"/>
                  <a:pt x="53" y="560"/>
                </a:cubicBezTo>
                <a:cubicBezTo>
                  <a:pt x="105" y="560"/>
                  <a:pt x="105" y="560"/>
                  <a:pt x="105" y="560"/>
                </a:cubicBezTo>
                <a:cubicBezTo>
                  <a:pt x="126" y="560"/>
                  <a:pt x="143" y="547"/>
                  <a:pt x="152" y="530"/>
                </a:cubicBezTo>
                <a:cubicBezTo>
                  <a:pt x="152" y="530"/>
                  <a:pt x="152" y="530"/>
                  <a:pt x="153" y="530"/>
                </a:cubicBezTo>
                <a:cubicBezTo>
                  <a:pt x="154" y="530"/>
                  <a:pt x="155" y="531"/>
                  <a:pt x="157" y="531"/>
                </a:cubicBezTo>
                <a:cubicBezTo>
                  <a:pt x="157" y="531"/>
                  <a:pt x="157" y="531"/>
                  <a:pt x="158" y="531"/>
                </a:cubicBezTo>
                <a:cubicBezTo>
                  <a:pt x="168" y="534"/>
                  <a:pt x="187" y="538"/>
                  <a:pt x="228" y="548"/>
                </a:cubicBezTo>
                <a:cubicBezTo>
                  <a:pt x="237" y="550"/>
                  <a:pt x="284" y="560"/>
                  <a:pt x="333" y="560"/>
                </a:cubicBezTo>
                <a:cubicBezTo>
                  <a:pt x="429" y="560"/>
                  <a:pt x="429" y="560"/>
                  <a:pt x="429" y="560"/>
                </a:cubicBezTo>
                <a:cubicBezTo>
                  <a:pt x="458" y="560"/>
                  <a:pt x="479" y="549"/>
                  <a:pt x="491" y="526"/>
                </a:cubicBezTo>
                <a:cubicBezTo>
                  <a:pt x="492" y="526"/>
                  <a:pt x="496" y="518"/>
                  <a:pt x="499" y="507"/>
                </a:cubicBezTo>
                <a:cubicBezTo>
                  <a:pt x="501" y="499"/>
                  <a:pt x="502" y="488"/>
                  <a:pt x="499" y="477"/>
                </a:cubicBezTo>
                <a:cubicBezTo>
                  <a:pt x="518" y="464"/>
                  <a:pt x="524" y="444"/>
                  <a:pt x="528" y="431"/>
                </a:cubicBezTo>
                <a:cubicBezTo>
                  <a:pt x="535" y="411"/>
                  <a:pt x="533" y="395"/>
                  <a:pt x="528" y="384"/>
                </a:cubicBezTo>
                <a:cubicBezTo>
                  <a:pt x="539" y="374"/>
                  <a:pt x="548" y="359"/>
                  <a:pt x="551" y="335"/>
                </a:cubicBezTo>
                <a:cubicBezTo>
                  <a:pt x="554" y="321"/>
                  <a:pt x="551" y="306"/>
                  <a:pt x="545" y="294"/>
                </a:cubicBezTo>
                <a:cubicBezTo>
                  <a:pt x="555" y="283"/>
                  <a:pt x="559" y="269"/>
                  <a:pt x="560" y="256"/>
                </a:cubicBezTo>
                <a:cubicBezTo>
                  <a:pt x="560" y="252"/>
                  <a:pt x="560" y="252"/>
                  <a:pt x="560" y="252"/>
                </a:cubicBezTo>
                <a:cubicBezTo>
                  <a:pt x="560" y="250"/>
                  <a:pt x="560" y="248"/>
                  <a:pt x="560" y="243"/>
                </a:cubicBezTo>
                <a:cubicBezTo>
                  <a:pt x="560" y="221"/>
                  <a:pt x="545" y="193"/>
                  <a:pt x="510" y="183"/>
                </a:cubicBezTo>
                <a:close/>
                <a:moveTo>
                  <a:pt x="123" y="508"/>
                </a:moveTo>
                <a:cubicBezTo>
                  <a:pt x="123" y="517"/>
                  <a:pt x="115" y="525"/>
                  <a:pt x="105" y="525"/>
                </a:cubicBezTo>
                <a:cubicBezTo>
                  <a:pt x="53" y="525"/>
                  <a:pt x="53" y="525"/>
                  <a:pt x="53" y="525"/>
                </a:cubicBezTo>
                <a:cubicBezTo>
                  <a:pt x="43" y="525"/>
                  <a:pt x="35" y="517"/>
                  <a:pt x="35" y="508"/>
                </a:cubicBezTo>
                <a:cubicBezTo>
                  <a:pt x="35" y="228"/>
                  <a:pt x="35" y="228"/>
                  <a:pt x="35" y="228"/>
                </a:cubicBezTo>
                <a:cubicBezTo>
                  <a:pt x="35" y="218"/>
                  <a:pt x="43" y="210"/>
                  <a:pt x="53" y="210"/>
                </a:cubicBezTo>
                <a:cubicBezTo>
                  <a:pt x="105" y="210"/>
                  <a:pt x="105" y="210"/>
                  <a:pt x="105" y="210"/>
                </a:cubicBezTo>
                <a:cubicBezTo>
                  <a:pt x="115" y="210"/>
                  <a:pt x="123" y="218"/>
                  <a:pt x="123" y="228"/>
                </a:cubicBezTo>
                <a:lnTo>
                  <a:pt x="123" y="508"/>
                </a:lnTo>
                <a:close/>
                <a:moveTo>
                  <a:pt x="525" y="254"/>
                </a:moveTo>
                <a:cubicBezTo>
                  <a:pt x="524" y="263"/>
                  <a:pt x="521" y="280"/>
                  <a:pt x="490" y="280"/>
                </a:cubicBezTo>
                <a:cubicBezTo>
                  <a:pt x="464" y="280"/>
                  <a:pt x="455" y="280"/>
                  <a:pt x="455" y="280"/>
                </a:cubicBezTo>
                <a:cubicBezTo>
                  <a:pt x="450" y="280"/>
                  <a:pt x="446" y="284"/>
                  <a:pt x="446" y="289"/>
                </a:cubicBezTo>
                <a:cubicBezTo>
                  <a:pt x="446" y="294"/>
                  <a:pt x="450" y="298"/>
                  <a:pt x="455" y="298"/>
                </a:cubicBezTo>
                <a:cubicBezTo>
                  <a:pt x="455" y="298"/>
                  <a:pt x="463" y="298"/>
                  <a:pt x="489" y="298"/>
                </a:cubicBezTo>
                <a:cubicBezTo>
                  <a:pt x="515" y="298"/>
                  <a:pt x="519" y="319"/>
                  <a:pt x="517" y="330"/>
                </a:cubicBezTo>
                <a:cubicBezTo>
                  <a:pt x="515" y="343"/>
                  <a:pt x="509" y="368"/>
                  <a:pt x="479" y="368"/>
                </a:cubicBezTo>
                <a:cubicBezTo>
                  <a:pt x="450" y="368"/>
                  <a:pt x="438" y="368"/>
                  <a:pt x="438" y="368"/>
                </a:cubicBezTo>
                <a:cubicBezTo>
                  <a:pt x="433" y="368"/>
                  <a:pt x="429" y="371"/>
                  <a:pt x="429" y="376"/>
                </a:cubicBezTo>
                <a:cubicBezTo>
                  <a:pt x="429" y="381"/>
                  <a:pt x="433" y="385"/>
                  <a:pt x="438" y="385"/>
                </a:cubicBezTo>
                <a:cubicBezTo>
                  <a:pt x="438" y="385"/>
                  <a:pt x="458" y="385"/>
                  <a:pt x="472" y="385"/>
                </a:cubicBezTo>
                <a:cubicBezTo>
                  <a:pt x="501" y="385"/>
                  <a:pt x="499" y="408"/>
                  <a:pt x="495" y="421"/>
                </a:cubicBezTo>
                <a:cubicBezTo>
                  <a:pt x="489" y="439"/>
                  <a:pt x="486" y="455"/>
                  <a:pt x="448" y="455"/>
                </a:cubicBezTo>
                <a:cubicBezTo>
                  <a:pt x="436" y="455"/>
                  <a:pt x="420" y="455"/>
                  <a:pt x="420" y="455"/>
                </a:cubicBezTo>
                <a:cubicBezTo>
                  <a:pt x="415" y="455"/>
                  <a:pt x="411" y="459"/>
                  <a:pt x="411" y="464"/>
                </a:cubicBezTo>
                <a:cubicBezTo>
                  <a:pt x="411" y="469"/>
                  <a:pt x="415" y="473"/>
                  <a:pt x="420" y="473"/>
                </a:cubicBezTo>
                <a:cubicBezTo>
                  <a:pt x="420" y="473"/>
                  <a:pt x="432" y="473"/>
                  <a:pt x="447" y="473"/>
                </a:cubicBezTo>
                <a:cubicBezTo>
                  <a:pt x="466" y="473"/>
                  <a:pt x="467" y="491"/>
                  <a:pt x="465" y="497"/>
                </a:cubicBezTo>
                <a:cubicBezTo>
                  <a:pt x="463" y="504"/>
                  <a:pt x="461" y="509"/>
                  <a:pt x="461" y="510"/>
                </a:cubicBezTo>
                <a:cubicBezTo>
                  <a:pt x="455" y="519"/>
                  <a:pt x="447" y="525"/>
                  <a:pt x="429" y="525"/>
                </a:cubicBezTo>
                <a:cubicBezTo>
                  <a:pt x="333" y="525"/>
                  <a:pt x="333" y="525"/>
                  <a:pt x="333" y="525"/>
                </a:cubicBezTo>
                <a:cubicBezTo>
                  <a:pt x="285" y="525"/>
                  <a:pt x="237" y="514"/>
                  <a:pt x="236" y="514"/>
                </a:cubicBezTo>
                <a:cubicBezTo>
                  <a:pt x="163" y="497"/>
                  <a:pt x="160" y="496"/>
                  <a:pt x="155" y="494"/>
                </a:cubicBezTo>
                <a:cubicBezTo>
                  <a:pt x="155" y="494"/>
                  <a:pt x="140" y="492"/>
                  <a:pt x="140" y="479"/>
                </a:cubicBezTo>
                <a:cubicBezTo>
                  <a:pt x="140" y="237"/>
                  <a:pt x="140" y="237"/>
                  <a:pt x="140" y="237"/>
                </a:cubicBezTo>
                <a:cubicBezTo>
                  <a:pt x="140" y="229"/>
                  <a:pt x="145" y="222"/>
                  <a:pt x="154" y="219"/>
                </a:cubicBezTo>
                <a:cubicBezTo>
                  <a:pt x="155" y="219"/>
                  <a:pt x="156" y="218"/>
                  <a:pt x="158" y="218"/>
                </a:cubicBezTo>
                <a:cubicBezTo>
                  <a:pt x="237" y="185"/>
                  <a:pt x="262" y="112"/>
                  <a:pt x="263" y="53"/>
                </a:cubicBezTo>
                <a:cubicBezTo>
                  <a:pt x="263" y="44"/>
                  <a:pt x="269" y="35"/>
                  <a:pt x="280" y="35"/>
                </a:cubicBezTo>
                <a:cubicBezTo>
                  <a:pt x="299" y="35"/>
                  <a:pt x="331" y="72"/>
                  <a:pt x="331" y="118"/>
                </a:cubicBezTo>
                <a:cubicBezTo>
                  <a:pt x="331" y="160"/>
                  <a:pt x="330" y="167"/>
                  <a:pt x="315" y="210"/>
                </a:cubicBezTo>
                <a:cubicBezTo>
                  <a:pt x="490" y="210"/>
                  <a:pt x="489" y="213"/>
                  <a:pt x="504" y="217"/>
                </a:cubicBezTo>
                <a:cubicBezTo>
                  <a:pt x="523" y="222"/>
                  <a:pt x="525" y="238"/>
                  <a:pt x="525" y="243"/>
                </a:cubicBezTo>
                <a:cubicBezTo>
                  <a:pt x="525" y="249"/>
                  <a:pt x="525" y="248"/>
                  <a:pt x="525" y="254"/>
                </a:cubicBezTo>
                <a:close/>
              </a:path>
            </a:pathLst>
          </a:custGeom>
          <a:solidFill>
            <a:srgbClr val="D53044"/>
          </a:solidFill>
          <a:ln>
            <a:noFill/>
          </a:ln>
          <a:extLst/>
        </p:spPr>
        <p:txBody>
          <a:bodyPr lIns="68571" tIns="34286" rIns="68571" bIns="34286"/>
          <a:lstStyle/>
          <a:p>
            <a:pPr defTabSz="1219261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3600">
              <a:latin typeface="+mn-lt"/>
              <a:ea typeface="+mn-ea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0628312" y="4261575"/>
            <a:ext cx="76469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To go to the informative session at your Faculty and/or to ask for an appointment for the enrolment.</a:t>
            </a:r>
            <a:endParaRPr lang="es-ES" sz="4000" dirty="0"/>
          </a:p>
        </p:txBody>
      </p:sp>
      <p:sp>
        <p:nvSpPr>
          <p:cNvPr id="27" name="26 CuadroTexto"/>
          <p:cNvSpPr txBox="1"/>
          <p:nvPr/>
        </p:nvSpPr>
        <p:spPr>
          <a:xfrm>
            <a:off x="10582274" y="6553200"/>
            <a:ext cx="7693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To enrol at the Faculty and get the password for the Virtual Office at the Faculty.</a:t>
            </a:r>
            <a:endParaRPr lang="es-ES" sz="3600" dirty="0"/>
          </a:p>
        </p:txBody>
      </p:sp>
      <p:sp>
        <p:nvSpPr>
          <p:cNvPr id="28" name="27 CuadroTexto"/>
          <p:cNvSpPr txBox="1"/>
          <p:nvPr/>
        </p:nvSpPr>
        <p:spPr>
          <a:xfrm>
            <a:off x="10668000" y="8153400"/>
            <a:ext cx="7132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To request your student card in one of the TUI points </a:t>
            </a:r>
            <a:endParaRPr lang="es-ES" sz="3600" dirty="0"/>
          </a:p>
        </p:txBody>
      </p:sp>
      <p:sp>
        <p:nvSpPr>
          <p:cNvPr id="29" name="28 CuadroTexto"/>
          <p:cNvSpPr txBox="1"/>
          <p:nvPr/>
        </p:nvSpPr>
        <p:spPr>
          <a:xfrm>
            <a:off x="10667999" y="9667875"/>
            <a:ext cx="7391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To make an appointment for the Foreigners Office to get your NIE/TIE (if you need it).</a:t>
            </a:r>
            <a:endParaRPr lang="es-ES" sz="3600" dirty="0"/>
          </a:p>
        </p:txBody>
      </p:sp>
      <p:sp>
        <p:nvSpPr>
          <p:cNvPr id="30" name="29 CuadroTexto"/>
          <p:cNvSpPr txBox="1"/>
          <p:nvPr/>
        </p:nvSpPr>
        <p:spPr>
          <a:xfrm>
            <a:off x="10725150" y="11491050"/>
            <a:ext cx="522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err="1"/>
              <a:t>To</a:t>
            </a:r>
            <a:r>
              <a:rPr lang="es-ES" sz="3600" dirty="0"/>
              <a:t> </a:t>
            </a:r>
            <a:r>
              <a:rPr lang="es-ES" sz="3600" dirty="0" err="1"/>
              <a:t>attend</a:t>
            </a:r>
            <a:r>
              <a:rPr lang="es-ES" sz="3600" dirty="0"/>
              <a:t> </a:t>
            </a:r>
            <a:r>
              <a:rPr lang="es-ES" sz="3600" dirty="0" err="1"/>
              <a:t>your</a:t>
            </a:r>
            <a:r>
              <a:rPr lang="es-ES" sz="3600" dirty="0"/>
              <a:t> </a:t>
            </a:r>
            <a:r>
              <a:rPr lang="es-ES" sz="3600" dirty="0" err="1"/>
              <a:t>lessons</a:t>
            </a:r>
            <a:r>
              <a:rPr lang="es-ES" sz="3600" dirty="0"/>
              <a:t>.</a:t>
            </a:r>
          </a:p>
        </p:txBody>
      </p:sp>
      <p:grpSp>
        <p:nvGrpSpPr>
          <p:cNvPr id="31" name="Group 50"/>
          <p:cNvGrpSpPr>
            <a:grpSpLocks noChangeAspect="1"/>
          </p:cNvGrpSpPr>
          <p:nvPr/>
        </p:nvGrpSpPr>
        <p:grpSpPr>
          <a:xfrm>
            <a:off x="9814902" y="4441621"/>
            <a:ext cx="655195" cy="655690"/>
            <a:chOff x="1588" y="4763"/>
            <a:chExt cx="2109787" cy="2111375"/>
          </a:xfrm>
          <a:solidFill>
            <a:srgbClr val="D53044"/>
          </a:solidFill>
        </p:grpSpPr>
        <p:sp>
          <p:nvSpPr>
            <p:cNvPr id="32" name="Freeform 5"/>
            <p:cNvSpPr>
              <a:spLocks noEditPoints="1"/>
            </p:cNvSpPr>
            <p:nvPr/>
          </p:nvSpPr>
          <p:spPr bwMode="auto">
            <a:xfrm>
              <a:off x="1588" y="4763"/>
              <a:ext cx="2109787" cy="2111375"/>
            </a:xfrm>
            <a:custGeom>
              <a:avLst/>
              <a:gdLst>
                <a:gd name="T0" fmla="*/ 362 w 560"/>
                <a:gd name="T1" fmla="*/ 176 h 560"/>
                <a:gd name="T2" fmla="*/ 280 w 560"/>
                <a:gd name="T3" fmla="*/ 0 h 560"/>
                <a:gd name="T4" fmla="*/ 158 w 560"/>
                <a:gd name="T5" fmla="*/ 179 h 560"/>
                <a:gd name="T6" fmla="*/ 140 w 560"/>
                <a:gd name="T7" fmla="*/ 189 h 560"/>
                <a:gd name="T8" fmla="*/ 53 w 560"/>
                <a:gd name="T9" fmla="*/ 175 h 560"/>
                <a:gd name="T10" fmla="*/ 0 w 560"/>
                <a:gd name="T11" fmla="*/ 508 h 560"/>
                <a:gd name="T12" fmla="*/ 105 w 560"/>
                <a:gd name="T13" fmla="*/ 560 h 560"/>
                <a:gd name="T14" fmla="*/ 153 w 560"/>
                <a:gd name="T15" fmla="*/ 530 h 560"/>
                <a:gd name="T16" fmla="*/ 158 w 560"/>
                <a:gd name="T17" fmla="*/ 531 h 560"/>
                <a:gd name="T18" fmla="*/ 333 w 560"/>
                <a:gd name="T19" fmla="*/ 560 h 560"/>
                <a:gd name="T20" fmla="*/ 491 w 560"/>
                <a:gd name="T21" fmla="*/ 526 h 560"/>
                <a:gd name="T22" fmla="*/ 499 w 560"/>
                <a:gd name="T23" fmla="*/ 477 h 560"/>
                <a:gd name="T24" fmla="*/ 528 w 560"/>
                <a:gd name="T25" fmla="*/ 384 h 560"/>
                <a:gd name="T26" fmla="*/ 545 w 560"/>
                <a:gd name="T27" fmla="*/ 294 h 560"/>
                <a:gd name="T28" fmla="*/ 560 w 560"/>
                <a:gd name="T29" fmla="*/ 252 h 560"/>
                <a:gd name="T30" fmla="*/ 510 w 560"/>
                <a:gd name="T31" fmla="*/ 183 h 560"/>
                <a:gd name="T32" fmla="*/ 105 w 560"/>
                <a:gd name="T33" fmla="*/ 525 h 560"/>
                <a:gd name="T34" fmla="*/ 35 w 560"/>
                <a:gd name="T35" fmla="*/ 508 h 560"/>
                <a:gd name="T36" fmla="*/ 53 w 560"/>
                <a:gd name="T37" fmla="*/ 210 h 560"/>
                <a:gd name="T38" fmla="*/ 123 w 560"/>
                <a:gd name="T39" fmla="*/ 228 h 560"/>
                <a:gd name="T40" fmla="*/ 525 w 560"/>
                <a:gd name="T41" fmla="*/ 254 h 560"/>
                <a:gd name="T42" fmla="*/ 455 w 560"/>
                <a:gd name="T43" fmla="*/ 280 h 560"/>
                <a:gd name="T44" fmla="*/ 455 w 560"/>
                <a:gd name="T45" fmla="*/ 298 h 560"/>
                <a:gd name="T46" fmla="*/ 517 w 560"/>
                <a:gd name="T47" fmla="*/ 330 h 560"/>
                <a:gd name="T48" fmla="*/ 438 w 560"/>
                <a:gd name="T49" fmla="*/ 368 h 560"/>
                <a:gd name="T50" fmla="*/ 438 w 560"/>
                <a:gd name="T51" fmla="*/ 385 h 560"/>
                <a:gd name="T52" fmla="*/ 495 w 560"/>
                <a:gd name="T53" fmla="*/ 421 h 560"/>
                <a:gd name="T54" fmla="*/ 420 w 560"/>
                <a:gd name="T55" fmla="*/ 455 h 560"/>
                <a:gd name="T56" fmla="*/ 420 w 560"/>
                <a:gd name="T57" fmla="*/ 473 h 560"/>
                <a:gd name="T58" fmla="*/ 465 w 560"/>
                <a:gd name="T59" fmla="*/ 497 h 560"/>
                <a:gd name="T60" fmla="*/ 429 w 560"/>
                <a:gd name="T61" fmla="*/ 525 h 560"/>
                <a:gd name="T62" fmla="*/ 236 w 560"/>
                <a:gd name="T63" fmla="*/ 514 h 560"/>
                <a:gd name="T64" fmla="*/ 140 w 560"/>
                <a:gd name="T65" fmla="*/ 479 h 560"/>
                <a:gd name="T66" fmla="*/ 154 w 560"/>
                <a:gd name="T67" fmla="*/ 219 h 560"/>
                <a:gd name="T68" fmla="*/ 263 w 560"/>
                <a:gd name="T69" fmla="*/ 53 h 560"/>
                <a:gd name="T70" fmla="*/ 331 w 560"/>
                <a:gd name="T71" fmla="*/ 118 h 560"/>
                <a:gd name="T72" fmla="*/ 504 w 560"/>
                <a:gd name="T73" fmla="*/ 217 h 560"/>
                <a:gd name="T74" fmla="*/ 525 w 560"/>
                <a:gd name="T75" fmla="*/ 254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0" h="560">
                  <a:moveTo>
                    <a:pt x="510" y="183"/>
                  </a:moveTo>
                  <a:cubicBezTo>
                    <a:pt x="489" y="178"/>
                    <a:pt x="437" y="178"/>
                    <a:pt x="362" y="176"/>
                  </a:cubicBezTo>
                  <a:cubicBezTo>
                    <a:pt x="365" y="159"/>
                    <a:pt x="366" y="144"/>
                    <a:pt x="366" y="118"/>
                  </a:cubicBezTo>
                  <a:cubicBezTo>
                    <a:pt x="366" y="55"/>
                    <a:pt x="320" y="0"/>
                    <a:pt x="280" y="0"/>
                  </a:cubicBezTo>
                  <a:cubicBezTo>
                    <a:pt x="251" y="0"/>
                    <a:pt x="228" y="23"/>
                    <a:pt x="228" y="52"/>
                  </a:cubicBezTo>
                  <a:cubicBezTo>
                    <a:pt x="227" y="87"/>
                    <a:pt x="216" y="148"/>
                    <a:pt x="158" y="179"/>
                  </a:cubicBezTo>
                  <a:cubicBezTo>
                    <a:pt x="153" y="181"/>
                    <a:pt x="141" y="187"/>
                    <a:pt x="139" y="188"/>
                  </a:cubicBezTo>
                  <a:cubicBezTo>
                    <a:pt x="140" y="189"/>
                    <a:pt x="140" y="189"/>
                    <a:pt x="140" y="189"/>
                  </a:cubicBezTo>
                  <a:cubicBezTo>
                    <a:pt x="131" y="181"/>
                    <a:pt x="118" y="175"/>
                    <a:pt x="105" y="175"/>
                  </a:cubicBezTo>
                  <a:cubicBezTo>
                    <a:pt x="53" y="175"/>
                    <a:pt x="53" y="175"/>
                    <a:pt x="53" y="175"/>
                  </a:cubicBezTo>
                  <a:cubicBezTo>
                    <a:pt x="24" y="175"/>
                    <a:pt x="0" y="199"/>
                    <a:pt x="0" y="228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36"/>
                    <a:pt x="24" y="560"/>
                    <a:pt x="53" y="560"/>
                  </a:cubicBezTo>
                  <a:cubicBezTo>
                    <a:pt x="105" y="560"/>
                    <a:pt x="105" y="560"/>
                    <a:pt x="105" y="560"/>
                  </a:cubicBezTo>
                  <a:cubicBezTo>
                    <a:pt x="126" y="560"/>
                    <a:pt x="143" y="547"/>
                    <a:pt x="152" y="530"/>
                  </a:cubicBezTo>
                  <a:cubicBezTo>
                    <a:pt x="152" y="530"/>
                    <a:pt x="152" y="530"/>
                    <a:pt x="153" y="530"/>
                  </a:cubicBezTo>
                  <a:cubicBezTo>
                    <a:pt x="154" y="530"/>
                    <a:pt x="155" y="531"/>
                    <a:pt x="157" y="531"/>
                  </a:cubicBezTo>
                  <a:cubicBezTo>
                    <a:pt x="157" y="531"/>
                    <a:pt x="157" y="531"/>
                    <a:pt x="158" y="531"/>
                  </a:cubicBezTo>
                  <a:cubicBezTo>
                    <a:pt x="168" y="534"/>
                    <a:pt x="187" y="538"/>
                    <a:pt x="228" y="548"/>
                  </a:cubicBezTo>
                  <a:cubicBezTo>
                    <a:pt x="237" y="550"/>
                    <a:pt x="284" y="560"/>
                    <a:pt x="333" y="560"/>
                  </a:cubicBezTo>
                  <a:cubicBezTo>
                    <a:pt x="429" y="560"/>
                    <a:pt x="429" y="560"/>
                    <a:pt x="429" y="560"/>
                  </a:cubicBezTo>
                  <a:cubicBezTo>
                    <a:pt x="458" y="560"/>
                    <a:pt x="479" y="549"/>
                    <a:pt x="491" y="526"/>
                  </a:cubicBezTo>
                  <a:cubicBezTo>
                    <a:pt x="492" y="526"/>
                    <a:pt x="496" y="518"/>
                    <a:pt x="499" y="507"/>
                  </a:cubicBezTo>
                  <a:cubicBezTo>
                    <a:pt x="501" y="499"/>
                    <a:pt x="502" y="488"/>
                    <a:pt x="499" y="477"/>
                  </a:cubicBezTo>
                  <a:cubicBezTo>
                    <a:pt x="518" y="464"/>
                    <a:pt x="524" y="444"/>
                    <a:pt x="528" y="431"/>
                  </a:cubicBezTo>
                  <a:cubicBezTo>
                    <a:pt x="535" y="411"/>
                    <a:pt x="533" y="395"/>
                    <a:pt x="528" y="384"/>
                  </a:cubicBezTo>
                  <a:cubicBezTo>
                    <a:pt x="539" y="374"/>
                    <a:pt x="548" y="359"/>
                    <a:pt x="551" y="335"/>
                  </a:cubicBezTo>
                  <a:cubicBezTo>
                    <a:pt x="554" y="321"/>
                    <a:pt x="551" y="306"/>
                    <a:pt x="545" y="294"/>
                  </a:cubicBezTo>
                  <a:cubicBezTo>
                    <a:pt x="555" y="283"/>
                    <a:pt x="559" y="269"/>
                    <a:pt x="560" y="256"/>
                  </a:cubicBezTo>
                  <a:cubicBezTo>
                    <a:pt x="560" y="252"/>
                    <a:pt x="560" y="252"/>
                    <a:pt x="560" y="252"/>
                  </a:cubicBezTo>
                  <a:cubicBezTo>
                    <a:pt x="560" y="250"/>
                    <a:pt x="560" y="248"/>
                    <a:pt x="560" y="243"/>
                  </a:cubicBezTo>
                  <a:cubicBezTo>
                    <a:pt x="560" y="221"/>
                    <a:pt x="545" y="193"/>
                    <a:pt x="510" y="183"/>
                  </a:cubicBezTo>
                  <a:close/>
                  <a:moveTo>
                    <a:pt x="123" y="508"/>
                  </a:moveTo>
                  <a:cubicBezTo>
                    <a:pt x="123" y="517"/>
                    <a:pt x="115" y="525"/>
                    <a:pt x="105" y="525"/>
                  </a:cubicBezTo>
                  <a:cubicBezTo>
                    <a:pt x="53" y="525"/>
                    <a:pt x="53" y="525"/>
                    <a:pt x="53" y="525"/>
                  </a:cubicBezTo>
                  <a:cubicBezTo>
                    <a:pt x="43" y="525"/>
                    <a:pt x="35" y="517"/>
                    <a:pt x="35" y="508"/>
                  </a:cubicBezTo>
                  <a:cubicBezTo>
                    <a:pt x="35" y="228"/>
                    <a:pt x="35" y="228"/>
                    <a:pt x="35" y="228"/>
                  </a:cubicBezTo>
                  <a:cubicBezTo>
                    <a:pt x="35" y="218"/>
                    <a:pt x="43" y="210"/>
                    <a:pt x="53" y="210"/>
                  </a:cubicBezTo>
                  <a:cubicBezTo>
                    <a:pt x="105" y="210"/>
                    <a:pt x="105" y="210"/>
                    <a:pt x="105" y="210"/>
                  </a:cubicBezTo>
                  <a:cubicBezTo>
                    <a:pt x="115" y="210"/>
                    <a:pt x="123" y="218"/>
                    <a:pt x="123" y="228"/>
                  </a:cubicBezTo>
                  <a:lnTo>
                    <a:pt x="123" y="508"/>
                  </a:lnTo>
                  <a:close/>
                  <a:moveTo>
                    <a:pt x="525" y="254"/>
                  </a:moveTo>
                  <a:cubicBezTo>
                    <a:pt x="524" y="263"/>
                    <a:pt x="521" y="280"/>
                    <a:pt x="490" y="280"/>
                  </a:cubicBezTo>
                  <a:cubicBezTo>
                    <a:pt x="464" y="280"/>
                    <a:pt x="455" y="280"/>
                    <a:pt x="455" y="280"/>
                  </a:cubicBezTo>
                  <a:cubicBezTo>
                    <a:pt x="450" y="280"/>
                    <a:pt x="446" y="284"/>
                    <a:pt x="446" y="289"/>
                  </a:cubicBezTo>
                  <a:cubicBezTo>
                    <a:pt x="446" y="294"/>
                    <a:pt x="450" y="298"/>
                    <a:pt x="455" y="298"/>
                  </a:cubicBezTo>
                  <a:cubicBezTo>
                    <a:pt x="455" y="298"/>
                    <a:pt x="463" y="298"/>
                    <a:pt x="489" y="298"/>
                  </a:cubicBezTo>
                  <a:cubicBezTo>
                    <a:pt x="515" y="298"/>
                    <a:pt x="519" y="319"/>
                    <a:pt x="517" y="330"/>
                  </a:cubicBezTo>
                  <a:cubicBezTo>
                    <a:pt x="515" y="343"/>
                    <a:pt x="509" y="368"/>
                    <a:pt x="479" y="368"/>
                  </a:cubicBezTo>
                  <a:cubicBezTo>
                    <a:pt x="450" y="368"/>
                    <a:pt x="438" y="368"/>
                    <a:pt x="438" y="368"/>
                  </a:cubicBezTo>
                  <a:cubicBezTo>
                    <a:pt x="433" y="368"/>
                    <a:pt x="429" y="371"/>
                    <a:pt x="429" y="376"/>
                  </a:cubicBezTo>
                  <a:cubicBezTo>
                    <a:pt x="429" y="381"/>
                    <a:pt x="433" y="385"/>
                    <a:pt x="438" y="385"/>
                  </a:cubicBezTo>
                  <a:cubicBezTo>
                    <a:pt x="438" y="385"/>
                    <a:pt x="458" y="385"/>
                    <a:pt x="472" y="385"/>
                  </a:cubicBezTo>
                  <a:cubicBezTo>
                    <a:pt x="501" y="385"/>
                    <a:pt x="499" y="408"/>
                    <a:pt x="495" y="421"/>
                  </a:cubicBezTo>
                  <a:cubicBezTo>
                    <a:pt x="489" y="439"/>
                    <a:pt x="486" y="455"/>
                    <a:pt x="448" y="455"/>
                  </a:cubicBezTo>
                  <a:cubicBezTo>
                    <a:pt x="436" y="455"/>
                    <a:pt x="420" y="455"/>
                    <a:pt x="420" y="455"/>
                  </a:cubicBezTo>
                  <a:cubicBezTo>
                    <a:pt x="415" y="455"/>
                    <a:pt x="411" y="459"/>
                    <a:pt x="411" y="464"/>
                  </a:cubicBezTo>
                  <a:cubicBezTo>
                    <a:pt x="411" y="469"/>
                    <a:pt x="415" y="473"/>
                    <a:pt x="420" y="473"/>
                  </a:cubicBezTo>
                  <a:cubicBezTo>
                    <a:pt x="420" y="473"/>
                    <a:pt x="432" y="473"/>
                    <a:pt x="447" y="473"/>
                  </a:cubicBezTo>
                  <a:cubicBezTo>
                    <a:pt x="466" y="473"/>
                    <a:pt x="467" y="491"/>
                    <a:pt x="465" y="497"/>
                  </a:cubicBezTo>
                  <a:cubicBezTo>
                    <a:pt x="463" y="504"/>
                    <a:pt x="461" y="509"/>
                    <a:pt x="461" y="510"/>
                  </a:cubicBezTo>
                  <a:cubicBezTo>
                    <a:pt x="455" y="519"/>
                    <a:pt x="447" y="525"/>
                    <a:pt x="429" y="525"/>
                  </a:cubicBezTo>
                  <a:cubicBezTo>
                    <a:pt x="333" y="525"/>
                    <a:pt x="333" y="525"/>
                    <a:pt x="333" y="525"/>
                  </a:cubicBezTo>
                  <a:cubicBezTo>
                    <a:pt x="285" y="525"/>
                    <a:pt x="237" y="514"/>
                    <a:pt x="236" y="514"/>
                  </a:cubicBezTo>
                  <a:cubicBezTo>
                    <a:pt x="163" y="497"/>
                    <a:pt x="160" y="496"/>
                    <a:pt x="155" y="494"/>
                  </a:cubicBezTo>
                  <a:cubicBezTo>
                    <a:pt x="155" y="494"/>
                    <a:pt x="140" y="492"/>
                    <a:pt x="140" y="479"/>
                  </a:cubicBezTo>
                  <a:cubicBezTo>
                    <a:pt x="140" y="237"/>
                    <a:pt x="140" y="237"/>
                    <a:pt x="140" y="237"/>
                  </a:cubicBezTo>
                  <a:cubicBezTo>
                    <a:pt x="140" y="229"/>
                    <a:pt x="145" y="222"/>
                    <a:pt x="154" y="219"/>
                  </a:cubicBezTo>
                  <a:cubicBezTo>
                    <a:pt x="155" y="219"/>
                    <a:pt x="156" y="218"/>
                    <a:pt x="158" y="218"/>
                  </a:cubicBezTo>
                  <a:cubicBezTo>
                    <a:pt x="237" y="185"/>
                    <a:pt x="262" y="112"/>
                    <a:pt x="263" y="53"/>
                  </a:cubicBezTo>
                  <a:cubicBezTo>
                    <a:pt x="263" y="44"/>
                    <a:pt x="269" y="35"/>
                    <a:pt x="280" y="35"/>
                  </a:cubicBezTo>
                  <a:cubicBezTo>
                    <a:pt x="299" y="35"/>
                    <a:pt x="331" y="72"/>
                    <a:pt x="331" y="118"/>
                  </a:cubicBezTo>
                  <a:cubicBezTo>
                    <a:pt x="331" y="160"/>
                    <a:pt x="330" y="167"/>
                    <a:pt x="315" y="210"/>
                  </a:cubicBezTo>
                  <a:cubicBezTo>
                    <a:pt x="490" y="210"/>
                    <a:pt x="489" y="213"/>
                    <a:pt x="504" y="217"/>
                  </a:cubicBezTo>
                  <a:cubicBezTo>
                    <a:pt x="523" y="222"/>
                    <a:pt x="525" y="238"/>
                    <a:pt x="525" y="243"/>
                  </a:cubicBezTo>
                  <a:cubicBezTo>
                    <a:pt x="525" y="249"/>
                    <a:pt x="525" y="248"/>
                    <a:pt x="525" y="25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+mn-lt"/>
                <a:ea typeface="+mn-ea"/>
              </a:endParaRPr>
            </a:p>
          </p:txBody>
        </p:sp>
        <p:sp>
          <p:nvSpPr>
            <p:cNvPr id="33" name="Freeform 6"/>
            <p:cNvSpPr>
              <a:spLocks noEditPoints="1"/>
            </p:cNvSpPr>
            <p:nvPr/>
          </p:nvSpPr>
          <p:spPr bwMode="auto">
            <a:xfrm>
              <a:off x="200025" y="1720851"/>
              <a:ext cx="196850" cy="200025"/>
            </a:xfrm>
            <a:custGeom>
              <a:avLst/>
              <a:gdLst>
                <a:gd name="T0" fmla="*/ 26 w 52"/>
                <a:gd name="T1" fmla="*/ 0 h 53"/>
                <a:gd name="T2" fmla="*/ 0 w 52"/>
                <a:gd name="T3" fmla="*/ 26 h 53"/>
                <a:gd name="T4" fmla="*/ 26 w 52"/>
                <a:gd name="T5" fmla="*/ 53 h 53"/>
                <a:gd name="T6" fmla="*/ 52 w 52"/>
                <a:gd name="T7" fmla="*/ 26 h 53"/>
                <a:gd name="T8" fmla="*/ 26 w 52"/>
                <a:gd name="T9" fmla="*/ 0 h 53"/>
                <a:gd name="T10" fmla="*/ 26 w 52"/>
                <a:gd name="T11" fmla="*/ 35 h 53"/>
                <a:gd name="T12" fmla="*/ 17 w 52"/>
                <a:gd name="T13" fmla="*/ 26 h 53"/>
                <a:gd name="T14" fmla="*/ 26 w 52"/>
                <a:gd name="T15" fmla="*/ 18 h 53"/>
                <a:gd name="T16" fmla="*/ 35 w 52"/>
                <a:gd name="T17" fmla="*/ 26 h 53"/>
                <a:gd name="T18" fmla="*/ 26 w 52"/>
                <a:gd name="T19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3">
                  <a:moveTo>
                    <a:pt x="26" y="0"/>
                  </a:moveTo>
                  <a:cubicBezTo>
                    <a:pt x="11" y="0"/>
                    <a:pt x="0" y="12"/>
                    <a:pt x="0" y="26"/>
                  </a:cubicBezTo>
                  <a:cubicBezTo>
                    <a:pt x="0" y="41"/>
                    <a:pt x="11" y="53"/>
                    <a:pt x="26" y="53"/>
                  </a:cubicBezTo>
                  <a:cubicBezTo>
                    <a:pt x="40" y="53"/>
                    <a:pt x="52" y="41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26" y="35"/>
                  </a:moveTo>
                  <a:cubicBezTo>
                    <a:pt x="21" y="35"/>
                    <a:pt x="17" y="31"/>
                    <a:pt x="17" y="26"/>
                  </a:cubicBezTo>
                  <a:cubicBezTo>
                    <a:pt x="17" y="21"/>
                    <a:pt x="21" y="18"/>
                    <a:pt x="26" y="18"/>
                  </a:cubicBezTo>
                  <a:cubicBezTo>
                    <a:pt x="31" y="18"/>
                    <a:pt x="35" y="21"/>
                    <a:pt x="35" y="26"/>
                  </a:cubicBezTo>
                  <a:cubicBezTo>
                    <a:pt x="35" y="31"/>
                    <a:pt x="31" y="35"/>
                    <a:pt x="26" y="3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+mn-lt"/>
                <a:ea typeface="+mn-ea"/>
              </a:endParaRPr>
            </a:p>
          </p:txBody>
        </p:sp>
      </p:grpSp>
      <p:grpSp>
        <p:nvGrpSpPr>
          <p:cNvPr id="34" name="Group 50"/>
          <p:cNvGrpSpPr>
            <a:grpSpLocks noChangeAspect="1"/>
          </p:cNvGrpSpPr>
          <p:nvPr/>
        </p:nvGrpSpPr>
        <p:grpSpPr>
          <a:xfrm>
            <a:off x="9795108" y="6539769"/>
            <a:ext cx="655195" cy="655690"/>
            <a:chOff x="1588" y="4763"/>
            <a:chExt cx="2109787" cy="2111375"/>
          </a:xfrm>
          <a:solidFill>
            <a:srgbClr val="D53044"/>
          </a:solidFill>
        </p:grpSpPr>
        <p:sp>
          <p:nvSpPr>
            <p:cNvPr id="35" name="Freeform 5"/>
            <p:cNvSpPr>
              <a:spLocks noEditPoints="1"/>
            </p:cNvSpPr>
            <p:nvPr/>
          </p:nvSpPr>
          <p:spPr bwMode="auto">
            <a:xfrm>
              <a:off x="1588" y="4763"/>
              <a:ext cx="2109787" cy="2111375"/>
            </a:xfrm>
            <a:custGeom>
              <a:avLst/>
              <a:gdLst>
                <a:gd name="T0" fmla="*/ 362 w 560"/>
                <a:gd name="T1" fmla="*/ 176 h 560"/>
                <a:gd name="T2" fmla="*/ 280 w 560"/>
                <a:gd name="T3" fmla="*/ 0 h 560"/>
                <a:gd name="T4" fmla="*/ 158 w 560"/>
                <a:gd name="T5" fmla="*/ 179 h 560"/>
                <a:gd name="T6" fmla="*/ 140 w 560"/>
                <a:gd name="T7" fmla="*/ 189 h 560"/>
                <a:gd name="T8" fmla="*/ 53 w 560"/>
                <a:gd name="T9" fmla="*/ 175 h 560"/>
                <a:gd name="T10" fmla="*/ 0 w 560"/>
                <a:gd name="T11" fmla="*/ 508 h 560"/>
                <a:gd name="T12" fmla="*/ 105 w 560"/>
                <a:gd name="T13" fmla="*/ 560 h 560"/>
                <a:gd name="T14" fmla="*/ 153 w 560"/>
                <a:gd name="T15" fmla="*/ 530 h 560"/>
                <a:gd name="T16" fmla="*/ 158 w 560"/>
                <a:gd name="T17" fmla="*/ 531 h 560"/>
                <a:gd name="T18" fmla="*/ 333 w 560"/>
                <a:gd name="T19" fmla="*/ 560 h 560"/>
                <a:gd name="T20" fmla="*/ 491 w 560"/>
                <a:gd name="T21" fmla="*/ 526 h 560"/>
                <a:gd name="T22" fmla="*/ 499 w 560"/>
                <a:gd name="T23" fmla="*/ 477 h 560"/>
                <a:gd name="T24" fmla="*/ 528 w 560"/>
                <a:gd name="T25" fmla="*/ 384 h 560"/>
                <a:gd name="T26" fmla="*/ 545 w 560"/>
                <a:gd name="T27" fmla="*/ 294 h 560"/>
                <a:gd name="T28" fmla="*/ 560 w 560"/>
                <a:gd name="T29" fmla="*/ 252 h 560"/>
                <a:gd name="T30" fmla="*/ 510 w 560"/>
                <a:gd name="T31" fmla="*/ 183 h 560"/>
                <a:gd name="T32" fmla="*/ 105 w 560"/>
                <a:gd name="T33" fmla="*/ 525 h 560"/>
                <a:gd name="T34" fmla="*/ 35 w 560"/>
                <a:gd name="T35" fmla="*/ 508 h 560"/>
                <a:gd name="T36" fmla="*/ 53 w 560"/>
                <a:gd name="T37" fmla="*/ 210 h 560"/>
                <a:gd name="T38" fmla="*/ 123 w 560"/>
                <a:gd name="T39" fmla="*/ 228 h 560"/>
                <a:gd name="T40" fmla="*/ 525 w 560"/>
                <a:gd name="T41" fmla="*/ 254 h 560"/>
                <a:gd name="T42" fmla="*/ 455 w 560"/>
                <a:gd name="T43" fmla="*/ 280 h 560"/>
                <a:gd name="T44" fmla="*/ 455 w 560"/>
                <a:gd name="T45" fmla="*/ 298 h 560"/>
                <a:gd name="T46" fmla="*/ 517 w 560"/>
                <a:gd name="T47" fmla="*/ 330 h 560"/>
                <a:gd name="T48" fmla="*/ 438 w 560"/>
                <a:gd name="T49" fmla="*/ 368 h 560"/>
                <a:gd name="T50" fmla="*/ 438 w 560"/>
                <a:gd name="T51" fmla="*/ 385 h 560"/>
                <a:gd name="T52" fmla="*/ 495 w 560"/>
                <a:gd name="T53" fmla="*/ 421 h 560"/>
                <a:gd name="T54" fmla="*/ 420 w 560"/>
                <a:gd name="T55" fmla="*/ 455 h 560"/>
                <a:gd name="T56" fmla="*/ 420 w 560"/>
                <a:gd name="T57" fmla="*/ 473 h 560"/>
                <a:gd name="T58" fmla="*/ 465 w 560"/>
                <a:gd name="T59" fmla="*/ 497 h 560"/>
                <a:gd name="T60" fmla="*/ 429 w 560"/>
                <a:gd name="T61" fmla="*/ 525 h 560"/>
                <a:gd name="T62" fmla="*/ 236 w 560"/>
                <a:gd name="T63" fmla="*/ 514 h 560"/>
                <a:gd name="T64" fmla="*/ 140 w 560"/>
                <a:gd name="T65" fmla="*/ 479 h 560"/>
                <a:gd name="T66" fmla="*/ 154 w 560"/>
                <a:gd name="T67" fmla="*/ 219 h 560"/>
                <a:gd name="T68" fmla="*/ 263 w 560"/>
                <a:gd name="T69" fmla="*/ 53 h 560"/>
                <a:gd name="T70" fmla="*/ 331 w 560"/>
                <a:gd name="T71" fmla="*/ 118 h 560"/>
                <a:gd name="T72" fmla="*/ 504 w 560"/>
                <a:gd name="T73" fmla="*/ 217 h 560"/>
                <a:gd name="T74" fmla="*/ 525 w 560"/>
                <a:gd name="T75" fmla="*/ 254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0" h="560">
                  <a:moveTo>
                    <a:pt x="510" y="183"/>
                  </a:moveTo>
                  <a:cubicBezTo>
                    <a:pt x="489" y="178"/>
                    <a:pt x="437" y="178"/>
                    <a:pt x="362" y="176"/>
                  </a:cubicBezTo>
                  <a:cubicBezTo>
                    <a:pt x="365" y="159"/>
                    <a:pt x="366" y="144"/>
                    <a:pt x="366" y="118"/>
                  </a:cubicBezTo>
                  <a:cubicBezTo>
                    <a:pt x="366" y="55"/>
                    <a:pt x="320" y="0"/>
                    <a:pt x="280" y="0"/>
                  </a:cubicBezTo>
                  <a:cubicBezTo>
                    <a:pt x="251" y="0"/>
                    <a:pt x="228" y="23"/>
                    <a:pt x="228" y="52"/>
                  </a:cubicBezTo>
                  <a:cubicBezTo>
                    <a:pt x="227" y="87"/>
                    <a:pt x="216" y="148"/>
                    <a:pt x="158" y="179"/>
                  </a:cubicBezTo>
                  <a:cubicBezTo>
                    <a:pt x="153" y="181"/>
                    <a:pt x="141" y="187"/>
                    <a:pt x="139" y="188"/>
                  </a:cubicBezTo>
                  <a:cubicBezTo>
                    <a:pt x="140" y="189"/>
                    <a:pt x="140" y="189"/>
                    <a:pt x="140" y="189"/>
                  </a:cubicBezTo>
                  <a:cubicBezTo>
                    <a:pt x="131" y="181"/>
                    <a:pt x="118" y="175"/>
                    <a:pt x="105" y="175"/>
                  </a:cubicBezTo>
                  <a:cubicBezTo>
                    <a:pt x="53" y="175"/>
                    <a:pt x="53" y="175"/>
                    <a:pt x="53" y="175"/>
                  </a:cubicBezTo>
                  <a:cubicBezTo>
                    <a:pt x="24" y="175"/>
                    <a:pt x="0" y="199"/>
                    <a:pt x="0" y="228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36"/>
                    <a:pt x="24" y="560"/>
                    <a:pt x="53" y="560"/>
                  </a:cubicBezTo>
                  <a:cubicBezTo>
                    <a:pt x="105" y="560"/>
                    <a:pt x="105" y="560"/>
                    <a:pt x="105" y="560"/>
                  </a:cubicBezTo>
                  <a:cubicBezTo>
                    <a:pt x="126" y="560"/>
                    <a:pt x="143" y="547"/>
                    <a:pt x="152" y="530"/>
                  </a:cubicBezTo>
                  <a:cubicBezTo>
                    <a:pt x="152" y="530"/>
                    <a:pt x="152" y="530"/>
                    <a:pt x="153" y="530"/>
                  </a:cubicBezTo>
                  <a:cubicBezTo>
                    <a:pt x="154" y="530"/>
                    <a:pt x="155" y="531"/>
                    <a:pt x="157" y="531"/>
                  </a:cubicBezTo>
                  <a:cubicBezTo>
                    <a:pt x="157" y="531"/>
                    <a:pt x="157" y="531"/>
                    <a:pt x="158" y="531"/>
                  </a:cubicBezTo>
                  <a:cubicBezTo>
                    <a:pt x="168" y="534"/>
                    <a:pt x="187" y="538"/>
                    <a:pt x="228" y="548"/>
                  </a:cubicBezTo>
                  <a:cubicBezTo>
                    <a:pt x="237" y="550"/>
                    <a:pt x="284" y="560"/>
                    <a:pt x="333" y="560"/>
                  </a:cubicBezTo>
                  <a:cubicBezTo>
                    <a:pt x="429" y="560"/>
                    <a:pt x="429" y="560"/>
                    <a:pt x="429" y="560"/>
                  </a:cubicBezTo>
                  <a:cubicBezTo>
                    <a:pt x="458" y="560"/>
                    <a:pt x="479" y="549"/>
                    <a:pt x="491" y="526"/>
                  </a:cubicBezTo>
                  <a:cubicBezTo>
                    <a:pt x="492" y="526"/>
                    <a:pt x="496" y="518"/>
                    <a:pt x="499" y="507"/>
                  </a:cubicBezTo>
                  <a:cubicBezTo>
                    <a:pt x="501" y="499"/>
                    <a:pt x="502" y="488"/>
                    <a:pt x="499" y="477"/>
                  </a:cubicBezTo>
                  <a:cubicBezTo>
                    <a:pt x="518" y="464"/>
                    <a:pt x="524" y="444"/>
                    <a:pt x="528" y="431"/>
                  </a:cubicBezTo>
                  <a:cubicBezTo>
                    <a:pt x="535" y="411"/>
                    <a:pt x="533" y="395"/>
                    <a:pt x="528" y="384"/>
                  </a:cubicBezTo>
                  <a:cubicBezTo>
                    <a:pt x="539" y="374"/>
                    <a:pt x="548" y="359"/>
                    <a:pt x="551" y="335"/>
                  </a:cubicBezTo>
                  <a:cubicBezTo>
                    <a:pt x="554" y="321"/>
                    <a:pt x="551" y="306"/>
                    <a:pt x="545" y="294"/>
                  </a:cubicBezTo>
                  <a:cubicBezTo>
                    <a:pt x="555" y="283"/>
                    <a:pt x="559" y="269"/>
                    <a:pt x="560" y="256"/>
                  </a:cubicBezTo>
                  <a:cubicBezTo>
                    <a:pt x="560" y="252"/>
                    <a:pt x="560" y="252"/>
                    <a:pt x="560" y="252"/>
                  </a:cubicBezTo>
                  <a:cubicBezTo>
                    <a:pt x="560" y="250"/>
                    <a:pt x="560" y="248"/>
                    <a:pt x="560" y="243"/>
                  </a:cubicBezTo>
                  <a:cubicBezTo>
                    <a:pt x="560" y="221"/>
                    <a:pt x="545" y="193"/>
                    <a:pt x="510" y="183"/>
                  </a:cubicBezTo>
                  <a:close/>
                  <a:moveTo>
                    <a:pt x="123" y="508"/>
                  </a:moveTo>
                  <a:cubicBezTo>
                    <a:pt x="123" y="517"/>
                    <a:pt x="115" y="525"/>
                    <a:pt x="105" y="525"/>
                  </a:cubicBezTo>
                  <a:cubicBezTo>
                    <a:pt x="53" y="525"/>
                    <a:pt x="53" y="525"/>
                    <a:pt x="53" y="525"/>
                  </a:cubicBezTo>
                  <a:cubicBezTo>
                    <a:pt x="43" y="525"/>
                    <a:pt x="35" y="517"/>
                    <a:pt x="35" y="508"/>
                  </a:cubicBezTo>
                  <a:cubicBezTo>
                    <a:pt x="35" y="228"/>
                    <a:pt x="35" y="228"/>
                    <a:pt x="35" y="228"/>
                  </a:cubicBezTo>
                  <a:cubicBezTo>
                    <a:pt x="35" y="218"/>
                    <a:pt x="43" y="210"/>
                    <a:pt x="53" y="210"/>
                  </a:cubicBezTo>
                  <a:cubicBezTo>
                    <a:pt x="105" y="210"/>
                    <a:pt x="105" y="210"/>
                    <a:pt x="105" y="210"/>
                  </a:cubicBezTo>
                  <a:cubicBezTo>
                    <a:pt x="115" y="210"/>
                    <a:pt x="123" y="218"/>
                    <a:pt x="123" y="228"/>
                  </a:cubicBezTo>
                  <a:lnTo>
                    <a:pt x="123" y="508"/>
                  </a:lnTo>
                  <a:close/>
                  <a:moveTo>
                    <a:pt x="525" y="254"/>
                  </a:moveTo>
                  <a:cubicBezTo>
                    <a:pt x="524" y="263"/>
                    <a:pt x="521" y="280"/>
                    <a:pt x="490" y="280"/>
                  </a:cubicBezTo>
                  <a:cubicBezTo>
                    <a:pt x="464" y="280"/>
                    <a:pt x="455" y="280"/>
                    <a:pt x="455" y="280"/>
                  </a:cubicBezTo>
                  <a:cubicBezTo>
                    <a:pt x="450" y="280"/>
                    <a:pt x="446" y="284"/>
                    <a:pt x="446" y="289"/>
                  </a:cubicBezTo>
                  <a:cubicBezTo>
                    <a:pt x="446" y="294"/>
                    <a:pt x="450" y="298"/>
                    <a:pt x="455" y="298"/>
                  </a:cubicBezTo>
                  <a:cubicBezTo>
                    <a:pt x="455" y="298"/>
                    <a:pt x="463" y="298"/>
                    <a:pt x="489" y="298"/>
                  </a:cubicBezTo>
                  <a:cubicBezTo>
                    <a:pt x="515" y="298"/>
                    <a:pt x="519" y="319"/>
                    <a:pt x="517" y="330"/>
                  </a:cubicBezTo>
                  <a:cubicBezTo>
                    <a:pt x="515" y="343"/>
                    <a:pt x="509" y="368"/>
                    <a:pt x="479" y="368"/>
                  </a:cubicBezTo>
                  <a:cubicBezTo>
                    <a:pt x="450" y="368"/>
                    <a:pt x="438" y="368"/>
                    <a:pt x="438" y="368"/>
                  </a:cubicBezTo>
                  <a:cubicBezTo>
                    <a:pt x="433" y="368"/>
                    <a:pt x="429" y="371"/>
                    <a:pt x="429" y="376"/>
                  </a:cubicBezTo>
                  <a:cubicBezTo>
                    <a:pt x="429" y="381"/>
                    <a:pt x="433" y="385"/>
                    <a:pt x="438" y="385"/>
                  </a:cubicBezTo>
                  <a:cubicBezTo>
                    <a:pt x="438" y="385"/>
                    <a:pt x="458" y="385"/>
                    <a:pt x="472" y="385"/>
                  </a:cubicBezTo>
                  <a:cubicBezTo>
                    <a:pt x="501" y="385"/>
                    <a:pt x="499" y="408"/>
                    <a:pt x="495" y="421"/>
                  </a:cubicBezTo>
                  <a:cubicBezTo>
                    <a:pt x="489" y="439"/>
                    <a:pt x="486" y="455"/>
                    <a:pt x="448" y="455"/>
                  </a:cubicBezTo>
                  <a:cubicBezTo>
                    <a:pt x="436" y="455"/>
                    <a:pt x="420" y="455"/>
                    <a:pt x="420" y="455"/>
                  </a:cubicBezTo>
                  <a:cubicBezTo>
                    <a:pt x="415" y="455"/>
                    <a:pt x="411" y="459"/>
                    <a:pt x="411" y="464"/>
                  </a:cubicBezTo>
                  <a:cubicBezTo>
                    <a:pt x="411" y="469"/>
                    <a:pt x="415" y="473"/>
                    <a:pt x="420" y="473"/>
                  </a:cubicBezTo>
                  <a:cubicBezTo>
                    <a:pt x="420" y="473"/>
                    <a:pt x="432" y="473"/>
                    <a:pt x="447" y="473"/>
                  </a:cubicBezTo>
                  <a:cubicBezTo>
                    <a:pt x="466" y="473"/>
                    <a:pt x="467" y="491"/>
                    <a:pt x="465" y="497"/>
                  </a:cubicBezTo>
                  <a:cubicBezTo>
                    <a:pt x="463" y="504"/>
                    <a:pt x="461" y="509"/>
                    <a:pt x="461" y="510"/>
                  </a:cubicBezTo>
                  <a:cubicBezTo>
                    <a:pt x="455" y="519"/>
                    <a:pt x="447" y="525"/>
                    <a:pt x="429" y="525"/>
                  </a:cubicBezTo>
                  <a:cubicBezTo>
                    <a:pt x="333" y="525"/>
                    <a:pt x="333" y="525"/>
                    <a:pt x="333" y="525"/>
                  </a:cubicBezTo>
                  <a:cubicBezTo>
                    <a:pt x="285" y="525"/>
                    <a:pt x="237" y="514"/>
                    <a:pt x="236" y="514"/>
                  </a:cubicBezTo>
                  <a:cubicBezTo>
                    <a:pt x="163" y="497"/>
                    <a:pt x="160" y="496"/>
                    <a:pt x="155" y="494"/>
                  </a:cubicBezTo>
                  <a:cubicBezTo>
                    <a:pt x="155" y="494"/>
                    <a:pt x="140" y="492"/>
                    <a:pt x="140" y="479"/>
                  </a:cubicBezTo>
                  <a:cubicBezTo>
                    <a:pt x="140" y="237"/>
                    <a:pt x="140" y="237"/>
                    <a:pt x="140" y="237"/>
                  </a:cubicBezTo>
                  <a:cubicBezTo>
                    <a:pt x="140" y="229"/>
                    <a:pt x="145" y="222"/>
                    <a:pt x="154" y="219"/>
                  </a:cubicBezTo>
                  <a:cubicBezTo>
                    <a:pt x="155" y="219"/>
                    <a:pt x="156" y="218"/>
                    <a:pt x="158" y="218"/>
                  </a:cubicBezTo>
                  <a:cubicBezTo>
                    <a:pt x="237" y="185"/>
                    <a:pt x="262" y="112"/>
                    <a:pt x="263" y="53"/>
                  </a:cubicBezTo>
                  <a:cubicBezTo>
                    <a:pt x="263" y="44"/>
                    <a:pt x="269" y="35"/>
                    <a:pt x="280" y="35"/>
                  </a:cubicBezTo>
                  <a:cubicBezTo>
                    <a:pt x="299" y="35"/>
                    <a:pt x="331" y="72"/>
                    <a:pt x="331" y="118"/>
                  </a:cubicBezTo>
                  <a:cubicBezTo>
                    <a:pt x="331" y="160"/>
                    <a:pt x="330" y="167"/>
                    <a:pt x="315" y="210"/>
                  </a:cubicBezTo>
                  <a:cubicBezTo>
                    <a:pt x="490" y="210"/>
                    <a:pt x="489" y="213"/>
                    <a:pt x="504" y="217"/>
                  </a:cubicBezTo>
                  <a:cubicBezTo>
                    <a:pt x="523" y="222"/>
                    <a:pt x="525" y="238"/>
                    <a:pt x="525" y="243"/>
                  </a:cubicBezTo>
                  <a:cubicBezTo>
                    <a:pt x="525" y="249"/>
                    <a:pt x="525" y="248"/>
                    <a:pt x="525" y="25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+mn-lt"/>
                <a:ea typeface="+mn-ea"/>
              </a:endParaRPr>
            </a:p>
          </p:txBody>
        </p:sp>
        <p:sp>
          <p:nvSpPr>
            <p:cNvPr id="36" name="Freeform 6"/>
            <p:cNvSpPr>
              <a:spLocks noEditPoints="1"/>
            </p:cNvSpPr>
            <p:nvPr/>
          </p:nvSpPr>
          <p:spPr bwMode="auto">
            <a:xfrm>
              <a:off x="200025" y="1720851"/>
              <a:ext cx="196850" cy="200025"/>
            </a:xfrm>
            <a:custGeom>
              <a:avLst/>
              <a:gdLst>
                <a:gd name="T0" fmla="*/ 26 w 52"/>
                <a:gd name="T1" fmla="*/ 0 h 53"/>
                <a:gd name="T2" fmla="*/ 0 w 52"/>
                <a:gd name="T3" fmla="*/ 26 h 53"/>
                <a:gd name="T4" fmla="*/ 26 w 52"/>
                <a:gd name="T5" fmla="*/ 53 h 53"/>
                <a:gd name="T6" fmla="*/ 52 w 52"/>
                <a:gd name="T7" fmla="*/ 26 h 53"/>
                <a:gd name="T8" fmla="*/ 26 w 52"/>
                <a:gd name="T9" fmla="*/ 0 h 53"/>
                <a:gd name="T10" fmla="*/ 26 w 52"/>
                <a:gd name="T11" fmla="*/ 35 h 53"/>
                <a:gd name="T12" fmla="*/ 17 w 52"/>
                <a:gd name="T13" fmla="*/ 26 h 53"/>
                <a:gd name="T14" fmla="*/ 26 w 52"/>
                <a:gd name="T15" fmla="*/ 18 h 53"/>
                <a:gd name="T16" fmla="*/ 35 w 52"/>
                <a:gd name="T17" fmla="*/ 26 h 53"/>
                <a:gd name="T18" fmla="*/ 26 w 52"/>
                <a:gd name="T19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3">
                  <a:moveTo>
                    <a:pt x="26" y="0"/>
                  </a:moveTo>
                  <a:cubicBezTo>
                    <a:pt x="11" y="0"/>
                    <a:pt x="0" y="12"/>
                    <a:pt x="0" y="26"/>
                  </a:cubicBezTo>
                  <a:cubicBezTo>
                    <a:pt x="0" y="41"/>
                    <a:pt x="11" y="53"/>
                    <a:pt x="26" y="53"/>
                  </a:cubicBezTo>
                  <a:cubicBezTo>
                    <a:pt x="40" y="53"/>
                    <a:pt x="52" y="41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26" y="35"/>
                  </a:moveTo>
                  <a:cubicBezTo>
                    <a:pt x="21" y="35"/>
                    <a:pt x="17" y="31"/>
                    <a:pt x="17" y="26"/>
                  </a:cubicBezTo>
                  <a:cubicBezTo>
                    <a:pt x="17" y="21"/>
                    <a:pt x="21" y="18"/>
                    <a:pt x="26" y="18"/>
                  </a:cubicBezTo>
                  <a:cubicBezTo>
                    <a:pt x="31" y="18"/>
                    <a:pt x="35" y="21"/>
                    <a:pt x="35" y="26"/>
                  </a:cubicBezTo>
                  <a:cubicBezTo>
                    <a:pt x="35" y="31"/>
                    <a:pt x="31" y="35"/>
                    <a:pt x="26" y="3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+mn-lt"/>
                <a:ea typeface="+mn-ea"/>
              </a:endParaRPr>
            </a:p>
          </p:txBody>
        </p:sp>
      </p:grpSp>
      <p:grpSp>
        <p:nvGrpSpPr>
          <p:cNvPr id="37" name="Group 50"/>
          <p:cNvGrpSpPr>
            <a:grpSpLocks noChangeAspect="1"/>
          </p:cNvGrpSpPr>
          <p:nvPr/>
        </p:nvGrpSpPr>
        <p:grpSpPr>
          <a:xfrm>
            <a:off x="9806259" y="8197119"/>
            <a:ext cx="655195" cy="655690"/>
            <a:chOff x="1588" y="4763"/>
            <a:chExt cx="2109787" cy="2111375"/>
          </a:xfrm>
          <a:solidFill>
            <a:srgbClr val="D53044"/>
          </a:solidFill>
        </p:grpSpPr>
        <p:sp>
          <p:nvSpPr>
            <p:cNvPr id="38" name="Freeform 5"/>
            <p:cNvSpPr>
              <a:spLocks noEditPoints="1"/>
            </p:cNvSpPr>
            <p:nvPr/>
          </p:nvSpPr>
          <p:spPr bwMode="auto">
            <a:xfrm>
              <a:off x="1588" y="4763"/>
              <a:ext cx="2109787" cy="2111375"/>
            </a:xfrm>
            <a:custGeom>
              <a:avLst/>
              <a:gdLst>
                <a:gd name="T0" fmla="*/ 362 w 560"/>
                <a:gd name="T1" fmla="*/ 176 h 560"/>
                <a:gd name="T2" fmla="*/ 280 w 560"/>
                <a:gd name="T3" fmla="*/ 0 h 560"/>
                <a:gd name="T4" fmla="*/ 158 w 560"/>
                <a:gd name="T5" fmla="*/ 179 h 560"/>
                <a:gd name="T6" fmla="*/ 140 w 560"/>
                <a:gd name="T7" fmla="*/ 189 h 560"/>
                <a:gd name="T8" fmla="*/ 53 w 560"/>
                <a:gd name="T9" fmla="*/ 175 h 560"/>
                <a:gd name="T10" fmla="*/ 0 w 560"/>
                <a:gd name="T11" fmla="*/ 508 h 560"/>
                <a:gd name="T12" fmla="*/ 105 w 560"/>
                <a:gd name="T13" fmla="*/ 560 h 560"/>
                <a:gd name="T14" fmla="*/ 153 w 560"/>
                <a:gd name="T15" fmla="*/ 530 h 560"/>
                <a:gd name="T16" fmla="*/ 158 w 560"/>
                <a:gd name="T17" fmla="*/ 531 h 560"/>
                <a:gd name="T18" fmla="*/ 333 w 560"/>
                <a:gd name="T19" fmla="*/ 560 h 560"/>
                <a:gd name="T20" fmla="*/ 491 w 560"/>
                <a:gd name="T21" fmla="*/ 526 h 560"/>
                <a:gd name="T22" fmla="*/ 499 w 560"/>
                <a:gd name="T23" fmla="*/ 477 h 560"/>
                <a:gd name="T24" fmla="*/ 528 w 560"/>
                <a:gd name="T25" fmla="*/ 384 h 560"/>
                <a:gd name="T26" fmla="*/ 545 w 560"/>
                <a:gd name="T27" fmla="*/ 294 h 560"/>
                <a:gd name="T28" fmla="*/ 560 w 560"/>
                <a:gd name="T29" fmla="*/ 252 h 560"/>
                <a:gd name="T30" fmla="*/ 510 w 560"/>
                <a:gd name="T31" fmla="*/ 183 h 560"/>
                <a:gd name="T32" fmla="*/ 105 w 560"/>
                <a:gd name="T33" fmla="*/ 525 h 560"/>
                <a:gd name="T34" fmla="*/ 35 w 560"/>
                <a:gd name="T35" fmla="*/ 508 h 560"/>
                <a:gd name="T36" fmla="*/ 53 w 560"/>
                <a:gd name="T37" fmla="*/ 210 h 560"/>
                <a:gd name="T38" fmla="*/ 123 w 560"/>
                <a:gd name="T39" fmla="*/ 228 h 560"/>
                <a:gd name="T40" fmla="*/ 525 w 560"/>
                <a:gd name="T41" fmla="*/ 254 h 560"/>
                <a:gd name="T42" fmla="*/ 455 w 560"/>
                <a:gd name="T43" fmla="*/ 280 h 560"/>
                <a:gd name="T44" fmla="*/ 455 w 560"/>
                <a:gd name="T45" fmla="*/ 298 h 560"/>
                <a:gd name="T46" fmla="*/ 517 w 560"/>
                <a:gd name="T47" fmla="*/ 330 h 560"/>
                <a:gd name="T48" fmla="*/ 438 w 560"/>
                <a:gd name="T49" fmla="*/ 368 h 560"/>
                <a:gd name="T50" fmla="*/ 438 w 560"/>
                <a:gd name="T51" fmla="*/ 385 h 560"/>
                <a:gd name="T52" fmla="*/ 495 w 560"/>
                <a:gd name="T53" fmla="*/ 421 h 560"/>
                <a:gd name="T54" fmla="*/ 420 w 560"/>
                <a:gd name="T55" fmla="*/ 455 h 560"/>
                <a:gd name="T56" fmla="*/ 420 w 560"/>
                <a:gd name="T57" fmla="*/ 473 h 560"/>
                <a:gd name="T58" fmla="*/ 465 w 560"/>
                <a:gd name="T59" fmla="*/ 497 h 560"/>
                <a:gd name="T60" fmla="*/ 429 w 560"/>
                <a:gd name="T61" fmla="*/ 525 h 560"/>
                <a:gd name="T62" fmla="*/ 236 w 560"/>
                <a:gd name="T63" fmla="*/ 514 h 560"/>
                <a:gd name="T64" fmla="*/ 140 w 560"/>
                <a:gd name="T65" fmla="*/ 479 h 560"/>
                <a:gd name="T66" fmla="*/ 154 w 560"/>
                <a:gd name="T67" fmla="*/ 219 h 560"/>
                <a:gd name="T68" fmla="*/ 263 w 560"/>
                <a:gd name="T69" fmla="*/ 53 h 560"/>
                <a:gd name="T70" fmla="*/ 331 w 560"/>
                <a:gd name="T71" fmla="*/ 118 h 560"/>
                <a:gd name="T72" fmla="*/ 504 w 560"/>
                <a:gd name="T73" fmla="*/ 217 h 560"/>
                <a:gd name="T74" fmla="*/ 525 w 560"/>
                <a:gd name="T75" fmla="*/ 254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0" h="560">
                  <a:moveTo>
                    <a:pt x="510" y="183"/>
                  </a:moveTo>
                  <a:cubicBezTo>
                    <a:pt x="489" y="178"/>
                    <a:pt x="437" y="178"/>
                    <a:pt x="362" y="176"/>
                  </a:cubicBezTo>
                  <a:cubicBezTo>
                    <a:pt x="365" y="159"/>
                    <a:pt x="366" y="144"/>
                    <a:pt x="366" y="118"/>
                  </a:cubicBezTo>
                  <a:cubicBezTo>
                    <a:pt x="366" y="55"/>
                    <a:pt x="320" y="0"/>
                    <a:pt x="280" y="0"/>
                  </a:cubicBezTo>
                  <a:cubicBezTo>
                    <a:pt x="251" y="0"/>
                    <a:pt x="228" y="23"/>
                    <a:pt x="228" y="52"/>
                  </a:cubicBezTo>
                  <a:cubicBezTo>
                    <a:pt x="227" y="87"/>
                    <a:pt x="216" y="148"/>
                    <a:pt x="158" y="179"/>
                  </a:cubicBezTo>
                  <a:cubicBezTo>
                    <a:pt x="153" y="181"/>
                    <a:pt x="141" y="187"/>
                    <a:pt x="139" y="188"/>
                  </a:cubicBezTo>
                  <a:cubicBezTo>
                    <a:pt x="140" y="189"/>
                    <a:pt x="140" y="189"/>
                    <a:pt x="140" y="189"/>
                  </a:cubicBezTo>
                  <a:cubicBezTo>
                    <a:pt x="131" y="181"/>
                    <a:pt x="118" y="175"/>
                    <a:pt x="105" y="175"/>
                  </a:cubicBezTo>
                  <a:cubicBezTo>
                    <a:pt x="53" y="175"/>
                    <a:pt x="53" y="175"/>
                    <a:pt x="53" y="175"/>
                  </a:cubicBezTo>
                  <a:cubicBezTo>
                    <a:pt x="24" y="175"/>
                    <a:pt x="0" y="199"/>
                    <a:pt x="0" y="228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36"/>
                    <a:pt x="24" y="560"/>
                    <a:pt x="53" y="560"/>
                  </a:cubicBezTo>
                  <a:cubicBezTo>
                    <a:pt x="105" y="560"/>
                    <a:pt x="105" y="560"/>
                    <a:pt x="105" y="560"/>
                  </a:cubicBezTo>
                  <a:cubicBezTo>
                    <a:pt x="126" y="560"/>
                    <a:pt x="143" y="547"/>
                    <a:pt x="152" y="530"/>
                  </a:cubicBezTo>
                  <a:cubicBezTo>
                    <a:pt x="152" y="530"/>
                    <a:pt x="152" y="530"/>
                    <a:pt x="153" y="530"/>
                  </a:cubicBezTo>
                  <a:cubicBezTo>
                    <a:pt x="154" y="530"/>
                    <a:pt x="155" y="531"/>
                    <a:pt x="157" y="531"/>
                  </a:cubicBezTo>
                  <a:cubicBezTo>
                    <a:pt x="157" y="531"/>
                    <a:pt x="157" y="531"/>
                    <a:pt x="158" y="531"/>
                  </a:cubicBezTo>
                  <a:cubicBezTo>
                    <a:pt x="168" y="534"/>
                    <a:pt x="187" y="538"/>
                    <a:pt x="228" y="548"/>
                  </a:cubicBezTo>
                  <a:cubicBezTo>
                    <a:pt x="237" y="550"/>
                    <a:pt x="284" y="560"/>
                    <a:pt x="333" y="560"/>
                  </a:cubicBezTo>
                  <a:cubicBezTo>
                    <a:pt x="429" y="560"/>
                    <a:pt x="429" y="560"/>
                    <a:pt x="429" y="560"/>
                  </a:cubicBezTo>
                  <a:cubicBezTo>
                    <a:pt x="458" y="560"/>
                    <a:pt x="479" y="549"/>
                    <a:pt x="491" y="526"/>
                  </a:cubicBezTo>
                  <a:cubicBezTo>
                    <a:pt x="492" y="526"/>
                    <a:pt x="496" y="518"/>
                    <a:pt x="499" y="507"/>
                  </a:cubicBezTo>
                  <a:cubicBezTo>
                    <a:pt x="501" y="499"/>
                    <a:pt x="502" y="488"/>
                    <a:pt x="499" y="477"/>
                  </a:cubicBezTo>
                  <a:cubicBezTo>
                    <a:pt x="518" y="464"/>
                    <a:pt x="524" y="444"/>
                    <a:pt x="528" y="431"/>
                  </a:cubicBezTo>
                  <a:cubicBezTo>
                    <a:pt x="535" y="411"/>
                    <a:pt x="533" y="395"/>
                    <a:pt x="528" y="384"/>
                  </a:cubicBezTo>
                  <a:cubicBezTo>
                    <a:pt x="539" y="374"/>
                    <a:pt x="548" y="359"/>
                    <a:pt x="551" y="335"/>
                  </a:cubicBezTo>
                  <a:cubicBezTo>
                    <a:pt x="554" y="321"/>
                    <a:pt x="551" y="306"/>
                    <a:pt x="545" y="294"/>
                  </a:cubicBezTo>
                  <a:cubicBezTo>
                    <a:pt x="555" y="283"/>
                    <a:pt x="559" y="269"/>
                    <a:pt x="560" y="256"/>
                  </a:cubicBezTo>
                  <a:cubicBezTo>
                    <a:pt x="560" y="252"/>
                    <a:pt x="560" y="252"/>
                    <a:pt x="560" y="252"/>
                  </a:cubicBezTo>
                  <a:cubicBezTo>
                    <a:pt x="560" y="250"/>
                    <a:pt x="560" y="248"/>
                    <a:pt x="560" y="243"/>
                  </a:cubicBezTo>
                  <a:cubicBezTo>
                    <a:pt x="560" y="221"/>
                    <a:pt x="545" y="193"/>
                    <a:pt x="510" y="183"/>
                  </a:cubicBezTo>
                  <a:close/>
                  <a:moveTo>
                    <a:pt x="123" y="508"/>
                  </a:moveTo>
                  <a:cubicBezTo>
                    <a:pt x="123" y="517"/>
                    <a:pt x="115" y="525"/>
                    <a:pt x="105" y="525"/>
                  </a:cubicBezTo>
                  <a:cubicBezTo>
                    <a:pt x="53" y="525"/>
                    <a:pt x="53" y="525"/>
                    <a:pt x="53" y="525"/>
                  </a:cubicBezTo>
                  <a:cubicBezTo>
                    <a:pt x="43" y="525"/>
                    <a:pt x="35" y="517"/>
                    <a:pt x="35" y="508"/>
                  </a:cubicBezTo>
                  <a:cubicBezTo>
                    <a:pt x="35" y="228"/>
                    <a:pt x="35" y="228"/>
                    <a:pt x="35" y="228"/>
                  </a:cubicBezTo>
                  <a:cubicBezTo>
                    <a:pt x="35" y="218"/>
                    <a:pt x="43" y="210"/>
                    <a:pt x="53" y="210"/>
                  </a:cubicBezTo>
                  <a:cubicBezTo>
                    <a:pt x="105" y="210"/>
                    <a:pt x="105" y="210"/>
                    <a:pt x="105" y="210"/>
                  </a:cubicBezTo>
                  <a:cubicBezTo>
                    <a:pt x="115" y="210"/>
                    <a:pt x="123" y="218"/>
                    <a:pt x="123" y="228"/>
                  </a:cubicBezTo>
                  <a:lnTo>
                    <a:pt x="123" y="508"/>
                  </a:lnTo>
                  <a:close/>
                  <a:moveTo>
                    <a:pt x="525" y="254"/>
                  </a:moveTo>
                  <a:cubicBezTo>
                    <a:pt x="524" y="263"/>
                    <a:pt x="521" y="280"/>
                    <a:pt x="490" y="280"/>
                  </a:cubicBezTo>
                  <a:cubicBezTo>
                    <a:pt x="464" y="280"/>
                    <a:pt x="455" y="280"/>
                    <a:pt x="455" y="280"/>
                  </a:cubicBezTo>
                  <a:cubicBezTo>
                    <a:pt x="450" y="280"/>
                    <a:pt x="446" y="284"/>
                    <a:pt x="446" y="289"/>
                  </a:cubicBezTo>
                  <a:cubicBezTo>
                    <a:pt x="446" y="294"/>
                    <a:pt x="450" y="298"/>
                    <a:pt x="455" y="298"/>
                  </a:cubicBezTo>
                  <a:cubicBezTo>
                    <a:pt x="455" y="298"/>
                    <a:pt x="463" y="298"/>
                    <a:pt x="489" y="298"/>
                  </a:cubicBezTo>
                  <a:cubicBezTo>
                    <a:pt x="515" y="298"/>
                    <a:pt x="519" y="319"/>
                    <a:pt x="517" y="330"/>
                  </a:cubicBezTo>
                  <a:cubicBezTo>
                    <a:pt x="515" y="343"/>
                    <a:pt x="509" y="368"/>
                    <a:pt x="479" y="368"/>
                  </a:cubicBezTo>
                  <a:cubicBezTo>
                    <a:pt x="450" y="368"/>
                    <a:pt x="438" y="368"/>
                    <a:pt x="438" y="368"/>
                  </a:cubicBezTo>
                  <a:cubicBezTo>
                    <a:pt x="433" y="368"/>
                    <a:pt x="429" y="371"/>
                    <a:pt x="429" y="376"/>
                  </a:cubicBezTo>
                  <a:cubicBezTo>
                    <a:pt x="429" y="381"/>
                    <a:pt x="433" y="385"/>
                    <a:pt x="438" y="385"/>
                  </a:cubicBezTo>
                  <a:cubicBezTo>
                    <a:pt x="438" y="385"/>
                    <a:pt x="458" y="385"/>
                    <a:pt x="472" y="385"/>
                  </a:cubicBezTo>
                  <a:cubicBezTo>
                    <a:pt x="501" y="385"/>
                    <a:pt x="499" y="408"/>
                    <a:pt x="495" y="421"/>
                  </a:cubicBezTo>
                  <a:cubicBezTo>
                    <a:pt x="489" y="439"/>
                    <a:pt x="486" y="455"/>
                    <a:pt x="448" y="455"/>
                  </a:cubicBezTo>
                  <a:cubicBezTo>
                    <a:pt x="436" y="455"/>
                    <a:pt x="420" y="455"/>
                    <a:pt x="420" y="455"/>
                  </a:cubicBezTo>
                  <a:cubicBezTo>
                    <a:pt x="415" y="455"/>
                    <a:pt x="411" y="459"/>
                    <a:pt x="411" y="464"/>
                  </a:cubicBezTo>
                  <a:cubicBezTo>
                    <a:pt x="411" y="469"/>
                    <a:pt x="415" y="473"/>
                    <a:pt x="420" y="473"/>
                  </a:cubicBezTo>
                  <a:cubicBezTo>
                    <a:pt x="420" y="473"/>
                    <a:pt x="432" y="473"/>
                    <a:pt x="447" y="473"/>
                  </a:cubicBezTo>
                  <a:cubicBezTo>
                    <a:pt x="466" y="473"/>
                    <a:pt x="467" y="491"/>
                    <a:pt x="465" y="497"/>
                  </a:cubicBezTo>
                  <a:cubicBezTo>
                    <a:pt x="463" y="504"/>
                    <a:pt x="461" y="509"/>
                    <a:pt x="461" y="510"/>
                  </a:cubicBezTo>
                  <a:cubicBezTo>
                    <a:pt x="455" y="519"/>
                    <a:pt x="447" y="525"/>
                    <a:pt x="429" y="525"/>
                  </a:cubicBezTo>
                  <a:cubicBezTo>
                    <a:pt x="333" y="525"/>
                    <a:pt x="333" y="525"/>
                    <a:pt x="333" y="525"/>
                  </a:cubicBezTo>
                  <a:cubicBezTo>
                    <a:pt x="285" y="525"/>
                    <a:pt x="237" y="514"/>
                    <a:pt x="236" y="514"/>
                  </a:cubicBezTo>
                  <a:cubicBezTo>
                    <a:pt x="163" y="497"/>
                    <a:pt x="160" y="496"/>
                    <a:pt x="155" y="494"/>
                  </a:cubicBezTo>
                  <a:cubicBezTo>
                    <a:pt x="155" y="494"/>
                    <a:pt x="140" y="492"/>
                    <a:pt x="140" y="479"/>
                  </a:cubicBezTo>
                  <a:cubicBezTo>
                    <a:pt x="140" y="237"/>
                    <a:pt x="140" y="237"/>
                    <a:pt x="140" y="237"/>
                  </a:cubicBezTo>
                  <a:cubicBezTo>
                    <a:pt x="140" y="229"/>
                    <a:pt x="145" y="222"/>
                    <a:pt x="154" y="219"/>
                  </a:cubicBezTo>
                  <a:cubicBezTo>
                    <a:pt x="155" y="219"/>
                    <a:pt x="156" y="218"/>
                    <a:pt x="158" y="218"/>
                  </a:cubicBezTo>
                  <a:cubicBezTo>
                    <a:pt x="237" y="185"/>
                    <a:pt x="262" y="112"/>
                    <a:pt x="263" y="53"/>
                  </a:cubicBezTo>
                  <a:cubicBezTo>
                    <a:pt x="263" y="44"/>
                    <a:pt x="269" y="35"/>
                    <a:pt x="280" y="35"/>
                  </a:cubicBezTo>
                  <a:cubicBezTo>
                    <a:pt x="299" y="35"/>
                    <a:pt x="331" y="72"/>
                    <a:pt x="331" y="118"/>
                  </a:cubicBezTo>
                  <a:cubicBezTo>
                    <a:pt x="331" y="160"/>
                    <a:pt x="330" y="167"/>
                    <a:pt x="315" y="210"/>
                  </a:cubicBezTo>
                  <a:cubicBezTo>
                    <a:pt x="490" y="210"/>
                    <a:pt x="489" y="213"/>
                    <a:pt x="504" y="217"/>
                  </a:cubicBezTo>
                  <a:cubicBezTo>
                    <a:pt x="523" y="222"/>
                    <a:pt x="525" y="238"/>
                    <a:pt x="525" y="243"/>
                  </a:cubicBezTo>
                  <a:cubicBezTo>
                    <a:pt x="525" y="249"/>
                    <a:pt x="525" y="248"/>
                    <a:pt x="525" y="25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+mn-lt"/>
                <a:ea typeface="+mn-ea"/>
              </a:endParaRPr>
            </a:p>
          </p:txBody>
        </p:sp>
        <p:sp>
          <p:nvSpPr>
            <p:cNvPr id="39" name="Freeform 6"/>
            <p:cNvSpPr>
              <a:spLocks noEditPoints="1"/>
            </p:cNvSpPr>
            <p:nvPr/>
          </p:nvSpPr>
          <p:spPr bwMode="auto">
            <a:xfrm>
              <a:off x="200025" y="1720851"/>
              <a:ext cx="196850" cy="200025"/>
            </a:xfrm>
            <a:custGeom>
              <a:avLst/>
              <a:gdLst>
                <a:gd name="T0" fmla="*/ 26 w 52"/>
                <a:gd name="T1" fmla="*/ 0 h 53"/>
                <a:gd name="T2" fmla="*/ 0 w 52"/>
                <a:gd name="T3" fmla="*/ 26 h 53"/>
                <a:gd name="T4" fmla="*/ 26 w 52"/>
                <a:gd name="T5" fmla="*/ 53 h 53"/>
                <a:gd name="T6" fmla="*/ 52 w 52"/>
                <a:gd name="T7" fmla="*/ 26 h 53"/>
                <a:gd name="T8" fmla="*/ 26 w 52"/>
                <a:gd name="T9" fmla="*/ 0 h 53"/>
                <a:gd name="T10" fmla="*/ 26 w 52"/>
                <a:gd name="T11" fmla="*/ 35 h 53"/>
                <a:gd name="T12" fmla="*/ 17 w 52"/>
                <a:gd name="T13" fmla="*/ 26 h 53"/>
                <a:gd name="T14" fmla="*/ 26 w 52"/>
                <a:gd name="T15" fmla="*/ 18 h 53"/>
                <a:gd name="T16" fmla="*/ 35 w 52"/>
                <a:gd name="T17" fmla="*/ 26 h 53"/>
                <a:gd name="T18" fmla="*/ 26 w 52"/>
                <a:gd name="T19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3">
                  <a:moveTo>
                    <a:pt x="26" y="0"/>
                  </a:moveTo>
                  <a:cubicBezTo>
                    <a:pt x="11" y="0"/>
                    <a:pt x="0" y="12"/>
                    <a:pt x="0" y="26"/>
                  </a:cubicBezTo>
                  <a:cubicBezTo>
                    <a:pt x="0" y="41"/>
                    <a:pt x="11" y="53"/>
                    <a:pt x="26" y="53"/>
                  </a:cubicBezTo>
                  <a:cubicBezTo>
                    <a:pt x="40" y="53"/>
                    <a:pt x="52" y="41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26" y="35"/>
                  </a:moveTo>
                  <a:cubicBezTo>
                    <a:pt x="21" y="35"/>
                    <a:pt x="17" y="31"/>
                    <a:pt x="17" y="26"/>
                  </a:cubicBezTo>
                  <a:cubicBezTo>
                    <a:pt x="17" y="21"/>
                    <a:pt x="21" y="18"/>
                    <a:pt x="26" y="18"/>
                  </a:cubicBezTo>
                  <a:cubicBezTo>
                    <a:pt x="31" y="18"/>
                    <a:pt x="35" y="21"/>
                    <a:pt x="35" y="26"/>
                  </a:cubicBezTo>
                  <a:cubicBezTo>
                    <a:pt x="35" y="31"/>
                    <a:pt x="31" y="35"/>
                    <a:pt x="26" y="3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+mn-lt"/>
                <a:ea typeface="+mn-ea"/>
              </a:endParaRPr>
            </a:p>
          </p:txBody>
        </p:sp>
      </p:grpSp>
      <p:grpSp>
        <p:nvGrpSpPr>
          <p:cNvPr id="40" name="Group 50"/>
          <p:cNvGrpSpPr>
            <a:grpSpLocks noChangeAspect="1"/>
          </p:cNvGrpSpPr>
          <p:nvPr/>
        </p:nvGrpSpPr>
        <p:grpSpPr>
          <a:xfrm>
            <a:off x="9814716" y="9593894"/>
            <a:ext cx="655195" cy="655690"/>
            <a:chOff x="1588" y="4763"/>
            <a:chExt cx="2109787" cy="2111375"/>
          </a:xfrm>
          <a:solidFill>
            <a:srgbClr val="D53044"/>
          </a:solidFill>
        </p:grpSpPr>
        <p:sp>
          <p:nvSpPr>
            <p:cNvPr id="41" name="Freeform 5"/>
            <p:cNvSpPr>
              <a:spLocks noEditPoints="1"/>
            </p:cNvSpPr>
            <p:nvPr/>
          </p:nvSpPr>
          <p:spPr bwMode="auto">
            <a:xfrm>
              <a:off x="1588" y="4763"/>
              <a:ext cx="2109787" cy="2111375"/>
            </a:xfrm>
            <a:custGeom>
              <a:avLst/>
              <a:gdLst>
                <a:gd name="T0" fmla="*/ 362 w 560"/>
                <a:gd name="T1" fmla="*/ 176 h 560"/>
                <a:gd name="T2" fmla="*/ 280 w 560"/>
                <a:gd name="T3" fmla="*/ 0 h 560"/>
                <a:gd name="T4" fmla="*/ 158 w 560"/>
                <a:gd name="T5" fmla="*/ 179 h 560"/>
                <a:gd name="T6" fmla="*/ 140 w 560"/>
                <a:gd name="T7" fmla="*/ 189 h 560"/>
                <a:gd name="T8" fmla="*/ 53 w 560"/>
                <a:gd name="T9" fmla="*/ 175 h 560"/>
                <a:gd name="T10" fmla="*/ 0 w 560"/>
                <a:gd name="T11" fmla="*/ 508 h 560"/>
                <a:gd name="T12" fmla="*/ 105 w 560"/>
                <a:gd name="T13" fmla="*/ 560 h 560"/>
                <a:gd name="T14" fmla="*/ 153 w 560"/>
                <a:gd name="T15" fmla="*/ 530 h 560"/>
                <a:gd name="T16" fmla="*/ 158 w 560"/>
                <a:gd name="T17" fmla="*/ 531 h 560"/>
                <a:gd name="T18" fmla="*/ 333 w 560"/>
                <a:gd name="T19" fmla="*/ 560 h 560"/>
                <a:gd name="T20" fmla="*/ 491 w 560"/>
                <a:gd name="T21" fmla="*/ 526 h 560"/>
                <a:gd name="T22" fmla="*/ 499 w 560"/>
                <a:gd name="T23" fmla="*/ 477 h 560"/>
                <a:gd name="T24" fmla="*/ 528 w 560"/>
                <a:gd name="T25" fmla="*/ 384 h 560"/>
                <a:gd name="T26" fmla="*/ 545 w 560"/>
                <a:gd name="T27" fmla="*/ 294 h 560"/>
                <a:gd name="T28" fmla="*/ 560 w 560"/>
                <a:gd name="T29" fmla="*/ 252 h 560"/>
                <a:gd name="T30" fmla="*/ 510 w 560"/>
                <a:gd name="T31" fmla="*/ 183 h 560"/>
                <a:gd name="T32" fmla="*/ 105 w 560"/>
                <a:gd name="T33" fmla="*/ 525 h 560"/>
                <a:gd name="T34" fmla="*/ 35 w 560"/>
                <a:gd name="T35" fmla="*/ 508 h 560"/>
                <a:gd name="T36" fmla="*/ 53 w 560"/>
                <a:gd name="T37" fmla="*/ 210 h 560"/>
                <a:gd name="T38" fmla="*/ 123 w 560"/>
                <a:gd name="T39" fmla="*/ 228 h 560"/>
                <a:gd name="T40" fmla="*/ 525 w 560"/>
                <a:gd name="T41" fmla="*/ 254 h 560"/>
                <a:gd name="T42" fmla="*/ 455 w 560"/>
                <a:gd name="T43" fmla="*/ 280 h 560"/>
                <a:gd name="T44" fmla="*/ 455 w 560"/>
                <a:gd name="T45" fmla="*/ 298 h 560"/>
                <a:gd name="T46" fmla="*/ 517 w 560"/>
                <a:gd name="T47" fmla="*/ 330 h 560"/>
                <a:gd name="T48" fmla="*/ 438 w 560"/>
                <a:gd name="T49" fmla="*/ 368 h 560"/>
                <a:gd name="T50" fmla="*/ 438 w 560"/>
                <a:gd name="T51" fmla="*/ 385 h 560"/>
                <a:gd name="T52" fmla="*/ 495 w 560"/>
                <a:gd name="T53" fmla="*/ 421 h 560"/>
                <a:gd name="T54" fmla="*/ 420 w 560"/>
                <a:gd name="T55" fmla="*/ 455 h 560"/>
                <a:gd name="T56" fmla="*/ 420 w 560"/>
                <a:gd name="T57" fmla="*/ 473 h 560"/>
                <a:gd name="T58" fmla="*/ 465 w 560"/>
                <a:gd name="T59" fmla="*/ 497 h 560"/>
                <a:gd name="T60" fmla="*/ 429 w 560"/>
                <a:gd name="T61" fmla="*/ 525 h 560"/>
                <a:gd name="T62" fmla="*/ 236 w 560"/>
                <a:gd name="T63" fmla="*/ 514 h 560"/>
                <a:gd name="T64" fmla="*/ 140 w 560"/>
                <a:gd name="T65" fmla="*/ 479 h 560"/>
                <a:gd name="T66" fmla="*/ 154 w 560"/>
                <a:gd name="T67" fmla="*/ 219 h 560"/>
                <a:gd name="T68" fmla="*/ 263 w 560"/>
                <a:gd name="T69" fmla="*/ 53 h 560"/>
                <a:gd name="T70" fmla="*/ 331 w 560"/>
                <a:gd name="T71" fmla="*/ 118 h 560"/>
                <a:gd name="T72" fmla="*/ 504 w 560"/>
                <a:gd name="T73" fmla="*/ 217 h 560"/>
                <a:gd name="T74" fmla="*/ 525 w 560"/>
                <a:gd name="T75" fmla="*/ 254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0" h="560">
                  <a:moveTo>
                    <a:pt x="510" y="183"/>
                  </a:moveTo>
                  <a:cubicBezTo>
                    <a:pt x="489" y="178"/>
                    <a:pt x="437" y="178"/>
                    <a:pt x="362" y="176"/>
                  </a:cubicBezTo>
                  <a:cubicBezTo>
                    <a:pt x="365" y="159"/>
                    <a:pt x="366" y="144"/>
                    <a:pt x="366" y="118"/>
                  </a:cubicBezTo>
                  <a:cubicBezTo>
                    <a:pt x="366" y="55"/>
                    <a:pt x="320" y="0"/>
                    <a:pt x="280" y="0"/>
                  </a:cubicBezTo>
                  <a:cubicBezTo>
                    <a:pt x="251" y="0"/>
                    <a:pt x="228" y="23"/>
                    <a:pt x="228" y="52"/>
                  </a:cubicBezTo>
                  <a:cubicBezTo>
                    <a:pt x="227" y="87"/>
                    <a:pt x="216" y="148"/>
                    <a:pt x="158" y="179"/>
                  </a:cubicBezTo>
                  <a:cubicBezTo>
                    <a:pt x="153" y="181"/>
                    <a:pt x="141" y="187"/>
                    <a:pt x="139" y="188"/>
                  </a:cubicBezTo>
                  <a:cubicBezTo>
                    <a:pt x="140" y="189"/>
                    <a:pt x="140" y="189"/>
                    <a:pt x="140" y="189"/>
                  </a:cubicBezTo>
                  <a:cubicBezTo>
                    <a:pt x="131" y="181"/>
                    <a:pt x="118" y="175"/>
                    <a:pt x="105" y="175"/>
                  </a:cubicBezTo>
                  <a:cubicBezTo>
                    <a:pt x="53" y="175"/>
                    <a:pt x="53" y="175"/>
                    <a:pt x="53" y="175"/>
                  </a:cubicBezTo>
                  <a:cubicBezTo>
                    <a:pt x="24" y="175"/>
                    <a:pt x="0" y="199"/>
                    <a:pt x="0" y="228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36"/>
                    <a:pt x="24" y="560"/>
                    <a:pt x="53" y="560"/>
                  </a:cubicBezTo>
                  <a:cubicBezTo>
                    <a:pt x="105" y="560"/>
                    <a:pt x="105" y="560"/>
                    <a:pt x="105" y="560"/>
                  </a:cubicBezTo>
                  <a:cubicBezTo>
                    <a:pt x="126" y="560"/>
                    <a:pt x="143" y="547"/>
                    <a:pt x="152" y="530"/>
                  </a:cubicBezTo>
                  <a:cubicBezTo>
                    <a:pt x="152" y="530"/>
                    <a:pt x="152" y="530"/>
                    <a:pt x="153" y="530"/>
                  </a:cubicBezTo>
                  <a:cubicBezTo>
                    <a:pt x="154" y="530"/>
                    <a:pt x="155" y="531"/>
                    <a:pt x="157" y="531"/>
                  </a:cubicBezTo>
                  <a:cubicBezTo>
                    <a:pt x="157" y="531"/>
                    <a:pt x="157" y="531"/>
                    <a:pt x="158" y="531"/>
                  </a:cubicBezTo>
                  <a:cubicBezTo>
                    <a:pt x="168" y="534"/>
                    <a:pt x="187" y="538"/>
                    <a:pt x="228" y="548"/>
                  </a:cubicBezTo>
                  <a:cubicBezTo>
                    <a:pt x="237" y="550"/>
                    <a:pt x="284" y="560"/>
                    <a:pt x="333" y="560"/>
                  </a:cubicBezTo>
                  <a:cubicBezTo>
                    <a:pt x="429" y="560"/>
                    <a:pt x="429" y="560"/>
                    <a:pt x="429" y="560"/>
                  </a:cubicBezTo>
                  <a:cubicBezTo>
                    <a:pt x="458" y="560"/>
                    <a:pt x="479" y="549"/>
                    <a:pt x="491" y="526"/>
                  </a:cubicBezTo>
                  <a:cubicBezTo>
                    <a:pt x="492" y="526"/>
                    <a:pt x="496" y="518"/>
                    <a:pt x="499" y="507"/>
                  </a:cubicBezTo>
                  <a:cubicBezTo>
                    <a:pt x="501" y="499"/>
                    <a:pt x="502" y="488"/>
                    <a:pt x="499" y="477"/>
                  </a:cubicBezTo>
                  <a:cubicBezTo>
                    <a:pt x="518" y="464"/>
                    <a:pt x="524" y="444"/>
                    <a:pt x="528" y="431"/>
                  </a:cubicBezTo>
                  <a:cubicBezTo>
                    <a:pt x="535" y="411"/>
                    <a:pt x="533" y="395"/>
                    <a:pt x="528" y="384"/>
                  </a:cubicBezTo>
                  <a:cubicBezTo>
                    <a:pt x="539" y="374"/>
                    <a:pt x="548" y="359"/>
                    <a:pt x="551" y="335"/>
                  </a:cubicBezTo>
                  <a:cubicBezTo>
                    <a:pt x="554" y="321"/>
                    <a:pt x="551" y="306"/>
                    <a:pt x="545" y="294"/>
                  </a:cubicBezTo>
                  <a:cubicBezTo>
                    <a:pt x="555" y="283"/>
                    <a:pt x="559" y="269"/>
                    <a:pt x="560" y="256"/>
                  </a:cubicBezTo>
                  <a:cubicBezTo>
                    <a:pt x="560" y="252"/>
                    <a:pt x="560" y="252"/>
                    <a:pt x="560" y="252"/>
                  </a:cubicBezTo>
                  <a:cubicBezTo>
                    <a:pt x="560" y="250"/>
                    <a:pt x="560" y="248"/>
                    <a:pt x="560" y="243"/>
                  </a:cubicBezTo>
                  <a:cubicBezTo>
                    <a:pt x="560" y="221"/>
                    <a:pt x="545" y="193"/>
                    <a:pt x="510" y="183"/>
                  </a:cubicBezTo>
                  <a:close/>
                  <a:moveTo>
                    <a:pt x="123" y="508"/>
                  </a:moveTo>
                  <a:cubicBezTo>
                    <a:pt x="123" y="517"/>
                    <a:pt x="115" y="525"/>
                    <a:pt x="105" y="525"/>
                  </a:cubicBezTo>
                  <a:cubicBezTo>
                    <a:pt x="53" y="525"/>
                    <a:pt x="53" y="525"/>
                    <a:pt x="53" y="525"/>
                  </a:cubicBezTo>
                  <a:cubicBezTo>
                    <a:pt x="43" y="525"/>
                    <a:pt x="35" y="517"/>
                    <a:pt x="35" y="508"/>
                  </a:cubicBezTo>
                  <a:cubicBezTo>
                    <a:pt x="35" y="228"/>
                    <a:pt x="35" y="228"/>
                    <a:pt x="35" y="228"/>
                  </a:cubicBezTo>
                  <a:cubicBezTo>
                    <a:pt x="35" y="218"/>
                    <a:pt x="43" y="210"/>
                    <a:pt x="53" y="210"/>
                  </a:cubicBezTo>
                  <a:cubicBezTo>
                    <a:pt x="105" y="210"/>
                    <a:pt x="105" y="210"/>
                    <a:pt x="105" y="210"/>
                  </a:cubicBezTo>
                  <a:cubicBezTo>
                    <a:pt x="115" y="210"/>
                    <a:pt x="123" y="218"/>
                    <a:pt x="123" y="228"/>
                  </a:cubicBezTo>
                  <a:lnTo>
                    <a:pt x="123" y="508"/>
                  </a:lnTo>
                  <a:close/>
                  <a:moveTo>
                    <a:pt x="525" y="254"/>
                  </a:moveTo>
                  <a:cubicBezTo>
                    <a:pt x="524" y="263"/>
                    <a:pt x="521" y="280"/>
                    <a:pt x="490" y="280"/>
                  </a:cubicBezTo>
                  <a:cubicBezTo>
                    <a:pt x="464" y="280"/>
                    <a:pt x="455" y="280"/>
                    <a:pt x="455" y="280"/>
                  </a:cubicBezTo>
                  <a:cubicBezTo>
                    <a:pt x="450" y="280"/>
                    <a:pt x="446" y="284"/>
                    <a:pt x="446" y="289"/>
                  </a:cubicBezTo>
                  <a:cubicBezTo>
                    <a:pt x="446" y="294"/>
                    <a:pt x="450" y="298"/>
                    <a:pt x="455" y="298"/>
                  </a:cubicBezTo>
                  <a:cubicBezTo>
                    <a:pt x="455" y="298"/>
                    <a:pt x="463" y="298"/>
                    <a:pt x="489" y="298"/>
                  </a:cubicBezTo>
                  <a:cubicBezTo>
                    <a:pt x="515" y="298"/>
                    <a:pt x="519" y="319"/>
                    <a:pt x="517" y="330"/>
                  </a:cubicBezTo>
                  <a:cubicBezTo>
                    <a:pt x="515" y="343"/>
                    <a:pt x="509" y="368"/>
                    <a:pt x="479" y="368"/>
                  </a:cubicBezTo>
                  <a:cubicBezTo>
                    <a:pt x="450" y="368"/>
                    <a:pt x="438" y="368"/>
                    <a:pt x="438" y="368"/>
                  </a:cubicBezTo>
                  <a:cubicBezTo>
                    <a:pt x="433" y="368"/>
                    <a:pt x="429" y="371"/>
                    <a:pt x="429" y="376"/>
                  </a:cubicBezTo>
                  <a:cubicBezTo>
                    <a:pt x="429" y="381"/>
                    <a:pt x="433" y="385"/>
                    <a:pt x="438" y="385"/>
                  </a:cubicBezTo>
                  <a:cubicBezTo>
                    <a:pt x="438" y="385"/>
                    <a:pt x="458" y="385"/>
                    <a:pt x="472" y="385"/>
                  </a:cubicBezTo>
                  <a:cubicBezTo>
                    <a:pt x="501" y="385"/>
                    <a:pt x="499" y="408"/>
                    <a:pt x="495" y="421"/>
                  </a:cubicBezTo>
                  <a:cubicBezTo>
                    <a:pt x="489" y="439"/>
                    <a:pt x="486" y="455"/>
                    <a:pt x="448" y="455"/>
                  </a:cubicBezTo>
                  <a:cubicBezTo>
                    <a:pt x="436" y="455"/>
                    <a:pt x="420" y="455"/>
                    <a:pt x="420" y="455"/>
                  </a:cubicBezTo>
                  <a:cubicBezTo>
                    <a:pt x="415" y="455"/>
                    <a:pt x="411" y="459"/>
                    <a:pt x="411" y="464"/>
                  </a:cubicBezTo>
                  <a:cubicBezTo>
                    <a:pt x="411" y="469"/>
                    <a:pt x="415" y="473"/>
                    <a:pt x="420" y="473"/>
                  </a:cubicBezTo>
                  <a:cubicBezTo>
                    <a:pt x="420" y="473"/>
                    <a:pt x="432" y="473"/>
                    <a:pt x="447" y="473"/>
                  </a:cubicBezTo>
                  <a:cubicBezTo>
                    <a:pt x="466" y="473"/>
                    <a:pt x="467" y="491"/>
                    <a:pt x="465" y="497"/>
                  </a:cubicBezTo>
                  <a:cubicBezTo>
                    <a:pt x="463" y="504"/>
                    <a:pt x="461" y="509"/>
                    <a:pt x="461" y="510"/>
                  </a:cubicBezTo>
                  <a:cubicBezTo>
                    <a:pt x="455" y="519"/>
                    <a:pt x="447" y="525"/>
                    <a:pt x="429" y="525"/>
                  </a:cubicBezTo>
                  <a:cubicBezTo>
                    <a:pt x="333" y="525"/>
                    <a:pt x="333" y="525"/>
                    <a:pt x="333" y="525"/>
                  </a:cubicBezTo>
                  <a:cubicBezTo>
                    <a:pt x="285" y="525"/>
                    <a:pt x="237" y="514"/>
                    <a:pt x="236" y="514"/>
                  </a:cubicBezTo>
                  <a:cubicBezTo>
                    <a:pt x="163" y="497"/>
                    <a:pt x="160" y="496"/>
                    <a:pt x="155" y="494"/>
                  </a:cubicBezTo>
                  <a:cubicBezTo>
                    <a:pt x="155" y="494"/>
                    <a:pt x="140" y="492"/>
                    <a:pt x="140" y="479"/>
                  </a:cubicBezTo>
                  <a:cubicBezTo>
                    <a:pt x="140" y="237"/>
                    <a:pt x="140" y="237"/>
                    <a:pt x="140" y="237"/>
                  </a:cubicBezTo>
                  <a:cubicBezTo>
                    <a:pt x="140" y="229"/>
                    <a:pt x="145" y="222"/>
                    <a:pt x="154" y="219"/>
                  </a:cubicBezTo>
                  <a:cubicBezTo>
                    <a:pt x="155" y="219"/>
                    <a:pt x="156" y="218"/>
                    <a:pt x="158" y="218"/>
                  </a:cubicBezTo>
                  <a:cubicBezTo>
                    <a:pt x="237" y="185"/>
                    <a:pt x="262" y="112"/>
                    <a:pt x="263" y="53"/>
                  </a:cubicBezTo>
                  <a:cubicBezTo>
                    <a:pt x="263" y="44"/>
                    <a:pt x="269" y="35"/>
                    <a:pt x="280" y="35"/>
                  </a:cubicBezTo>
                  <a:cubicBezTo>
                    <a:pt x="299" y="35"/>
                    <a:pt x="331" y="72"/>
                    <a:pt x="331" y="118"/>
                  </a:cubicBezTo>
                  <a:cubicBezTo>
                    <a:pt x="331" y="160"/>
                    <a:pt x="330" y="167"/>
                    <a:pt x="315" y="210"/>
                  </a:cubicBezTo>
                  <a:cubicBezTo>
                    <a:pt x="490" y="210"/>
                    <a:pt x="489" y="213"/>
                    <a:pt x="504" y="217"/>
                  </a:cubicBezTo>
                  <a:cubicBezTo>
                    <a:pt x="523" y="222"/>
                    <a:pt x="525" y="238"/>
                    <a:pt x="525" y="243"/>
                  </a:cubicBezTo>
                  <a:cubicBezTo>
                    <a:pt x="525" y="249"/>
                    <a:pt x="525" y="248"/>
                    <a:pt x="525" y="25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+mn-lt"/>
                <a:ea typeface="+mn-ea"/>
              </a:endParaRPr>
            </a:p>
          </p:txBody>
        </p:sp>
        <p:sp>
          <p:nvSpPr>
            <p:cNvPr id="42" name="Freeform 6"/>
            <p:cNvSpPr>
              <a:spLocks noEditPoints="1"/>
            </p:cNvSpPr>
            <p:nvPr/>
          </p:nvSpPr>
          <p:spPr bwMode="auto">
            <a:xfrm>
              <a:off x="200025" y="1720851"/>
              <a:ext cx="196850" cy="200025"/>
            </a:xfrm>
            <a:custGeom>
              <a:avLst/>
              <a:gdLst>
                <a:gd name="T0" fmla="*/ 26 w 52"/>
                <a:gd name="T1" fmla="*/ 0 h 53"/>
                <a:gd name="T2" fmla="*/ 0 w 52"/>
                <a:gd name="T3" fmla="*/ 26 h 53"/>
                <a:gd name="T4" fmla="*/ 26 w 52"/>
                <a:gd name="T5" fmla="*/ 53 h 53"/>
                <a:gd name="T6" fmla="*/ 52 w 52"/>
                <a:gd name="T7" fmla="*/ 26 h 53"/>
                <a:gd name="T8" fmla="*/ 26 w 52"/>
                <a:gd name="T9" fmla="*/ 0 h 53"/>
                <a:gd name="T10" fmla="*/ 26 w 52"/>
                <a:gd name="T11" fmla="*/ 35 h 53"/>
                <a:gd name="T12" fmla="*/ 17 w 52"/>
                <a:gd name="T13" fmla="*/ 26 h 53"/>
                <a:gd name="T14" fmla="*/ 26 w 52"/>
                <a:gd name="T15" fmla="*/ 18 h 53"/>
                <a:gd name="T16" fmla="*/ 35 w 52"/>
                <a:gd name="T17" fmla="*/ 26 h 53"/>
                <a:gd name="T18" fmla="*/ 26 w 52"/>
                <a:gd name="T19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3">
                  <a:moveTo>
                    <a:pt x="26" y="0"/>
                  </a:moveTo>
                  <a:cubicBezTo>
                    <a:pt x="11" y="0"/>
                    <a:pt x="0" y="12"/>
                    <a:pt x="0" y="26"/>
                  </a:cubicBezTo>
                  <a:cubicBezTo>
                    <a:pt x="0" y="41"/>
                    <a:pt x="11" y="53"/>
                    <a:pt x="26" y="53"/>
                  </a:cubicBezTo>
                  <a:cubicBezTo>
                    <a:pt x="40" y="53"/>
                    <a:pt x="52" y="41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26" y="35"/>
                  </a:moveTo>
                  <a:cubicBezTo>
                    <a:pt x="21" y="35"/>
                    <a:pt x="17" y="31"/>
                    <a:pt x="17" y="26"/>
                  </a:cubicBezTo>
                  <a:cubicBezTo>
                    <a:pt x="17" y="21"/>
                    <a:pt x="21" y="18"/>
                    <a:pt x="26" y="18"/>
                  </a:cubicBezTo>
                  <a:cubicBezTo>
                    <a:pt x="31" y="18"/>
                    <a:pt x="35" y="21"/>
                    <a:pt x="35" y="26"/>
                  </a:cubicBezTo>
                  <a:cubicBezTo>
                    <a:pt x="35" y="31"/>
                    <a:pt x="31" y="35"/>
                    <a:pt x="26" y="3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+mn-lt"/>
                <a:ea typeface="+mn-ea"/>
              </a:endParaRPr>
            </a:p>
          </p:txBody>
        </p:sp>
      </p:grpSp>
      <p:sp>
        <p:nvSpPr>
          <p:cNvPr id="43" name="Freeform 5"/>
          <p:cNvSpPr>
            <a:spLocks noEditPoints="1"/>
          </p:cNvSpPr>
          <p:nvPr/>
        </p:nvSpPr>
        <p:spPr bwMode="auto">
          <a:xfrm>
            <a:off x="9880640" y="11421338"/>
            <a:ext cx="655195" cy="655690"/>
          </a:xfrm>
          <a:custGeom>
            <a:avLst/>
            <a:gdLst>
              <a:gd name="T0" fmla="*/ 362 w 560"/>
              <a:gd name="T1" fmla="*/ 176 h 560"/>
              <a:gd name="T2" fmla="*/ 280 w 560"/>
              <a:gd name="T3" fmla="*/ 0 h 560"/>
              <a:gd name="T4" fmla="*/ 158 w 560"/>
              <a:gd name="T5" fmla="*/ 179 h 560"/>
              <a:gd name="T6" fmla="*/ 140 w 560"/>
              <a:gd name="T7" fmla="*/ 189 h 560"/>
              <a:gd name="T8" fmla="*/ 53 w 560"/>
              <a:gd name="T9" fmla="*/ 175 h 560"/>
              <a:gd name="T10" fmla="*/ 0 w 560"/>
              <a:gd name="T11" fmla="*/ 508 h 560"/>
              <a:gd name="T12" fmla="*/ 105 w 560"/>
              <a:gd name="T13" fmla="*/ 560 h 560"/>
              <a:gd name="T14" fmla="*/ 153 w 560"/>
              <a:gd name="T15" fmla="*/ 530 h 560"/>
              <a:gd name="T16" fmla="*/ 158 w 560"/>
              <a:gd name="T17" fmla="*/ 531 h 560"/>
              <a:gd name="T18" fmla="*/ 333 w 560"/>
              <a:gd name="T19" fmla="*/ 560 h 560"/>
              <a:gd name="T20" fmla="*/ 491 w 560"/>
              <a:gd name="T21" fmla="*/ 526 h 560"/>
              <a:gd name="T22" fmla="*/ 499 w 560"/>
              <a:gd name="T23" fmla="*/ 477 h 560"/>
              <a:gd name="T24" fmla="*/ 528 w 560"/>
              <a:gd name="T25" fmla="*/ 384 h 560"/>
              <a:gd name="T26" fmla="*/ 545 w 560"/>
              <a:gd name="T27" fmla="*/ 294 h 560"/>
              <a:gd name="T28" fmla="*/ 560 w 560"/>
              <a:gd name="T29" fmla="*/ 252 h 560"/>
              <a:gd name="T30" fmla="*/ 510 w 560"/>
              <a:gd name="T31" fmla="*/ 183 h 560"/>
              <a:gd name="T32" fmla="*/ 105 w 560"/>
              <a:gd name="T33" fmla="*/ 525 h 560"/>
              <a:gd name="T34" fmla="*/ 35 w 560"/>
              <a:gd name="T35" fmla="*/ 508 h 560"/>
              <a:gd name="T36" fmla="*/ 53 w 560"/>
              <a:gd name="T37" fmla="*/ 210 h 560"/>
              <a:gd name="T38" fmla="*/ 123 w 560"/>
              <a:gd name="T39" fmla="*/ 228 h 560"/>
              <a:gd name="T40" fmla="*/ 525 w 560"/>
              <a:gd name="T41" fmla="*/ 254 h 560"/>
              <a:gd name="T42" fmla="*/ 455 w 560"/>
              <a:gd name="T43" fmla="*/ 280 h 560"/>
              <a:gd name="T44" fmla="*/ 455 w 560"/>
              <a:gd name="T45" fmla="*/ 298 h 560"/>
              <a:gd name="T46" fmla="*/ 517 w 560"/>
              <a:gd name="T47" fmla="*/ 330 h 560"/>
              <a:gd name="T48" fmla="*/ 438 w 560"/>
              <a:gd name="T49" fmla="*/ 368 h 560"/>
              <a:gd name="T50" fmla="*/ 438 w 560"/>
              <a:gd name="T51" fmla="*/ 385 h 560"/>
              <a:gd name="T52" fmla="*/ 495 w 560"/>
              <a:gd name="T53" fmla="*/ 421 h 560"/>
              <a:gd name="T54" fmla="*/ 420 w 560"/>
              <a:gd name="T55" fmla="*/ 455 h 560"/>
              <a:gd name="T56" fmla="*/ 420 w 560"/>
              <a:gd name="T57" fmla="*/ 473 h 560"/>
              <a:gd name="T58" fmla="*/ 465 w 560"/>
              <a:gd name="T59" fmla="*/ 497 h 560"/>
              <a:gd name="T60" fmla="*/ 429 w 560"/>
              <a:gd name="T61" fmla="*/ 525 h 560"/>
              <a:gd name="T62" fmla="*/ 236 w 560"/>
              <a:gd name="T63" fmla="*/ 514 h 560"/>
              <a:gd name="T64" fmla="*/ 140 w 560"/>
              <a:gd name="T65" fmla="*/ 479 h 560"/>
              <a:gd name="T66" fmla="*/ 154 w 560"/>
              <a:gd name="T67" fmla="*/ 219 h 560"/>
              <a:gd name="T68" fmla="*/ 263 w 560"/>
              <a:gd name="T69" fmla="*/ 53 h 560"/>
              <a:gd name="T70" fmla="*/ 331 w 560"/>
              <a:gd name="T71" fmla="*/ 118 h 560"/>
              <a:gd name="T72" fmla="*/ 504 w 560"/>
              <a:gd name="T73" fmla="*/ 217 h 560"/>
              <a:gd name="T74" fmla="*/ 525 w 560"/>
              <a:gd name="T75" fmla="*/ 254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60" h="560">
                <a:moveTo>
                  <a:pt x="510" y="183"/>
                </a:moveTo>
                <a:cubicBezTo>
                  <a:pt x="489" y="178"/>
                  <a:pt x="437" y="178"/>
                  <a:pt x="362" y="176"/>
                </a:cubicBezTo>
                <a:cubicBezTo>
                  <a:pt x="365" y="159"/>
                  <a:pt x="366" y="144"/>
                  <a:pt x="366" y="118"/>
                </a:cubicBezTo>
                <a:cubicBezTo>
                  <a:pt x="366" y="55"/>
                  <a:pt x="320" y="0"/>
                  <a:pt x="280" y="0"/>
                </a:cubicBezTo>
                <a:cubicBezTo>
                  <a:pt x="251" y="0"/>
                  <a:pt x="228" y="23"/>
                  <a:pt x="228" y="52"/>
                </a:cubicBezTo>
                <a:cubicBezTo>
                  <a:pt x="227" y="87"/>
                  <a:pt x="216" y="148"/>
                  <a:pt x="158" y="179"/>
                </a:cubicBezTo>
                <a:cubicBezTo>
                  <a:pt x="153" y="181"/>
                  <a:pt x="141" y="187"/>
                  <a:pt x="139" y="188"/>
                </a:cubicBezTo>
                <a:cubicBezTo>
                  <a:pt x="140" y="189"/>
                  <a:pt x="140" y="189"/>
                  <a:pt x="140" y="189"/>
                </a:cubicBezTo>
                <a:cubicBezTo>
                  <a:pt x="131" y="181"/>
                  <a:pt x="118" y="175"/>
                  <a:pt x="105" y="175"/>
                </a:cubicBezTo>
                <a:cubicBezTo>
                  <a:pt x="53" y="175"/>
                  <a:pt x="53" y="175"/>
                  <a:pt x="53" y="175"/>
                </a:cubicBezTo>
                <a:cubicBezTo>
                  <a:pt x="24" y="175"/>
                  <a:pt x="0" y="199"/>
                  <a:pt x="0" y="228"/>
                </a:cubicBezTo>
                <a:cubicBezTo>
                  <a:pt x="0" y="508"/>
                  <a:pt x="0" y="508"/>
                  <a:pt x="0" y="508"/>
                </a:cubicBezTo>
                <a:cubicBezTo>
                  <a:pt x="0" y="536"/>
                  <a:pt x="24" y="560"/>
                  <a:pt x="53" y="560"/>
                </a:cubicBezTo>
                <a:cubicBezTo>
                  <a:pt x="105" y="560"/>
                  <a:pt x="105" y="560"/>
                  <a:pt x="105" y="560"/>
                </a:cubicBezTo>
                <a:cubicBezTo>
                  <a:pt x="126" y="560"/>
                  <a:pt x="143" y="547"/>
                  <a:pt x="152" y="530"/>
                </a:cubicBezTo>
                <a:cubicBezTo>
                  <a:pt x="152" y="530"/>
                  <a:pt x="152" y="530"/>
                  <a:pt x="153" y="530"/>
                </a:cubicBezTo>
                <a:cubicBezTo>
                  <a:pt x="154" y="530"/>
                  <a:pt x="155" y="531"/>
                  <a:pt x="157" y="531"/>
                </a:cubicBezTo>
                <a:cubicBezTo>
                  <a:pt x="157" y="531"/>
                  <a:pt x="157" y="531"/>
                  <a:pt x="158" y="531"/>
                </a:cubicBezTo>
                <a:cubicBezTo>
                  <a:pt x="168" y="534"/>
                  <a:pt x="187" y="538"/>
                  <a:pt x="228" y="548"/>
                </a:cubicBezTo>
                <a:cubicBezTo>
                  <a:pt x="237" y="550"/>
                  <a:pt x="284" y="560"/>
                  <a:pt x="333" y="560"/>
                </a:cubicBezTo>
                <a:cubicBezTo>
                  <a:pt x="429" y="560"/>
                  <a:pt x="429" y="560"/>
                  <a:pt x="429" y="560"/>
                </a:cubicBezTo>
                <a:cubicBezTo>
                  <a:pt x="458" y="560"/>
                  <a:pt x="479" y="549"/>
                  <a:pt x="491" y="526"/>
                </a:cubicBezTo>
                <a:cubicBezTo>
                  <a:pt x="492" y="526"/>
                  <a:pt x="496" y="518"/>
                  <a:pt x="499" y="507"/>
                </a:cubicBezTo>
                <a:cubicBezTo>
                  <a:pt x="501" y="499"/>
                  <a:pt x="502" y="488"/>
                  <a:pt x="499" y="477"/>
                </a:cubicBezTo>
                <a:cubicBezTo>
                  <a:pt x="518" y="464"/>
                  <a:pt x="524" y="444"/>
                  <a:pt x="528" y="431"/>
                </a:cubicBezTo>
                <a:cubicBezTo>
                  <a:pt x="535" y="411"/>
                  <a:pt x="533" y="395"/>
                  <a:pt x="528" y="384"/>
                </a:cubicBezTo>
                <a:cubicBezTo>
                  <a:pt x="539" y="374"/>
                  <a:pt x="548" y="359"/>
                  <a:pt x="551" y="335"/>
                </a:cubicBezTo>
                <a:cubicBezTo>
                  <a:pt x="554" y="321"/>
                  <a:pt x="551" y="306"/>
                  <a:pt x="545" y="294"/>
                </a:cubicBezTo>
                <a:cubicBezTo>
                  <a:pt x="555" y="283"/>
                  <a:pt x="559" y="269"/>
                  <a:pt x="560" y="256"/>
                </a:cubicBezTo>
                <a:cubicBezTo>
                  <a:pt x="560" y="252"/>
                  <a:pt x="560" y="252"/>
                  <a:pt x="560" y="252"/>
                </a:cubicBezTo>
                <a:cubicBezTo>
                  <a:pt x="560" y="250"/>
                  <a:pt x="560" y="248"/>
                  <a:pt x="560" y="243"/>
                </a:cubicBezTo>
                <a:cubicBezTo>
                  <a:pt x="560" y="221"/>
                  <a:pt x="545" y="193"/>
                  <a:pt x="510" y="183"/>
                </a:cubicBezTo>
                <a:close/>
                <a:moveTo>
                  <a:pt x="123" y="508"/>
                </a:moveTo>
                <a:cubicBezTo>
                  <a:pt x="123" y="517"/>
                  <a:pt x="115" y="525"/>
                  <a:pt x="105" y="525"/>
                </a:cubicBezTo>
                <a:cubicBezTo>
                  <a:pt x="53" y="525"/>
                  <a:pt x="53" y="525"/>
                  <a:pt x="53" y="525"/>
                </a:cubicBezTo>
                <a:cubicBezTo>
                  <a:pt x="43" y="525"/>
                  <a:pt x="35" y="517"/>
                  <a:pt x="35" y="508"/>
                </a:cubicBezTo>
                <a:cubicBezTo>
                  <a:pt x="35" y="228"/>
                  <a:pt x="35" y="228"/>
                  <a:pt x="35" y="228"/>
                </a:cubicBezTo>
                <a:cubicBezTo>
                  <a:pt x="35" y="218"/>
                  <a:pt x="43" y="210"/>
                  <a:pt x="53" y="210"/>
                </a:cubicBezTo>
                <a:cubicBezTo>
                  <a:pt x="105" y="210"/>
                  <a:pt x="105" y="210"/>
                  <a:pt x="105" y="210"/>
                </a:cubicBezTo>
                <a:cubicBezTo>
                  <a:pt x="115" y="210"/>
                  <a:pt x="123" y="218"/>
                  <a:pt x="123" y="228"/>
                </a:cubicBezTo>
                <a:lnTo>
                  <a:pt x="123" y="508"/>
                </a:lnTo>
                <a:close/>
                <a:moveTo>
                  <a:pt x="525" y="254"/>
                </a:moveTo>
                <a:cubicBezTo>
                  <a:pt x="524" y="263"/>
                  <a:pt x="521" y="280"/>
                  <a:pt x="490" y="280"/>
                </a:cubicBezTo>
                <a:cubicBezTo>
                  <a:pt x="464" y="280"/>
                  <a:pt x="455" y="280"/>
                  <a:pt x="455" y="280"/>
                </a:cubicBezTo>
                <a:cubicBezTo>
                  <a:pt x="450" y="280"/>
                  <a:pt x="446" y="284"/>
                  <a:pt x="446" y="289"/>
                </a:cubicBezTo>
                <a:cubicBezTo>
                  <a:pt x="446" y="294"/>
                  <a:pt x="450" y="298"/>
                  <a:pt x="455" y="298"/>
                </a:cubicBezTo>
                <a:cubicBezTo>
                  <a:pt x="455" y="298"/>
                  <a:pt x="463" y="298"/>
                  <a:pt x="489" y="298"/>
                </a:cubicBezTo>
                <a:cubicBezTo>
                  <a:pt x="515" y="298"/>
                  <a:pt x="519" y="319"/>
                  <a:pt x="517" y="330"/>
                </a:cubicBezTo>
                <a:cubicBezTo>
                  <a:pt x="515" y="343"/>
                  <a:pt x="509" y="368"/>
                  <a:pt x="479" y="368"/>
                </a:cubicBezTo>
                <a:cubicBezTo>
                  <a:pt x="450" y="368"/>
                  <a:pt x="438" y="368"/>
                  <a:pt x="438" y="368"/>
                </a:cubicBezTo>
                <a:cubicBezTo>
                  <a:pt x="433" y="368"/>
                  <a:pt x="429" y="371"/>
                  <a:pt x="429" y="376"/>
                </a:cubicBezTo>
                <a:cubicBezTo>
                  <a:pt x="429" y="381"/>
                  <a:pt x="433" y="385"/>
                  <a:pt x="438" y="385"/>
                </a:cubicBezTo>
                <a:cubicBezTo>
                  <a:pt x="438" y="385"/>
                  <a:pt x="458" y="385"/>
                  <a:pt x="472" y="385"/>
                </a:cubicBezTo>
                <a:cubicBezTo>
                  <a:pt x="501" y="385"/>
                  <a:pt x="499" y="408"/>
                  <a:pt x="495" y="421"/>
                </a:cubicBezTo>
                <a:cubicBezTo>
                  <a:pt x="489" y="439"/>
                  <a:pt x="486" y="455"/>
                  <a:pt x="448" y="455"/>
                </a:cubicBezTo>
                <a:cubicBezTo>
                  <a:pt x="436" y="455"/>
                  <a:pt x="420" y="455"/>
                  <a:pt x="420" y="455"/>
                </a:cubicBezTo>
                <a:cubicBezTo>
                  <a:pt x="415" y="455"/>
                  <a:pt x="411" y="459"/>
                  <a:pt x="411" y="464"/>
                </a:cubicBezTo>
                <a:cubicBezTo>
                  <a:pt x="411" y="469"/>
                  <a:pt x="415" y="473"/>
                  <a:pt x="420" y="473"/>
                </a:cubicBezTo>
                <a:cubicBezTo>
                  <a:pt x="420" y="473"/>
                  <a:pt x="432" y="473"/>
                  <a:pt x="447" y="473"/>
                </a:cubicBezTo>
                <a:cubicBezTo>
                  <a:pt x="466" y="473"/>
                  <a:pt x="467" y="491"/>
                  <a:pt x="465" y="497"/>
                </a:cubicBezTo>
                <a:cubicBezTo>
                  <a:pt x="463" y="504"/>
                  <a:pt x="461" y="509"/>
                  <a:pt x="461" y="510"/>
                </a:cubicBezTo>
                <a:cubicBezTo>
                  <a:pt x="455" y="519"/>
                  <a:pt x="447" y="525"/>
                  <a:pt x="429" y="525"/>
                </a:cubicBezTo>
                <a:cubicBezTo>
                  <a:pt x="333" y="525"/>
                  <a:pt x="333" y="525"/>
                  <a:pt x="333" y="525"/>
                </a:cubicBezTo>
                <a:cubicBezTo>
                  <a:pt x="285" y="525"/>
                  <a:pt x="237" y="514"/>
                  <a:pt x="236" y="514"/>
                </a:cubicBezTo>
                <a:cubicBezTo>
                  <a:pt x="163" y="497"/>
                  <a:pt x="160" y="496"/>
                  <a:pt x="155" y="494"/>
                </a:cubicBezTo>
                <a:cubicBezTo>
                  <a:pt x="155" y="494"/>
                  <a:pt x="140" y="492"/>
                  <a:pt x="140" y="479"/>
                </a:cubicBezTo>
                <a:cubicBezTo>
                  <a:pt x="140" y="237"/>
                  <a:pt x="140" y="237"/>
                  <a:pt x="140" y="237"/>
                </a:cubicBezTo>
                <a:cubicBezTo>
                  <a:pt x="140" y="229"/>
                  <a:pt x="145" y="222"/>
                  <a:pt x="154" y="219"/>
                </a:cubicBezTo>
                <a:cubicBezTo>
                  <a:pt x="155" y="219"/>
                  <a:pt x="156" y="218"/>
                  <a:pt x="158" y="218"/>
                </a:cubicBezTo>
                <a:cubicBezTo>
                  <a:pt x="237" y="185"/>
                  <a:pt x="262" y="112"/>
                  <a:pt x="263" y="53"/>
                </a:cubicBezTo>
                <a:cubicBezTo>
                  <a:pt x="263" y="44"/>
                  <a:pt x="269" y="35"/>
                  <a:pt x="280" y="35"/>
                </a:cubicBezTo>
                <a:cubicBezTo>
                  <a:pt x="299" y="35"/>
                  <a:pt x="331" y="72"/>
                  <a:pt x="331" y="118"/>
                </a:cubicBezTo>
                <a:cubicBezTo>
                  <a:pt x="331" y="160"/>
                  <a:pt x="330" y="167"/>
                  <a:pt x="315" y="210"/>
                </a:cubicBezTo>
                <a:cubicBezTo>
                  <a:pt x="490" y="210"/>
                  <a:pt x="489" y="213"/>
                  <a:pt x="504" y="217"/>
                </a:cubicBezTo>
                <a:cubicBezTo>
                  <a:pt x="523" y="222"/>
                  <a:pt x="525" y="238"/>
                  <a:pt x="525" y="243"/>
                </a:cubicBezTo>
                <a:cubicBezTo>
                  <a:pt x="525" y="249"/>
                  <a:pt x="525" y="248"/>
                  <a:pt x="525" y="254"/>
                </a:cubicBezTo>
                <a:close/>
              </a:path>
            </a:pathLst>
          </a:custGeom>
          <a:solidFill>
            <a:srgbClr val="D53044"/>
          </a:solidFill>
          <a:ln>
            <a:noFill/>
          </a:ln>
          <a:extLst/>
        </p:spPr>
        <p:txBody>
          <a:bodyPr lIns="68571" tIns="34286" rIns="68571" bIns="34286"/>
          <a:lstStyle/>
          <a:p>
            <a:pPr defTabSz="1219261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3600">
              <a:latin typeface="+mn-lt"/>
              <a:ea typeface="+mn-ea"/>
            </a:endParaRPr>
          </a:p>
        </p:txBody>
      </p:sp>
      <p:sp>
        <p:nvSpPr>
          <p:cNvPr id="44" name="TextBox 23"/>
          <p:cNvSpPr txBox="1">
            <a:spLocks noChangeArrowheads="1"/>
          </p:cNvSpPr>
          <p:nvPr/>
        </p:nvSpPr>
        <p:spPr bwMode="auto">
          <a:xfrm>
            <a:off x="1760538" y="1050925"/>
            <a:ext cx="152939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400" dirty="0">
                <a:solidFill>
                  <a:srgbClr val="D53044"/>
                </a:solidFill>
                <a:latin typeface="Roboto Black" pitchFamily="2" charset="0"/>
              </a:rPr>
              <a:t>SEGURIDAD Y RECURSOS ÚTILES / SAFETY AND USEFUL RESOURCES:</a:t>
            </a:r>
            <a:endParaRPr lang="en-US" altLang="es-ES" sz="4400" dirty="0">
              <a:solidFill>
                <a:srgbClr val="D53044"/>
              </a:solidFill>
              <a:latin typeface="Robo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09666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4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98"/>
          <p:cNvSpPr>
            <a:spLocks/>
          </p:cNvSpPr>
          <p:nvPr/>
        </p:nvSpPr>
        <p:spPr bwMode="auto">
          <a:xfrm>
            <a:off x="1640138" y="9364086"/>
            <a:ext cx="338138" cy="5291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647"/>
                </a:moveTo>
                <a:cubicBezTo>
                  <a:pt x="21599" y="8410"/>
                  <a:pt x="21443" y="9124"/>
                  <a:pt x="21132" y="9804"/>
                </a:cubicBezTo>
                <a:cubicBezTo>
                  <a:pt x="20820" y="10488"/>
                  <a:pt x="20404" y="11134"/>
                  <a:pt x="19880" y="11747"/>
                </a:cubicBezTo>
                <a:lnTo>
                  <a:pt x="12619" y="20679"/>
                </a:lnTo>
                <a:cubicBezTo>
                  <a:pt x="12095" y="21292"/>
                  <a:pt x="11491" y="21599"/>
                  <a:pt x="10804" y="21599"/>
                </a:cubicBezTo>
                <a:cubicBezTo>
                  <a:pt x="10112" y="21599"/>
                  <a:pt x="9520" y="21292"/>
                  <a:pt x="9024" y="20679"/>
                </a:cubicBezTo>
                <a:lnTo>
                  <a:pt x="1727" y="11718"/>
                </a:lnTo>
                <a:cubicBezTo>
                  <a:pt x="1203" y="11106"/>
                  <a:pt x="783" y="10462"/>
                  <a:pt x="472" y="9782"/>
                </a:cubicBezTo>
                <a:cubicBezTo>
                  <a:pt x="156" y="9110"/>
                  <a:pt x="0" y="8398"/>
                  <a:pt x="0" y="7647"/>
                </a:cubicBezTo>
                <a:cubicBezTo>
                  <a:pt x="0" y="6594"/>
                  <a:pt x="279" y="5601"/>
                  <a:pt x="843" y="4669"/>
                </a:cubicBezTo>
                <a:cubicBezTo>
                  <a:pt x="1403" y="3737"/>
                  <a:pt x="2179" y="2921"/>
                  <a:pt x="3164" y="2227"/>
                </a:cubicBezTo>
                <a:cubicBezTo>
                  <a:pt x="4143" y="1538"/>
                  <a:pt x="5296" y="990"/>
                  <a:pt x="6615" y="595"/>
                </a:cubicBezTo>
                <a:cubicBezTo>
                  <a:pt x="7936" y="197"/>
                  <a:pt x="9344" y="0"/>
                  <a:pt x="10819" y="0"/>
                </a:cubicBezTo>
                <a:cubicBezTo>
                  <a:pt x="12315" y="0"/>
                  <a:pt x="13719" y="197"/>
                  <a:pt x="15023" y="595"/>
                </a:cubicBezTo>
                <a:cubicBezTo>
                  <a:pt x="16335" y="993"/>
                  <a:pt x="17475" y="1538"/>
                  <a:pt x="18451" y="2227"/>
                </a:cubicBezTo>
                <a:cubicBezTo>
                  <a:pt x="19427" y="2921"/>
                  <a:pt x="20200" y="3737"/>
                  <a:pt x="20756" y="4669"/>
                </a:cubicBezTo>
                <a:cubicBezTo>
                  <a:pt x="21320" y="5603"/>
                  <a:pt x="21599" y="6594"/>
                  <a:pt x="21599" y="7647"/>
                </a:cubicBezTo>
                <a:moveTo>
                  <a:pt x="10819" y="11408"/>
                </a:moveTo>
                <a:cubicBezTo>
                  <a:pt x="11547" y="11408"/>
                  <a:pt x="12240" y="11309"/>
                  <a:pt x="12900" y="11114"/>
                </a:cubicBezTo>
                <a:cubicBezTo>
                  <a:pt x="13556" y="10922"/>
                  <a:pt x="14127" y="10651"/>
                  <a:pt x="14612" y="10310"/>
                </a:cubicBezTo>
                <a:cubicBezTo>
                  <a:pt x="15096" y="9968"/>
                  <a:pt x="15476" y="9564"/>
                  <a:pt x="15748" y="9107"/>
                </a:cubicBezTo>
                <a:cubicBezTo>
                  <a:pt x="16028" y="8650"/>
                  <a:pt x="16164" y="8158"/>
                  <a:pt x="16164" y="7645"/>
                </a:cubicBezTo>
                <a:cubicBezTo>
                  <a:pt x="16164" y="7131"/>
                  <a:pt x="16028" y="6642"/>
                  <a:pt x="15748" y="6176"/>
                </a:cubicBezTo>
                <a:cubicBezTo>
                  <a:pt x="15476" y="5713"/>
                  <a:pt x="15096" y="5304"/>
                  <a:pt x="14612" y="4951"/>
                </a:cubicBezTo>
                <a:cubicBezTo>
                  <a:pt x="14128" y="4604"/>
                  <a:pt x="13564" y="4327"/>
                  <a:pt x="12908" y="4135"/>
                </a:cubicBezTo>
                <a:cubicBezTo>
                  <a:pt x="12256" y="3943"/>
                  <a:pt x="11564" y="3842"/>
                  <a:pt x="10820" y="3842"/>
                </a:cubicBezTo>
                <a:cubicBezTo>
                  <a:pt x="10068" y="3842"/>
                  <a:pt x="9376" y="3940"/>
                  <a:pt x="8736" y="4135"/>
                </a:cubicBezTo>
                <a:cubicBezTo>
                  <a:pt x="8092" y="4327"/>
                  <a:pt x="7528" y="4604"/>
                  <a:pt x="7032" y="4951"/>
                </a:cubicBezTo>
                <a:cubicBezTo>
                  <a:pt x="6532" y="5304"/>
                  <a:pt x="6148" y="5713"/>
                  <a:pt x="5872" y="6171"/>
                </a:cubicBezTo>
                <a:cubicBezTo>
                  <a:pt x="5596" y="6628"/>
                  <a:pt x="5460" y="7119"/>
                  <a:pt x="5460" y="7642"/>
                </a:cubicBezTo>
                <a:cubicBezTo>
                  <a:pt x="5460" y="8155"/>
                  <a:pt x="5596" y="8644"/>
                  <a:pt x="5872" y="9104"/>
                </a:cubicBezTo>
                <a:cubicBezTo>
                  <a:pt x="6148" y="9561"/>
                  <a:pt x="6532" y="9965"/>
                  <a:pt x="7032" y="10307"/>
                </a:cubicBezTo>
                <a:cubicBezTo>
                  <a:pt x="7528" y="10648"/>
                  <a:pt x="8092" y="10919"/>
                  <a:pt x="8736" y="11111"/>
                </a:cubicBezTo>
                <a:cubicBezTo>
                  <a:pt x="9376" y="11309"/>
                  <a:pt x="10068" y="11408"/>
                  <a:pt x="10819" y="11408"/>
                </a:cubicBezTo>
              </a:path>
            </a:pathLst>
          </a:custGeom>
          <a:solidFill>
            <a:srgbClr val="D32D46"/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5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2127501" y="9255422"/>
            <a:ext cx="6656387" cy="1662430"/>
            <a:chOff x="838200" y="2992185"/>
            <a:chExt cx="3328257" cy="755461"/>
          </a:xfrm>
        </p:grpSpPr>
        <p:sp>
          <p:nvSpPr>
            <p:cNvPr id="45072" name="TextBox 27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3328257" cy="261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1pPr>
              <a:lvl2pPr marL="37931725" indent="-37474525">
                <a:spcBef>
                  <a:spcPct val="20000"/>
                </a:spcBef>
                <a:buFont typeface="Arial" charset="0"/>
                <a:buChar char="–"/>
                <a:defRPr sz="27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2pPr>
              <a:lvl3pPr marL="1827213" indent="-912813">
                <a:spcBef>
                  <a:spcPct val="20000"/>
                </a:spcBef>
                <a:buFont typeface="Arial" charset="0"/>
                <a:buChar char="•"/>
                <a:defRPr sz="21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3pPr>
              <a:lvl4pPr marL="2741613" indent="-1370013">
                <a:spcBef>
                  <a:spcPct val="20000"/>
                </a:spcBef>
                <a:buFont typeface="Arial" charset="0"/>
                <a:buChar char="–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4pPr>
              <a:lvl5pPr marL="3656013" indent="-1827213">
                <a:spcBef>
                  <a:spcPct val="20000"/>
                </a:spcBef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5pPr>
              <a:lvl6pPr marL="41132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6pPr>
              <a:lvl7pPr marL="45704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7pPr>
              <a:lvl8pPr marL="50276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8pPr>
              <a:lvl9pPr marL="54848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800" dirty="0" err="1"/>
                <a:t>Oficina</a:t>
              </a:r>
              <a:r>
                <a:rPr lang="en-US" altLang="es-ES" sz="2800" dirty="0"/>
                <a:t> de </a:t>
              </a:r>
              <a:r>
                <a:rPr lang="en-US" altLang="es-ES" sz="2800" dirty="0" err="1"/>
                <a:t>Relaciones</a:t>
              </a:r>
              <a:r>
                <a:rPr lang="en-US" altLang="es-ES" sz="2800" dirty="0"/>
                <a:t> </a:t>
              </a:r>
              <a:r>
                <a:rPr lang="en-US" altLang="es-ES" sz="2800" dirty="0" err="1"/>
                <a:t>Internacionales</a:t>
              </a:r>
              <a:r>
                <a:rPr lang="en-US" altLang="es-ES" sz="2800" dirty="0"/>
                <a:t> </a:t>
              </a:r>
            </a:p>
          </p:txBody>
        </p:sp>
        <p:sp>
          <p:nvSpPr>
            <p:cNvPr id="45073" name="TextBox 28"/>
            <p:cNvSpPr txBox="1">
              <a:spLocks noChangeArrowheads="1"/>
            </p:cNvSpPr>
            <p:nvPr/>
          </p:nvSpPr>
          <p:spPr bwMode="auto">
            <a:xfrm>
              <a:off x="838200" y="3228853"/>
              <a:ext cx="2294985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1pPr>
              <a:lvl2pPr marL="37931725" indent="-37474525">
                <a:spcBef>
                  <a:spcPct val="20000"/>
                </a:spcBef>
                <a:buFont typeface="Arial" charset="0"/>
                <a:buChar char="–"/>
                <a:defRPr sz="27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2pPr>
              <a:lvl3pPr marL="1827213" indent="-912813">
                <a:spcBef>
                  <a:spcPct val="20000"/>
                </a:spcBef>
                <a:buFont typeface="Arial" charset="0"/>
                <a:buChar char="•"/>
                <a:defRPr sz="21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3pPr>
              <a:lvl4pPr marL="2741613" indent="-1370013">
                <a:spcBef>
                  <a:spcPct val="20000"/>
                </a:spcBef>
                <a:buFont typeface="Arial" charset="0"/>
                <a:buChar char="–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4pPr>
              <a:lvl5pPr marL="3656013" indent="-1827213">
                <a:spcBef>
                  <a:spcPct val="20000"/>
                </a:spcBef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5pPr>
              <a:lvl6pPr marL="41132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6pPr>
              <a:lvl7pPr marL="45704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7pPr>
              <a:lvl8pPr marL="50276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8pPr>
              <a:lvl9pPr marL="54848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es-ES" sz="2000" dirty="0" err="1"/>
                <a:t>Complejo</a:t>
              </a:r>
              <a:r>
                <a:rPr lang="en-US" altLang="es-ES" sz="2000" dirty="0"/>
                <a:t> </a:t>
              </a:r>
              <a:r>
                <a:rPr lang="en-US" altLang="es-ES" sz="2000" dirty="0" err="1"/>
                <a:t>Adtvo</a:t>
              </a:r>
              <a:r>
                <a:rPr lang="en-US" altLang="es-ES" sz="2000" dirty="0"/>
                <a:t>. </a:t>
              </a:r>
              <a:r>
                <a:rPr lang="en-US" altLang="es-ES" sz="2000" dirty="0" err="1"/>
                <a:t>Triunfo</a:t>
              </a:r>
              <a:endParaRPr lang="en-US" altLang="es-ES" sz="2000" dirty="0"/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es-ES" sz="2000" dirty="0" err="1"/>
                <a:t>Avda</a:t>
              </a:r>
              <a:r>
                <a:rPr lang="en-US" altLang="es-ES" sz="2000" dirty="0"/>
                <a:t>. del </a:t>
              </a:r>
              <a:r>
                <a:rPr lang="en-US" altLang="es-ES" sz="2000" dirty="0" err="1"/>
                <a:t>Hospicio</a:t>
              </a:r>
              <a:endParaRPr lang="en-US" altLang="es-ES" sz="2000" dirty="0"/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es-ES" sz="2000" dirty="0"/>
                <a:t>18071, Granada</a:t>
              </a:r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9968163" y="9269397"/>
            <a:ext cx="2335213" cy="869291"/>
            <a:chOff x="838200" y="3163722"/>
            <a:chExt cx="1600200" cy="434537"/>
          </a:xfrm>
        </p:grpSpPr>
        <p:sp>
          <p:nvSpPr>
            <p:cNvPr id="45070" name="TextBox 34"/>
            <p:cNvSpPr txBox="1">
              <a:spLocks noChangeArrowheads="1"/>
            </p:cNvSpPr>
            <p:nvPr/>
          </p:nvSpPr>
          <p:spPr bwMode="auto">
            <a:xfrm>
              <a:off x="838200" y="3163722"/>
              <a:ext cx="1600200" cy="110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1pPr>
              <a:lvl2pPr marL="37931725" indent="-37474525">
                <a:spcBef>
                  <a:spcPct val="20000"/>
                </a:spcBef>
                <a:buFont typeface="Arial" charset="0"/>
                <a:buChar char="–"/>
                <a:defRPr sz="27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2pPr>
              <a:lvl3pPr marL="1827213" indent="-912813">
                <a:spcBef>
                  <a:spcPct val="20000"/>
                </a:spcBef>
                <a:buFont typeface="Arial" charset="0"/>
                <a:buChar char="•"/>
                <a:defRPr sz="21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3pPr>
              <a:lvl4pPr marL="2741613" indent="-1370013">
                <a:spcBef>
                  <a:spcPct val="20000"/>
                </a:spcBef>
                <a:buFont typeface="Arial" charset="0"/>
                <a:buChar char="–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4pPr>
              <a:lvl5pPr marL="3656013" indent="-1827213">
                <a:spcBef>
                  <a:spcPct val="20000"/>
                </a:spcBef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5pPr>
              <a:lvl6pPr marL="41132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6pPr>
              <a:lvl7pPr marL="45704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7pPr>
              <a:lvl8pPr marL="50276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8pPr>
              <a:lvl9pPr marL="54848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800" dirty="0" err="1"/>
                <a:t>Teléfonos</a:t>
              </a:r>
              <a:endParaRPr lang="en-US" altLang="es-ES" sz="2800" dirty="0"/>
            </a:p>
          </p:txBody>
        </p:sp>
        <p:sp>
          <p:nvSpPr>
            <p:cNvPr id="45071" name="TextBox 38"/>
            <p:cNvSpPr txBox="1">
              <a:spLocks noChangeArrowheads="1"/>
            </p:cNvSpPr>
            <p:nvPr/>
          </p:nvSpPr>
          <p:spPr bwMode="auto">
            <a:xfrm>
              <a:off x="838200" y="3378240"/>
              <a:ext cx="1600200" cy="220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1pPr>
              <a:lvl2pPr marL="37931725" indent="-37474525">
                <a:spcBef>
                  <a:spcPct val="20000"/>
                </a:spcBef>
                <a:buFont typeface="Arial" charset="0"/>
                <a:buChar char="–"/>
                <a:defRPr sz="27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2pPr>
              <a:lvl3pPr marL="1827213" indent="-912813">
                <a:spcBef>
                  <a:spcPct val="20000"/>
                </a:spcBef>
                <a:buFont typeface="Arial" charset="0"/>
                <a:buChar char="•"/>
                <a:defRPr sz="21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3pPr>
              <a:lvl4pPr marL="2741613" indent="-1370013">
                <a:spcBef>
                  <a:spcPct val="20000"/>
                </a:spcBef>
                <a:buFont typeface="Arial" charset="0"/>
                <a:buChar char="–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4pPr>
              <a:lvl5pPr marL="3656013" indent="-1827213">
                <a:spcBef>
                  <a:spcPct val="20000"/>
                </a:spcBef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5pPr>
              <a:lvl6pPr marL="41132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6pPr>
              <a:lvl7pPr marL="45704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7pPr>
              <a:lvl8pPr marL="50276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8pPr>
              <a:lvl9pPr marL="54848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es-ES" sz="2000" dirty="0"/>
                <a:t>(+34) 958 249 030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en-US" altLang="es-ES" sz="2000" dirty="0"/>
            </a:p>
          </p:txBody>
        </p:sp>
      </p:grpSp>
      <p:sp>
        <p:nvSpPr>
          <p:cNvPr id="44" name="Freeform 215"/>
          <p:cNvSpPr>
            <a:spLocks noChangeArrowheads="1"/>
          </p:cNvSpPr>
          <p:nvPr/>
        </p:nvSpPr>
        <p:spPr bwMode="auto">
          <a:xfrm>
            <a:off x="9557586" y="9350752"/>
            <a:ext cx="314325" cy="647858"/>
          </a:xfrm>
          <a:custGeom>
            <a:avLst/>
            <a:gdLst>
              <a:gd name="T0" fmla="*/ 583 w 646"/>
              <a:gd name="T1" fmla="*/ 0 h 1210"/>
              <a:gd name="T2" fmla="*/ 62 w 646"/>
              <a:gd name="T3" fmla="*/ 0 h 1210"/>
              <a:gd name="T4" fmla="*/ 0 w 646"/>
              <a:gd name="T5" fmla="*/ 63 h 1210"/>
              <a:gd name="T6" fmla="*/ 0 w 646"/>
              <a:gd name="T7" fmla="*/ 1146 h 1210"/>
              <a:gd name="T8" fmla="*/ 62 w 646"/>
              <a:gd name="T9" fmla="*/ 1209 h 1210"/>
              <a:gd name="T10" fmla="*/ 583 w 646"/>
              <a:gd name="T11" fmla="*/ 1209 h 1210"/>
              <a:gd name="T12" fmla="*/ 645 w 646"/>
              <a:gd name="T13" fmla="*/ 1146 h 1210"/>
              <a:gd name="T14" fmla="*/ 645 w 646"/>
              <a:gd name="T15" fmla="*/ 63 h 1210"/>
              <a:gd name="T16" fmla="*/ 583 w 646"/>
              <a:gd name="T17" fmla="*/ 0 h 1210"/>
              <a:gd name="T18" fmla="*/ 229 w 646"/>
              <a:gd name="T19" fmla="*/ 94 h 1210"/>
              <a:gd name="T20" fmla="*/ 416 w 646"/>
              <a:gd name="T21" fmla="*/ 94 h 1210"/>
              <a:gd name="T22" fmla="*/ 416 w 646"/>
              <a:gd name="T23" fmla="*/ 104 h 1210"/>
              <a:gd name="T24" fmla="*/ 229 w 646"/>
              <a:gd name="T25" fmla="*/ 104 h 1210"/>
              <a:gd name="T26" fmla="*/ 229 w 646"/>
              <a:gd name="T27" fmla="*/ 94 h 1210"/>
              <a:gd name="T28" fmla="*/ 322 w 646"/>
              <a:gd name="T29" fmla="*/ 1146 h 1210"/>
              <a:gd name="T30" fmla="*/ 291 w 646"/>
              <a:gd name="T31" fmla="*/ 1104 h 1210"/>
              <a:gd name="T32" fmla="*/ 322 w 646"/>
              <a:gd name="T33" fmla="*/ 1073 h 1210"/>
              <a:gd name="T34" fmla="*/ 364 w 646"/>
              <a:gd name="T35" fmla="*/ 1104 h 1210"/>
              <a:gd name="T36" fmla="*/ 322 w 646"/>
              <a:gd name="T37" fmla="*/ 1146 h 1210"/>
              <a:gd name="T38" fmla="*/ 604 w 646"/>
              <a:gd name="T39" fmla="*/ 1011 h 1210"/>
              <a:gd name="T40" fmla="*/ 41 w 646"/>
              <a:gd name="T41" fmla="*/ 1011 h 1210"/>
              <a:gd name="T42" fmla="*/ 41 w 646"/>
              <a:gd name="T43" fmla="*/ 177 h 1210"/>
              <a:gd name="T44" fmla="*/ 604 w 646"/>
              <a:gd name="T45" fmla="*/ 177 h 1210"/>
              <a:gd name="T46" fmla="*/ 604 w 646"/>
              <a:gd name="T47" fmla="*/ 1011 h 1210"/>
              <a:gd name="T48" fmla="*/ 604 w 646"/>
              <a:gd name="T49" fmla="*/ 1011 h 1210"/>
              <a:gd name="T50" fmla="*/ 604 w 646"/>
              <a:gd name="T51" fmla="*/ 1011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46" h="1210">
                <a:moveTo>
                  <a:pt x="583" y="0"/>
                </a:moveTo>
                <a:cubicBezTo>
                  <a:pt x="62" y="0"/>
                  <a:pt x="62" y="0"/>
                  <a:pt x="62" y="0"/>
                </a:cubicBezTo>
                <a:cubicBezTo>
                  <a:pt x="31" y="0"/>
                  <a:pt x="0" y="31"/>
                  <a:pt x="0" y="63"/>
                </a:cubicBezTo>
                <a:cubicBezTo>
                  <a:pt x="0" y="1146"/>
                  <a:pt x="0" y="1146"/>
                  <a:pt x="0" y="1146"/>
                </a:cubicBezTo>
                <a:cubicBezTo>
                  <a:pt x="0" y="1177"/>
                  <a:pt x="31" y="1209"/>
                  <a:pt x="62" y="1209"/>
                </a:cubicBezTo>
                <a:cubicBezTo>
                  <a:pt x="583" y="1209"/>
                  <a:pt x="583" y="1209"/>
                  <a:pt x="583" y="1209"/>
                </a:cubicBezTo>
                <a:cubicBezTo>
                  <a:pt x="614" y="1209"/>
                  <a:pt x="645" y="1177"/>
                  <a:pt x="645" y="1146"/>
                </a:cubicBezTo>
                <a:cubicBezTo>
                  <a:pt x="645" y="63"/>
                  <a:pt x="645" y="63"/>
                  <a:pt x="645" y="63"/>
                </a:cubicBezTo>
                <a:cubicBezTo>
                  <a:pt x="645" y="31"/>
                  <a:pt x="614" y="0"/>
                  <a:pt x="583" y="0"/>
                </a:cubicBezTo>
                <a:close/>
                <a:moveTo>
                  <a:pt x="229" y="94"/>
                </a:moveTo>
                <a:cubicBezTo>
                  <a:pt x="416" y="94"/>
                  <a:pt x="416" y="94"/>
                  <a:pt x="416" y="94"/>
                </a:cubicBezTo>
                <a:cubicBezTo>
                  <a:pt x="416" y="104"/>
                  <a:pt x="416" y="104"/>
                  <a:pt x="416" y="104"/>
                </a:cubicBezTo>
                <a:cubicBezTo>
                  <a:pt x="229" y="104"/>
                  <a:pt x="229" y="104"/>
                  <a:pt x="229" y="104"/>
                </a:cubicBezTo>
                <a:lnTo>
                  <a:pt x="229" y="94"/>
                </a:lnTo>
                <a:close/>
                <a:moveTo>
                  <a:pt x="322" y="1146"/>
                </a:moveTo>
                <a:cubicBezTo>
                  <a:pt x="302" y="1146"/>
                  <a:pt x="291" y="1125"/>
                  <a:pt x="291" y="1104"/>
                </a:cubicBezTo>
                <a:cubicBezTo>
                  <a:pt x="291" y="1084"/>
                  <a:pt x="302" y="1073"/>
                  <a:pt x="322" y="1073"/>
                </a:cubicBezTo>
                <a:cubicBezTo>
                  <a:pt x="343" y="1073"/>
                  <a:pt x="364" y="1084"/>
                  <a:pt x="364" y="1104"/>
                </a:cubicBezTo>
                <a:cubicBezTo>
                  <a:pt x="364" y="1125"/>
                  <a:pt x="343" y="1146"/>
                  <a:pt x="322" y="1146"/>
                </a:cubicBezTo>
                <a:close/>
                <a:moveTo>
                  <a:pt x="604" y="1011"/>
                </a:moveTo>
                <a:cubicBezTo>
                  <a:pt x="41" y="1011"/>
                  <a:pt x="41" y="1011"/>
                  <a:pt x="41" y="1011"/>
                </a:cubicBezTo>
                <a:cubicBezTo>
                  <a:pt x="41" y="177"/>
                  <a:pt x="41" y="177"/>
                  <a:pt x="41" y="177"/>
                </a:cubicBezTo>
                <a:cubicBezTo>
                  <a:pt x="604" y="177"/>
                  <a:pt x="604" y="177"/>
                  <a:pt x="604" y="177"/>
                </a:cubicBezTo>
                <a:lnTo>
                  <a:pt x="604" y="1011"/>
                </a:lnTo>
                <a:close/>
                <a:moveTo>
                  <a:pt x="604" y="1011"/>
                </a:moveTo>
                <a:lnTo>
                  <a:pt x="604" y="101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3600"/>
          </a:p>
        </p:txBody>
      </p:sp>
      <p:sp>
        <p:nvSpPr>
          <p:cNvPr id="46" name="AutoShape 81"/>
          <p:cNvSpPr>
            <a:spLocks/>
          </p:cNvSpPr>
          <p:nvPr/>
        </p:nvSpPr>
        <p:spPr bwMode="auto">
          <a:xfrm>
            <a:off x="12843126" y="9349481"/>
            <a:ext cx="449262" cy="36147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2" y="15633"/>
                </a:moveTo>
                <a:cubicBezTo>
                  <a:pt x="11211" y="15633"/>
                  <a:pt x="11622" y="15565"/>
                  <a:pt x="12011" y="15416"/>
                </a:cubicBezTo>
                <a:cubicBezTo>
                  <a:pt x="12403" y="15272"/>
                  <a:pt x="12778" y="15084"/>
                  <a:pt x="13138" y="14855"/>
                </a:cubicBezTo>
                <a:cubicBezTo>
                  <a:pt x="13498" y="14626"/>
                  <a:pt x="13845" y="14361"/>
                  <a:pt x="14181" y="14073"/>
                </a:cubicBezTo>
                <a:cubicBezTo>
                  <a:pt x="14516" y="13774"/>
                  <a:pt x="14844" y="13471"/>
                  <a:pt x="15168" y="13160"/>
                </a:cubicBezTo>
                <a:cubicBezTo>
                  <a:pt x="16142" y="12226"/>
                  <a:pt x="17126" y="11306"/>
                  <a:pt x="18120" y="10410"/>
                </a:cubicBezTo>
                <a:cubicBezTo>
                  <a:pt x="19112" y="9515"/>
                  <a:pt x="20113" y="8616"/>
                  <a:pt x="21120" y="7714"/>
                </a:cubicBezTo>
                <a:cubicBezTo>
                  <a:pt x="21198" y="7640"/>
                  <a:pt x="21279" y="7570"/>
                  <a:pt x="21360" y="7496"/>
                </a:cubicBezTo>
                <a:cubicBezTo>
                  <a:pt x="21443" y="7429"/>
                  <a:pt x="21524" y="7347"/>
                  <a:pt x="21599" y="7250"/>
                </a:cubicBezTo>
                <a:lnTo>
                  <a:pt x="21599" y="19981"/>
                </a:lnTo>
                <a:cubicBezTo>
                  <a:pt x="21599" y="20416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3"/>
                  <a:pt x="0" y="20419"/>
                  <a:pt x="0" y="19981"/>
                </a:cubicBezTo>
                <a:lnTo>
                  <a:pt x="0" y="7250"/>
                </a:lnTo>
                <a:cubicBezTo>
                  <a:pt x="75" y="7347"/>
                  <a:pt x="156" y="7429"/>
                  <a:pt x="239" y="7496"/>
                </a:cubicBezTo>
                <a:cubicBezTo>
                  <a:pt x="320" y="7570"/>
                  <a:pt x="401" y="7640"/>
                  <a:pt x="479" y="7714"/>
                </a:cubicBezTo>
                <a:cubicBezTo>
                  <a:pt x="1488" y="8616"/>
                  <a:pt x="2487" y="9514"/>
                  <a:pt x="3481" y="10410"/>
                </a:cubicBezTo>
                <a:cubicBezTo>
                  <a:pt x="4473" y="11306"/>
                  <a:pt x="5457" y="12223"/>
                  <a:pt x="6434" y="13160"/>
                </a:cubicBezTo>
                <a:cubicBezTo>
                  <a:pt x="6738" y="13454"/>
                  <a:pt x="7058" y="13744"/>
                  <a:pt x="7394" y="14038"/>
                </a:cubicBezTo>
                <a:cubicBezTo>
                  <a:pt x="7729" y="14338"/>
                  <a:pt x="8079" y="14599"/>
                  <a:pt x="8437" y="14840"/>
                </a:cubicBezTo>
                <a:cubicBezTo>
                  <a:pt x="8797" y="15075"/>
                  <a:pt x="9174" y="15269"/>
                  <a:pt x="9568" y="15413"/>
                </a:cubicBezTo>
                <a:cubicBezTo>
                  <a:pt x="9965" y="15563"/>
                  <a:pt x="10371" y="15633"/>
                  <a:pt x="10782" y="15633"/>
                </a:cubicBezTo>
                <a:moveTo>
                  <a:pt x="10782" y="12413"/>
                </a:moveTo>
                <a:cubicBezTo>
                  <a:pt x="10540" y="12413"/>
                  <a:pt x="10278" y="12334"/>
                  <a:pt x="9996" y="12167"/>
                </a:cubicBezTo>
                <a:cubicBezTo>
                  <a:pt x="9715" y="12005"/>
                  <a:pt x="9441" y="11806"/>
                  <a:pt x="9171" y="11576"/>
                </a:cubicBezTo>
                <a:cubicBezTo>
                  <a:pt x="8900" y="11347"/>
                  <a:pt x="8638" y="11106"/>
                  <a:pt x="8380" y="10854"/>
                </a:cubicBezTo>
                <a:cubicBezTo>
                  <a:pt x="8121" y="10601"/>
                  <a:pt x="7896" y="10390"/>
                  <a:pt x="7700" y="10222"/>
                </a:cubicBezTo>
                <a:cubicBezTo>
                  <a:pt x="6752" y="9356"/>
                  <a:pt x="5819" y="8507"/>
                  <a:pt x="4891" y="7664"/>
                </a:cubicBezTo>
                <a:cubicBezTo>
                  <a:pt x="3966" y="6815"/>
                  <a:pt x="3023" y="5960"/>
                  <a:pt x="2061" y="5087"/>
                </a:cubicBezTo>
                <a:cubicBezTo>
                  <a:pt x="1882" y="4920"/>
                  <a:pt x="1672" y="4691"/>
                  <a:pt x="1434" y="4406"/>
                </a:cubicBezTo>
                <a:cubicBezTo>
                  <a:pt x="1194" y="4118"/>
                  <a:pt x="974" y="3804"/>
                  <a:pt x="766" y="3460"/>
                </a:cubicBezTo>
                <a:cubicBezTo>
                  <a:pt x="560" y="3110"/>
                  <a:pt x="384" y="2761"/>
                  <a:pt x="239" y="2405"/>
                </a:cubicBezTo>
                <a:cubicBezTo>
                  <a:pt x="95" y="2050"/>
                  <a:pt x="22" y="1724"/>
                  <a:pt x="22" y="1436"/>
                </a:cubicBezTo>
                <a:cubicBezTo>
                  <a:pt x="22" y="1051"/>
                  <a:pt x="164" y="713"/>
                  <a:pt x="443" y="425"/>
                </a:cubicBezTo>
                <a:cubicBezTo>
                  <a:pt x="727" y="143"/>
                  <a:pt x="1025" y="0"/>
                  <a:pt x="1346" y="0"/>
                </a:cubicBezTo>
                <a:lnTo>
                  <a:pt x="20265" y="0"/>
                </a:lnTo>
                <a:cubicBezTo>
                  <a:pt x="20583" y="0"/>
                  <a:pt x="20882" y="143"/>
                  <a:pt x="21161" y="425"/>
                </a:cubicBezTo>
                <a:cubicBezTo>
                  <a:pt x="21438" y="713"/>
                  <a:pt x="21577" y="1051"/>
                  <a:pt x="21577" y="1436"/>
                </a:cubicBezTo>
                <a:cubicBezTo>
                  <a:pt x="21577" y="1724"/>
                  <a:pt x="21504" y="2050"/>
                  <a:pt x="21360" y="2405"/>
                </a:cubicBezTo>
                <a:cubicBezTo>
                  <a:pt x="21215" y="2761"/>
                  <a:pt x="21039" y="3110"/>
                  <a:pt x="20833" y="3460"/>
                </a:cubicBezTo>
                <a:cubicBezTo>
                  <a:pt x="20627" y="3804"/>
                  <a:pt x="20402" y="4121"/>
                  <a:pt x="20165" y="4406"/>
                </a:cubicBezTo>
                <a:cubicBezTo>
                  <a:pt x="19927" y="4691"/>
                  <a:pt x="19717" y="4923"/>
                  <a:pt x="19538" y="5087"/>
                </a:cubicBezTo>
                <a:cubicBezTo>
                  <a:pt x="18578" y="5948"/>
                  <a:pt x="17633" y="6803"/>
                  <a:pt x="16708" y="7652"/>
                </a:cubicBezTo>
                <a:cubicBezTo>
                  <a:pt x="15782" y="8501"/>
                  <a:pt x="14844" y="9356"/>
                  <a:pt x="13899" y="10222"/>
                </a:cubicBezTo>
                <a:cubicBezTo>
                  <a:pt x="13703" y="10390"/>
                  <a:pt x="13481" y="10601"/>
                  <a:pt x="13226" y="10854"/>
                </a:cubicBezTo>
                <a:cubicBezTo>
                  <a:pt x="12971" y="11106"/>
                  <a:pt x="12709" y="11347"/>
                  <a:pt x="12435" y="11576"/>
                </a:cubicBezTo>
                <a:cubicBezTo>
                  <a:pt x="12161" y="11806"/>
                  <a:pt x="11884" y="12005"/>
                  <a:pt x="11603" y="12167"/>
                </a:cubicBezTo>
                <a:cubicBezTo>
                  <a:pt x="11321" y="12334"/>
                  <a:pt x="11064" y="12413"/>
                  <a:pt x="10829" y="12413"/>
                </a:cubicBezTo>
                <a:lnTo>
                  <a:pt x="10804" y="12413"/>
                </a:lnTo>
                <a:lnTo>
                  <a:pt x="10782" y="12413"/>
                </a:lnTo>
                <a:close/>
              </a:path>
            </a:pathLst>
          </a:custGeom>
          <a:solidFill>
            <a:srgbClr val="D32D46"/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5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13408276" y="9217401"/>
            <a:ext cx="3200400" cy="1660684"/>
            <a:chOff x="838200" y="2992185"/>
            <a:chExt cx="1600200" cy="755461"/>
          </a:xfrm>
        </p:grpSpPr>
        <p:sp>
          <p:nvSpPr>
            <p:cNvPr id="45068" name="TextBox 47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6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1pPr>
              <a:lvl2pPr marL="37931725" indent="-37474525">
                <a:spcBef>
                  <a:spcPct val="20000"/>
                </a:spcBef>
                <a:buFont typeface="Arial" charset="0"/>
                <a:buChar char="–"/>
                <a:defRPr sz="27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2pPr>
              <a:lvl3pPr marL="1827213" indent="-912813">
                <a:spcBef>
                  <a:spcPct val="20000"/>
                </a:spcBef>
                <a:buFont typeface="Arial" charset="0"/>
                <a:buChar char="•"/>
                <a:defRPr sz="21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3pPr>
              <a:lvl4pPr marL="2741613" indent="-1370013">
                <a:spcBef>
                  <a:spcPct val="20000"/>
                </a:spcBef>
                <a:buFont typeface="Arial" charset="0"/>
                <a:buChar char="–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4pPr>
              <a:lvl5pPr marL="3656013" indent="-1827213">
                <a:spcBef>
                  <a:spcPct val="20000"/>
                </a:spcBef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5pPr>
              <a:lvl6pPr marL="41132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6pPr>
              <a:lvl7pPr marL="45704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7pPr>
              <a:lvl8pPr marL="50276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8pPr>
              <a:lvl9pPr marL="54848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800"/>
                <a:t>Correo / Web</a:t>
              </a:r>
            </a:p>
          </p:txBody>
        </p:sp>
        <p:sp>
          <p:nvSpPr>
            <p:cNvPr id="45069" name="TextBox 61"/>
            <p:cNvSpPr txBox="1">
              <a:spLocks noChangeArrowheads="1"/>
            </p:cNvSpPr>
            <p:nvPr/>
          </p:nvSpPr>
          <p:spPr bwMode="auto">
            <a:xfrm>
              <a:off x="838200" y="3228853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1pPr>
              <a:lvl2pPr marL="37931725" indent="-37474525">
                <a:spcBef>
                  <a:spcPct val="20000"/>
                </a:spcBef>
                <a:buFont typeface="Arial" charset="0"/>
                <a:buChar char="–"/>
                <a:defRPr sz="27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2pPr>
              <a:lvl3pPr marL="1827213" indent="-912813">
                <a:spcBef>
                  <a:spcPct val="20000"/>
                </a:spcBef>
                <a:buFont typeface="Arial" charset="0"/>
                <a:buChar char="•"/>
                <a:defRPr sz="21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3pPr>
              <a:lvl4pPr marL="2741613" indent="-1370013">
                <a:spcBef>
                  <a:spcPct val="20000"/>
                </a:spcBef>
                <a:buFont typeface="Arial" charset="0"/>
                <a:buChar char="–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4pPr>
              <a:lvl5pPr marL="3656013" indent="-1827213">
                <a:spcBef>
                  <a:spcPct val="20000"/>
                </a:spcBef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5pPr>
              <a:lvl6pPr marL="41132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6pPr>
              <a:lvl7pPr marL="45704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7pPr>
              <a:lvl8pPr marL="50276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8pPr>
              <a:lvl9pPr marL="54848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es-ES" sz="2000" dirty="0"/>
                <a:t>intlinfo@ugr.es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es-ES" sz="2000" dirty="0"/>
                <a:t>internacional.ugr.es</a:t>
              </a:r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760538" y="7256463"/>
            <a:ext cx="15293975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32D46"/>
                </a:solidFill>
                <a:latin typeface="Roboto Black" charset="0"/>
              </a:rPr>
              <a:t>GRACIAS POR LA  ATENCIÓN / THANKS FOR YOUR ATTENTION</a:t>
            </a:r>
            <a:r>
              <a:rPr lang="en-US" altLang="es-ES" sz="4900" dirty="0">
                <a:solidFill>
                  <a:srgbClr val="D32D46"/>
                </a:solidFill>
                <a:latin typeface="Roboto Black" charset="0"/>
              </a:rPr>
              <a:t>: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27163" y="742791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743075" y="8004175"/>
            <a:ext cx="152939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100" dirty="0">
                <a:latin typeface="Roboto Regular" charset="0"/>
              </a:rPr>
              <a:t>INFORMACIÓN DE CONTACTO / CONTACT DETAILS:</a:t>
            </a:r>
          </a:p>
        </p:txBody>
      </p:sp>
      <p:pic>
        <p:nvPicPr>
          <p:cNvPr id="18" name="Shape 446" descr="23869063124_9aaaa78741_o.jpg"/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422" t="19056" b="18557"/>
          <a:stretch/>
        </p:blipFill>
        <p:spPr>
          <a:xfrm>
            <a:off x="0" y="0"/>
            <a:ext cx="18288000" cy="7000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055721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0538" y="1224305"/>
            <a:ext cx="152939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200" dirty="0">
                <a:solidFill>
                  <a:srgbClr val="D53044"/>
                </a:solidFill>
                <a:latin typeface="Roboto Black" pitchFamily="2" charset="0"/>
              </a:rPr>
              <a:t>CALENDARIO ACADÉMICO / ACADEMIC CALENDAR</a:t>
            </a:r>
            <a:endParaRPr lang="en-US" altLang="es-ES" sz="3200" dirty="0">
              <a:solidFill>
                <a:srgbClr val="D53044"/>
              </a:solidFill>
              <a:latin typeface="Roboto Black" pitchFamily="2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3075" y="1750592"/>
            <a:ext cx="152939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9" name="AutoShape 3"/>
          <p:cNvSpPr>
            <a:spLocks/>
          </p:cNvSpPr>
          <p:nvPr/>
        </p:nvSpPr>
        <p:spPr bwMode="auto">
          <a:xfrm>
            <a:off x="1210385" y="3189161"/>
            <a:ext cx="7476415" cy="7807702"/>
          </a:xfrm>
          <a:custGeom>
            <a:avLst/>
            <a:gdLst>
              <a:gd name="T0" fmla="*/ 0 w 21600"/>
              <a:gd name="T1" fmla="*/ 19956 h 21600"/>
              <a:gd name="T2" fmla="*/ 0 w 21600"/>
              <a:gd name="T3" fmla="*/ 1644 h 21600"/>
              <a:gd name="T4" fmla="*/ 2087 w 21600"/>
              <a:gd name="T5" fmla="*/ 0 h 21600"/>
              <a:gd name="T6" fmla="*/ 19513 w 21600"/>
              <a:gd name="T7" fmla="*/ 0 h 21600"/>
              <a:gd name="T8" fmla="*/ 21600 w 21600"/>
              <a:gd name="T9" fmla="*/ 1644 h 21600"/>
              <a:gd name="T10" fmla="*/ 21600 w 21600"/>
              <a:gd name="T11" fmla="*/ 19956 h 21600"/>
              <a:gd name="T12" fmla="*/ 19513 w 21600"/>
              <a:gd name="T13" fmla="*/ 21600 h 21600"/>
              <a:gd name="T14" fmla="*/ 2087 w 21600"/>
              <a:gd name="T15" fmla="*/ 21600 h 21600"/>
              <a:gd name="T16" fmla="*/ 0 w 21600"/>
              <a:gd name="T17" fmla="*/ 19956 h 21600"/>
              <a:gd name="T18" fmla="*/ 0 w 21600"/>
              <a:gd name="T19" fmla="*/ 1995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0" y="19956"/>
                </a:moveTo>
                <a:lnTo>
                  <a:pt x="0" y="1644"/>
                </a:lnTo>
                <a:cubicBezTo>
                  <a:pt x="0" y="736"/>
                  <a:pt x="934" y="0"/>
                  <a:pt x="2087" y="0"/>
                </a:cubicBezTo>
                <a:lnTo>
                  <a:pt x="19513" y="0"/>
                </a:lnTo>
                <a:cubicBezTo>
                  <a:pt x="20666" y="0"/>
                  <a:pt x="21600" y="736"/>
                  <a:pt x="21600" y="1644"/>
                </a:cubicBezTo>
                <a:lnTo>
                  <a:pt x="21600" y="19956"/>
                </a:lnTo>
                <a:cubicBezTo>
                  <a:pt x="21600" y="20864"/>
                  <a:pt x="20666" y="21600"/>
                  <a:pt x="19513" y="21600"/>
                </a:cubicBezTo>
                <a:lnTo>
                  <a:pt x="2087" y="21600"/>
                </a:lnTo>
                <a:cubicBezTo>
                  <a:pt x="934" y="21600"/>
                  <a:pt x="0" y="20864"/>
                  <a:pt x="0" y="19956"/>
                </a:cubicBezTo>
                <a:close/>
                <a:moveTo>
                  <a:pt x="0" y="19956"/>
                </a:moveTo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  <a:extLst/>
        </p:spPr>
        <p:txBody>
          <a:bodyPr lIns="216000" tIns="0" rIns="216000" bIns="0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algn="ctr" eaLnBrk="1" hangingPunct="1">
              <a:defRPr/>
            </a:pPr>
            <a:r>
              <a:rPr lang="es-ES" altLang="es-ES" sz="3600" b="1" dirty="0"/>
              <a:t>PERIODO LECTIVO:</a:t>
            </a:r>
          </a:p>
          <a:p>
            <a:pPr marL="571500" indent="-571500" algn="ctr" eaLnBrk="1" hangingPunct="1">
              <a:buFontTx/>
              <a:buChar char="-"/>
              <a:defRPr/>
            </a:pPr>
            <a:r>
              <a:rPr lang="es-ES" altLang="es-ES" sz="3600" dirty="0"/>
              <a:t>Docencia</a:t>
            </a:r>
          </a:p>
          <a:p>
            <a:pPr marL="571500" indent="-571500" algn="ctr" eaLnBrk="1" hangingPunct="1">
              <a:buFontTx/>
              <a:buChar char="-"/>
              <a:defRPr/>
            </a:pPr>
            <a:r>
              <a:rPr lang="es-ES" altLang="es-ES" sz="3600" dirty="0"/>
              <a:t>Exámenes convocatoria ordinaria</a:t>
            </a:r>
          </a:p>
          <a:p>
            <a:pPr marL="571500" indent="-571500" algn="ctr" eaLnBrk="1" hangingPunct="1">
              <a:buFontTx/>
              <a:buChar char="-"/>
              <a:defRPr/>
            </a:pPr>
            <a:r>
              <a:rPr lang="es-ES" altLang="es-ES" sz="3600" dirty="0"/>
              <a:t>Exámenes convocatoria extraordinaria (si suspendes alguna asignatura en la convocatoria ordinaria)</a:t>
            </a:r>
          </a:p>
          <a:p>
            <a:pPr marL="571500" indent="-571500" algn="ctr" eaLnBrk="1" hangingPunct="1">
              <a:buFontTx/>
              <a:buChar char="-"/>
              <a:defRPr/>
            </a:pPr>
            <a:endParaRPr lang="es-ES" altLang="es-ES" sz="3600" dirty="0"/>
          </a:p>
          <a:p>
            <a:pPr marL="571500" indent="-571500" algn="ctr" eaLnBrk="1" hangingPunct="1">
              <a:buFontTx/>
              <a:buChar char="-"/>
              <a:defRPr/>
            </a:pPr>
            <a:endParaRPr lang="es-ES" altLang="es-ES" sz="3600" dirty="0"/>
          </a:p>
          <a:p>
            <a:pPr algn="ctr" eaLnBrk="1" hangingPunct="1">
              <a:defRPr/>
            </a:pPr>
            <a:r>
              <a:rPr lang="es-ES" altLang="es-ES" sz="3600" b="1" dirty="0"/>
              <a:t>https://secretariageneral.ugr.es/servicios/calendarios-academicos</a:t>
            </a:r>
            <a:endParaRPr lang="es-ES" altLang="en-US" sz="3600" b="1" dirty="0"/>
          </a:p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algn="ctr"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</p:txBody>
      </p:sp>
      <p:sp>
        <p:nvSpPr>
          <p:cNvPr id="17" name="AutoShape 3"/>
          <p:cNvSpPr>
            <a:spLocks/>
          </p:cNvSpPr>
          <p:nvPr/>
        </p:nvSpPr>
        <p:spPr bwMode="auto">
          <a:xfrm>
            <a:off x="9135186" y="3124994"/>
            <a:ext cx="7476415" cy="7807702"/>
          </a:xfrm>
          <a:custGeom>
            <a:avLst/>
            <a:gdLst>
              <a:gd name="T0" fmla="*/ 0 w 21600"/>
              <a:gd name="T1" fmla="*/ 19956 h 21600"/>
              <a:gd name="T2" fmla="*/ 0 w 21600"/>
              <a:gd name="T3" fmla="*/ 1644 h 21600"/>
              <a:gd name="T4" fmla="*/ 2087 w 21600"/>
              <a:gd name="T5" fmla="*/ 0 h 21600"/>
              <a:gd name="T6" fmla="*/ 19513 w 21600"/>
              <a:gd name="T7" fmla="*/ 0 h 21600"/>
              <a:gd name="T8" fmla="*/ 21600 w 21600"/>
              <a:gd name="T9" fmla="*/ 1644 h 21600"/>
              <a:gd name="T10" fmla="*/ 21600 w 21600"/>
              <a:gd name="T11" fmla="*/ 19956 h 21600"/>
              <a:gd name="T12" fmla="*/ 19513 w 21600"/>
              <a:gd name="T13" fmla="*/ 21600 h 21600"/>
              <a:gd name="T14" fmla="*/ 2087 w 21600"/>
              <a:gd name="T15" fmla="*/ 21600 h 21600"/>
              <a:gd name="T16" fmla="*/ 0 w 21600"/>
              <a:gd name="T17" fmla="*/ 19956 h 21600"/>
              <a:gd name="T18" fmla="*/ 0 w 21600"/>
              <a:gd name="T19" fmla="*/ 1995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0" y="19956"/>
                </a:moveTo>
                <a:lnTo>
                  <a:pt x="0" y="1644"/>
                </a:lnTo>
                <a:cubicBezTo>
                  <a:pt x="0" y="736"/>
                  <a:pt x="934" y="0"/>
                  <a:pt x="2087" y="0"/>
                </a:cubicBezTo>
                <a:lnTo>
                  <a:pt x="19513" y="0"/>
                </a:lnTo>
                <a:cubicBezTo>
                  <a:pt x="20666" y="0"/>
                  <a:pt x="21600" y="736"/>
                  <a:pt x="21600" y="1644"/>
                </a:cubicBezTo>
                <a:lnTo>
                  <a:pt x="21600" y="19956"/>
                </a:lnTo>
                <a:cubicBezTo>
                  <a:pt x="21600" y="20864"/>
                  <a:pt x="20666" y="21600"/>
                  <a:pt x="19513" y="21600"/>
                </a:cubicBezTo>
                <a:lnTo>
                  <a:pt x="2087" y="21600"/>
                </a:lnTo>
                <a:cubicBezTo>
                  <a:pt x="934" y="21600"/>
                  <a:pt x="0" y="20864"/>
                  <a:pt x="0" y="19956"/>
                </a:cubicBezTo>
                <a:close/>
                <a:moveTo>
                  <a:pt x="0" y="19956"/>
                </a:moveTo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  <a:extLst/>
        </p:spPr>
        <p:txBody>
          <a:bodyPr lIns="216000" tIns="0" rIns="216000" bIns="0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altLang="es-ES" sz="3600" b="1" dirty="0"/>
              <a:t>TERM PERIOD:</a:t>
            </a:r>
          </a:p>
          <a:p>
            <a:pPr marL="571500" indent="-571500" algn="ctr" eaLnBrk="1" hangingPunct="1">
              <a:buFontTx/>
              <a:buChar char="-"/>
              <a:defRPr/>
            </a:pPr>
            <a:r>
              <a:rPr lang="es-ES" altLang="es-ES" sz="3600" dirty="0" err="1"/>
              <a:t>Teaching</a:t>
            </a:r>
            <a:r>
              <a:rPr lang="es-ES" altLang="es-ES" sz="3600" dirty="0"/>
              <a:t> </a:t>
            </a:r>
            <a:r>
              <a:rPr lang="es-ES" altLang="es-ES" sz="3600" dirty="0" err="1"/>
              <a:t>period</a:t>
            </a:r>
            <a:endParaRPr lang="es-ES" altLang="es-ES" sz="3600" dirty="0"/>
          </a:p>
          <a:p>
            <a:pPr marL="571500" indent="-571500" algn="ctr" eaLnBrk="1" hangingPunct="1">
              <a:buFontTx/>
              <a:buChar char="-"/>
              <a:defRPr/>
            </a:pPr>
            <a:r>
              <a:rPr lang="es-ES" altLang="es-ES" sz="3600" dirty="0" err="1"/>
              <a:t>Ordinary</a:t>
            </a:r>
            <a:r>
              <a:rPr lang="es-ES" altLang="es-ES" sz="3600" dirty="0"/>
              <a:t> </a:t>
            </a:r>
            <a:r>
              <a:rPr lang="es-ES" altLang="es-ES" sz="3600" dirty="0" err="1"/>
              <a:t>assessment</a:t>
            </a:r>
            <a:r>
              <a:rPr lang="es-ES" altLang="es-ES" sz="3600" dirty="0"/>
              <a:t> </a:t>
            </a:r>
            <a:r>
              <a:rPr lang="es-ES" altLang="es-ES" sz="3600" dirty="0" err="1"/>
              <a:t>period</a:t>
            </a:r>
            <a:r>
              <a:rPr lang="es-ES" altLang="es-ES" sz="3600" dirty="0"/>
              <a:t> (</a:t>
            </a:r>
            <a:r>
              <a:rPr lang="es-ES" altLang="es-ES" sz="3600" dirty="0" err="1"/>
              <a:t>exams</a:t>
            </a:r>
            <a:r>
              <a:rPr lang="es-ES" altLang="es-ES" sz="3600" dirty="0"/>
              <a:t>)</a:t>
            </a:r>
          </a:p>
          <a:p>
            <a:pPr algn="ctr" eaLnBrk="1" hangingPunct="1">
              <a:defRPr/>
            </a:pPr>
            <a:r>
              <a:rPr lang="es-ES" sz="3600" dirty="0"/>
              <a:t>- </a:t>
            </a:r>
            <a:r>
              <a:rPr lang="es-ES" sz="3600" dirty="0" err="1"/>
              <a:t>Extraordinary</a:t>
            </a:r>
            <a:r>
              <a:rPr lang="es-ES" sz="3600" dirty="0"/>
              <a:t> </a:t>
            </a:r>
            <a:r>
              <a:rPr lang="es-ES" sz="3600" dirty="0" err="1"/>
              <a:t>assessment</a:t>
            </a:r>
            <a:r>
              <a:rPr lang="es-ES" sz="3600" dirty="0"/>
              <a:t> </a:t>
            </a:r>
            <a:r>
              <a:rPr lang="es-ES" sz="3600" dirty="0" err="1"/>
              <a:t>period</a:t>
            </a:r>
            <a:r>
              <a:rPr lang="es-ES" sz="3600" dirty="0"/>
              <a:t> (</a:t>
            </a:r>
            <a:r>
              <a:rPr lang="en-US" sz="3600" dirty="0"/>
              <a:t>If you fail a course or exam, or if you are unable to sit an exam or submit an assignment during the ordinary assessment period, then you will have a second opportunity during the </a:t>
            </a:r>
            <a:r>
              <a:rPr lang="en-US" sz="3600" dirty="0" err="1"/>
              <a:t>convocatoria</a:t>
            </a:r>
            <a:r>
              <a:rPr lang="en-US" sz="3600" dirty="0"/>
              <a:t> </a:t>
            </a:r>
            <a:r>
              <a:rPr lang="en-US" sz="3600" dirty="0" err="1"/>
              <a:t>extraordinaria</a:t>
            </a:r>
            <a:r>
              <a:rPr lang="en-US" sz="3600" dirty="0"/>
              <a:t>).</a:t>
            </a:r>
            <a:endParaRPr lang="es-ES" altLang="es-ES" sz="3600" dirty="0"/>
          </a:p>
        </p:txBody>
      </p:sp>
      <p:sp>
        <p:nvSpPr>
          <p:cNvPr id="19" name="Oval 7"/>
          <p:cNvSpPr/>
          <p:nvPr/>
        </p:nvSpPr>
        <p:spPr bwMode="auto">
          <a:xfrm>
            <a:off x="803861" y="2757463"/>
            <a:ext cx="1548226" cy="1548226"/>
          </a:xfrm>
          <a:prstGeom prst="ellipse">
            <a:avLst/>
          </a:prstGeom>
          <a:solidFill>
            <a:srgbClr val="D53044"/>
          </a:solidFill>
          <a:ln w="3175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grpSp>
        <p:nvGrpSpPr>
          <p:cNvPr id="18" name="Group 65"/>
          <p:cNvGrpSpPr/>
          <p:nvPr/>
        </p:nvGrpSpPr>
        <p:grpSpPr>
          <a:xfrm>
            <a:off x="1210385" y="3173919"/>
            <a:ext cx="664446" cy="715314"/>
            <a:chOff x="12590092" y="4926753"/>
            <a:chExt cx="550163" cy="592282"/>
          </a:xfrm>
          <a:solidFill>
            <a:schemeClr val="bg2"/>
          </a:solidFill>
        </p:grpSpPr>
        <p:sp>
          <p:nvSpPr>
            <p:cNvPr id="22" name="Freeform 721"/>
            <p:cNvSpPr>
              <a:spLocks noChangeArrowheads="1"/>
            </p:cNvSpPr>
            <p:nvPr/>
          </p:nvSpPr>
          <p:spPr bwMode="auto">
            <a:xfrm>
              <a:off x="12590092" y="4926753"/>
              <a:ext cx="550163" cy="592282"/>
            </a:xfrm>
            <a:custGeom>
              <a:avLst/>
              <a:gdLst>
                <a:gd name="T0" fmla="*/ 460 w 520"/>
                <a:gd name="T1" fmla="*/ 47 h 560"/>
                <a:gd name="T2" fmla="*/ 460 w 520"/>
                <a:gd name="T3" fmla="*/ 47 h 560"/>
                <a:gd name="T4" fmla="*/ 431 w 520"/>
                <a:gd name="T5" fmla="*/ 47 h 560"/>
                <a:gd name="T6" fmla="*/ 431 w 520"/>
                <a:gd name="T7" fmla="*/ 29 h 560"/>
                <a:gd name="T8" fmla="*/ 402 w 520"/>
                <a:gd name="T9" fmla="*/ 0 h 560"/>
                <a:gd name="T10" fmla="*/ 379 w 520"/>
                <a:gd name="T11" fmla="*/ 29 h 560"/>
                <a:gd name="T12" fmla="*/ 379 w 520"/>
                <a:gd name="T13" fmla="*/ 47 h 560"/>
                <a:gd name="T14" fmla="*/ 286 w 520"/>
                <a:gd name="T15" fmla="*/ 47 h 560"/>
                <a:gd name="T16" fmla="*/ 286 w 520"/>
                <a:gd name="T17" fmla="*/ 29 h 560"/>
                <a:gd name="T18" fmla="*/ 262 w 520"/>
                <a:gd name="T19" fmla="*/ 0 h 560"/>
                <a:gd name="T20" fmla="*/ 233 w 520"/>
                <a:gd name="T21" fmla="*/ 29 h 560"/>
                <a:gd name="T22" fmla="*/ 233 w 520"/>
                <a:gd name="T23" fmla="*/ 47 h 560"/>
                <a:gd name="T24" fmla="*/ 146 w 520"/>
                <a:gd name="T25" fmla="*/ 47 h 560"/>
                <a:gd name="T26" fmla="*/ 146 w 520"/>
                <a:gd name="T27" fmla="*/ 29 h 560"/>
                <a:gd name="T28" fmla="*/ 117 w 520"/>
                <a:gd name="T29" fmla="*/ 0 h 560"/>
                <a:gd name="T30" fmla="*/ 87 w 520"/>
                <a:gd name="T31" fmla="*/ 29 h 560"/>
                <a:gd name="T32" fmla="*/ 87 w 520"/>
                <a:gd name="T33" fmla="*/ 47 h 560"/>
                <a:gd name="T34" fmla="*/ 58 w 520"/>
                <a:gd name="T35" fmla="*/ 47 h 560"/>
                <a:gd name="T36" fmla="*/ 0 w 520"/>
                <a:gd name="T37" fmla="*/ 105 h 560"/>
                <a:gd name="T38" fmla="*/ 0 w 520"/>
                <a:gd name="T39" fmla="*/ 501 h 560"/>
                <a:gd name="T40" fmla="*/ 58 w 520"/>
                <a:gd name="T41" fmla="*/ 559 h 560"/>
                <a:gd name="T42" fmla="*/ 460 w 520"/>
                <a:gd name="T43" fmla="*/ 559 h 560"/>
                <a:gd name="T44" fmla="*/ 519 w 520"/>
                <a:gd name="T45" fmla="*/ 501 h 560"/>
                <a:gd name="T46" fmla="*/ 519 w 520"/>
                <a:gd name="T47" fmla="*/ 105 h 560"/>
                <a:gd name="T48" fmla="*/ 460 w 520"/>
                <a:gd name="T49" fmla="*/ 47 h 560"/>
                <a:gd name="T50" fmla="*/ 460 w 520"/>
                <a:gd name="T51" fmla="*/ 501 h 560"/>
                <a:gd name="T52" fmla="*/ 460 w 520"/>
                <a:gd name="T53" fmla="*/ 501 h 560"/>
                <a:gd name="T54" fmla="*/ 58 w 520"/>
                <a:gd name="T55" fmla="*/ 501 h 560"/>
                <a:gd name="T56" fmla="*/ 58 w 520"/>
                <a:gd name="T57" fmla="*/ 105 h 560"/>
                <a:gd name="T58" fmla="*/ 87 w 520"/>
                <a:gd name="T59" fmla="*/ 105 h 560"/>
                <a:gd name="T60" fmla="*/ 87 w 520"/>
                <a:gd name="T61" fmla="*/ 128 h 560"/>
                <a:gd name="T62" fmla="*/ 117 w 520"/>
                <a:gd name="T63" fmla="*/ 152 h 560"/>
                <a:gd name="T64" fmla="*/ 146 w 520"/>
                <a:gd name="T65" fmla="*/ 128 h 560"/>
                <a:gd name="T66" fmla="*/ 146 w 520"/>
                <a:gd name="T67" fmla="*/ 105 h 560"/>
                <a:gd name="T68" fmla="*/ 233 w 520"/>
                <a:gd name="T69" fmla="*/ 105 h 560"/>
                <a:gd name="T70" fmla="*/ 233 w 520"/>
                <a:gd name="T71" fmla="*/ 128 h 560"/>
                <a:gd name="T72" fmla="*/ 262 w 520"/>
                <a:gd name="T73" fmla="*/ 152 h 560"/>
                <a:gd name="T74" fmla="*/ 286 w 520"/>
                <a:gd name="T75" fmla="*/ 128 h 560"/>
                <a:gd name="T76" fmla="*/ 286 w 520"/>
                <a:gd name="T77" fmla="*/ 105 h 560"/>
                <a:gd name="T78" fmla="*/ 379 w 520"/>
                <a:gd name="T79" fmla="*/ 105 h 560"/>
                <a:gd name="T80" fmla="*/ 379 w 520"/>
                <a:gd name="T81" fmla="*/ 128 h 560"/>
                <a:gd name="T82" fmla="*/ 402 w 520"/>
                <a:gd name="T83" fmla="*/ 152 h 560"/>
                <a:gd name="T84" fmla="*/ 431 w 520"/>
                <a:gd name="T85" fmla="*/ 128 h 560"/>
                <a:gd name="T86" fmla="*/ 431 w 520"/>
                <a:gd name="T87" fmla="*/ 105 h 560"/>
                <a:gd name="T88" fmla="*/ 460 w 520"/>
                <a:gd name="T89" fmla="*/ 105 h 560"/>
                <a:gd name="T90" fmla="*/ 460 w 520"/>
                <a:gd name="T91" fmla="*/ 501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20" h="560">
                  <a:moveTo>
                    <a:pt x="460" y="47"/>
                  </a:moveTo>
                  <a:lnTo>
                    <a:pt x="460" y="47"/>
                  </a:lnTo>
                  <a:cubicBezTo>
                    <a:pt x="431" y="47"/>
                    <a:pt x="431" y="47"/>
                    <a:pt x="431" y="47"/>
                  </a:cubicBezTo>
                  <a:cubicBezTo>
                    <a:pt x="431" y="29"/>
                    <a:pt x="431" y="29"/>
                    <a:pt x="431" y="29"/>
                  </a:cubicBezTo>
                  <a:cubicBezTo>
                    <a:pt x="431" y="12"/>
                    <a:pt x="420" y="0"/>
                    <a:pt x="402" y="0"/>
                  </a:cubicBezTo>
                  <a:cubicBezTo>
                    <a:pt x="390" y="0"/>
                    <a:pt x="379" y="12"/>
                    <a:pt x="379" y="29"/>
                  </a:cubicBezTo>
                  <a:cubicBezTo>
                    <a:pt x="379" y="47"/>
                    <a:pt x="379" y="47"/>
                    <a:pt x="379" y="47"/>
                  </a:cubicBezTo>
                  <a:cubicBezTo>
                    <a:pt x="286" y="47"/>
                    <a:pt x="286" y="47"/>
                    <a:pt x="286" y="47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6" y="12"/>
                    <a:pt x="274" y="0"/>
                    <a:pt x="262" y="0"/>
                  </a:cubicBezTo>
                  <a:cubicBezTo>
                    <a:pt x="245" y="0"/>
                    <a:pt x="233" y="12"/>
                    <a:pt x="233" y="29"/>
                  </a:cubicBezTo>
                  <a:cubicBezTo>
                    <a:pt x="233" y="47"/>
                    <a:pt x="233" y="47"/>
                    <a:pt x="233" y="47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6" y="29"/>
                    <a:pt x="146" y="29"/>
                    <a:pt x="146" y="29"/>
                  </a:cubicBezTo>
                  <a:cubicBezTo>
                    <a:pt x="146" y="12"/>
                    <a:pt x="128" y="0"/>
                    <a:pt x="117" y="0"/>
                  </a:cubicBezTo>
                  <a:cubicBezTo>
                    <a:pt x="99" y="0"/>
                    <a:pt x="87" y="12"/>
                    <a:pt x="87" y="29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29" y="47"/>
                    <a:pt x="0" y="70"/>
                    <a:pt x="0" y="105"/>
                  </a:cubicBezTo>
                  <a:cubicBezTo>
                    <a:pt x="0" y="501"/>
                    <a:pt x="0" y="501"/>
                    <a:pt x="0" y="501"/>
                  </a:cubicBezTo>
                  <a:cubicBezTo>
                    <a:pt x="0" y="536"/>
                    <a:pt x="29" y="559"/>
                    <a:pt x="58" y="559"/>
                  </a:cubicBezTo>
                  <a:cubicBezTo>
                    <a:pt x="460" y="559"/>
                    <a:pt x="460" y="559"/>
                    <a:pt x="460" y="559"/>
                  </a:cubicBezTo>
                  <a:cubicBezTo>
                    <a:pt x="495" y="559"/>
                    <a:pt x="519" y="536"/>
                    <a:pt x="519" y="501"/>
                  </a:cubicBezTo>
                  <a:cubicBezTo>
                    <a:pt x="519" y="105"/>
                    <a:pt x="519" y="105"/>
                    <a:pt x="519" y="105"/>
                  </a:cubicBezTo>
                  <a:cubicBezTo>
                    <a:pt x="519" y="70"/>
                    <a:pt x="495" y="47"/>
                    <a:pt x="460" y="47"/>
                  </a:cubicBezTo>
                  <a:close/>
                  <a:moveTo>
                    <a:pt x="460" y="501"/>
                  </a:moveTo>
                  <a:lnTo>
                    <a:pt x="460" y="501"/>
                  </a:lnTo>
                  <a:cubicBezTo>
                    <a:pt x="58" y="501"/>
                    <a:pt x="58" y="501"/>
                    <a:pt x="58" y="501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28"/>
                    <a:pt x="87" y="128"/>
                    <a:pt x="87" y="128"/>
                  </a:cubicBezTo>
                  <a:cubicBezTo>
                    <a:pt x="87" y="140"/>
                    <a:pt x="99" y="152"/>
                    <a:pt x="117" y="152"/>
                  </a:cubicBezTo>
                  <a:cubicBezTo>
                    <a:pt x="128" y="152"/>
                    <a:pt x="146" y="140"/>
                    <a:pt x="146" y="128"/>
                  </a:cubicBezTo>
                  <a:cubicBezTo>
                    <a:pt x="146" y="105"/>
                    <a:pt x="146" y="105"/>
                    <a:pt x="146" y="105"/>
                  </a:cubicBezTo>
                  <a:cubicBezTo>
                    <a:pt x="233" y="105"/>
                    <a:pt x="233" y="105"/>
                    <a:pt x="233" y="105"/>
                  </a:cubicBezTo>
                  <a:cubicBezTo>
                    <a:pt x="233" y="128"/>
                    <a:pt x="233" y="128"/>
                    <a:pt x="233" y="128"/>
                  </a:cubicBezTo>
                  <a:cubicBezTo>
                    <a:pt x="233" y="140"/>
                    <a:pt x="245" y="152"/>
                    <a:pt x="262" y="152"/>
                  </a:cubicBezTo>
                  <a:cubicBezTo>
                    <a:pt x="274" y="152"/>
                    <a:pt x="286" y="140"/>
                    <a:pt x="286" y="128"/>
                  </a:cubicBezTo>
                  <a:cubicBezTo>
                    <a:pt x="286" y="105"/>
                    <a:pt x="286" y="105"/>
                    <a:pt x="286" y="105"/>
                  </a:cubicBezTo>
                  <a:cubicBezTo>
                    <a:pt x="379" y="105"/>
                    <a:pt x="379" y="105"/>
                    <a:pt x="379" y="105"/>
                  </a:cubicBezTo>
                  <a:cubicBezTo>
                    <a:pt x="379" y="128"/>
                    <a:pt x="379" y="128"/>
                    <a:pt x="379" y="128"/>
                  </a:cubicBezTo>
                  <a:cubicBezTo>
                    <a:pt x="379" y="140"/>
                    <a:pt x="390" y="152"/>
                    <a:pt x="402" y="152"/>
                  </a:cubicBezTo>
                  <a:cubicBezTo>
                    <a:pt x="420" y="152"/>
                    <a:pt x="431" y="140"/>
                    <a:pt x="431" y="128"/>
                  </a:cubicBezTo>
                  <a:cubicBezTo>
                    <a:pt x="431" y="105"/>
                    <a:pt x="431" y="105"/>
                    <a:pt x="431" y="105"/>
                  </a:cubicBezTo>
                  <a:cubicBezTo>
                    <a:pt x="460" y="105"/>
                    <a:pt x="460" y="105"/>
                    <a:pt x="460" y="105"/>
                  </a:cubicBezTo>
                  <a:lnTo>
                    <a:pt x="460" y="501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14260" tIns="57130" rIns="114260" bIns="57130" anchor="ctr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+mn-lt"/>
                <a:ea typeface="+mn-ea"/>
              </a:endParaRPr>
            </a:p>
          </p:txBody>
        </p:sp>
        <p:sp>
          <p:nvSpPr>
            <p:cNvPr id="24" name="Freeform 722"/>
            <p:cNvSpPr>
              <a:spLocks noChangeArrowheads="1"/>
            </p:cNvSpPr>
            <p:nvPr/>
          </p:nvSpPr>
          <p:spPr bwMode="auto">
            <a:xfrm>
              <a:off x="12711313" y="5150605"/>
              <a:ext cx="307720" cy="228519"/>
            </a:xfrm>
            <a:custGeom>
              <a:avLst/>
              <a:gdLst>
                <a:gd name="T0" fmla="*/ 256 w 292"/>
                <a:gd name="T1" fmla="*/ 6 h 216"/>
                <a:gd name="T2" fmla="*/ 256 w 292"/>
                <a:gd name="T3" fmla="*/ 6 h 216"/>
                <a:gd name="T4" fmla="*/ 239 w 292"/>
                <a:gd name="T5" fmla="*/ 6 h 216"/>
                <a:gd name="T6" fmla="*/ 110 w 292"/>
                <a:gd name="T7" fmla="*/ 134 h 216"/>
                <a:gd name="T8" fmla="*/ 93 w 292"/>
                <a:gd name="T9" fmla="*/ 134 h 216"/>
                <a:gd name="T10" fmla="*/ 46 w 292"/>
                <a:gd name="T11" fmla="*/ 87 h 216"/>
                <a:gd name="T12" fmla="*/ 29 w 292"/>
                <a:gd name="T13" fmla="*/ 87 h 216"/>
                <a:gd name="T14" fmla="*/ 0 w 292"/>
                <a:gd name="T15" fmla="*/ 116 h 216"/>
                <a:gd name="T16" fmla="*/ 0 w 292"/>
                <a:gd name="T17" fmla="*/ 134 h 216"/>
                <a:gd name="T18" fmla="*/ 75 w 292"/>
                <a:gd name="T19" fmla="*/ 210 h 216"/>
                <a:gd name="T20" fmla="*/ 93 w 292"/>
                <a:gd name="T21" fmla="*/ 215 h 216"/>
                <a:gd name="T22" fmla="*/ 110 w 292"/>
                <a:gd name="T23" fmla="*/ 215 h 216"/>
                <a:gd name="T24" fmla="*/ 128 w 292"/>
                <a:gd name="T25" fmla="*/ 210 h 216"/>
                <a:gd name="T26" fmla="*/ 285 w 292"/>
                <a:gd name="T27" fmla="*/ 52 h 216"/>
                <a:gd name="T28" fmla="*/ 285 w 292"/>
                <a:gd name="T29" fmla="*/ 35 h 216"/>
                <a:gd name="T30" fmla="*/ 256 w 292"/>
                <a:gd name="T31" fmla="*/ 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2" h="216">
                  <a:moveTo>
                    <a:pt x="256" y="6"/>
                  </a:moveTo>
                  <a:lnTo>
                    <a:pt x="256" y="6"/>
                  </a:lnTo>
                  <a:cubicBezTo>
                    <a:pt x="250" y="0"/>
                    <a:pt x="244" y="0"/>
                    <a:pt x="239" y="6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04" y="140"/>
                    <a:pt x="99" y="140"/>
                    <a:pt x="93" y="134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0" y="81"/>
                    <a:pt x="35" y="81"/>
                    <a:pt x="29" y="8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2"/>
                    <a:pt x="0" y="128"/>
                    <a:pt x="0" y="134"/>
                  </a:cubicBezTo>
                  <a:cubicBezTo>
                    <a:pt x="75" y="210"/>
                    <a:pt x="75" y="210"/>
                    <a:pt x="75" y="210"/>
                  </a:cubicBezTo>
                  <a:cubicBezTo>
                    <a:pt x="81" y="215"/>
                    <a:pt x="87" y="215"/>
                    <a:pt x="93" y="215"/>
                  </a:cubicBezTo>
                  <a:cubicBezTo>
                    <a:pt x="110" y="215"/>
                    <a:pt x="110" y="215"/>
                    <a:pt x="110" y="215"/>
                  </a:cubicBezTo>
                  <a:cubicBezTo>
                    <a:pt x="116" y="215"/>
                    <a:pt x="122" y="215"/>
                    <a:pt x="128" y="210"/>
                  </a:cubicBezTo>
                  <a:cubicBezTo>
                    <a:pt x="285" y="52"/>
                    <a:pt x="285" y="52"/>
                    <a:pt x="285" y="52"/>
                  </a:cubicBezTo>
                  <a:cubicBezTo>
                    <a:pt x="291" y="46"/>
                    <a:pt x="291" y="41"/>
                    <a:pt x="285" y="35"/>
                  </a:cubicBezTo>
                  <a:lnTo>
                    <a:pt x="256" y="6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14260" tIns="57130" rIns="114260" bIns="57130" anchor="ctr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39176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760538" y="1050925"/>
            <a:ext cx="152939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900" dirty="0">
                <a:solidFill>
                  <a:srgbClr val="D53044"/>
                </a:solidFill>
                <a:latin typeface="Roboto Black" pitchFamily="2" charset="0"/>
              </a:rPr>
              <a:t>UNIVERSIDAD DE GRANADA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1766665" y="1439624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ADMINISTRATIVE PROCEDURES</a:t>
            </a:r>
            <a:endParaRPr lang="en-US" altLang="es-ES" sz="2100" dirty="0">
              <a:latin typeface="Roboto Regular" charset="0"/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1371628" y="3419292"/>
            <a:ext cx="6424835" cy="7353070"/>
          </a:xfrm>
          <a:prstGeom prst="rect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17" name="Title 20"/>
          <p:cNvSpPr txBox="1">
            <a:spLocks/>
          </p:cNvSpPr>
          <p:nvPr/>
        </p:nvSpPr>
        <p:spPr bwMode="auto">
          <a:xfrm>
            <a:off x="1709515" y="4785958"/>
            <a:ext cx="5751094" cy="461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5" tIns="91433" rIns="182865" bIns="91433" anchor="ctr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defTabSz="457200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defTabSz="457200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defTabSz="457200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defTabSz="457200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800" dirty="0">
                <a:solidFill>
                  <a:schemeClr val="bg1"/>
                </a:solidFill>
                <a:latin typeface="Roboto Regular" charset="0"/>
              </a:rPr>
              <a:t>PROCEDIMIENTO DE MATRÍCULA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4800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4800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800" dirty="0">
                <a:solidFill>
                  <a:schemeClr val="bg1"/>
                </a:solidFill>
                <a:latin typeface="Roboto Regular" charset="0"/>
              </a:rPr>
              <a:t> ENROLMENT PROCEDURE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079" y="3468720"/>
            <a:ext cx="3441002" cy="345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d4babaad535f470bb1cf910e079cbf6a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394" y="7292562"/>
            <a:ext cx="3292241" cy="346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6546" y="3467419"/>
            <a:ext cx="3381383" cy="338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Placeholder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5"/>
          <a:srcRect l="15146" t="4902" r="6486" b="4902"/>
          <a:stretch/>
        </p:blipFill>
        <p:spPr>
          <a:xfrm>
            <a:off x="8810788" y="7292562"/>
            <a:ext cx="3441002" cy="3461516"/>
          </a:xfr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5946636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0538" y="1224305"/>
            <a:ext cx="152939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200" dirty="0">
                <a:solidFill>
                  <a:srgbClr val="D53044"/>
                </a:solidFill>
                <a:latin typeface="Roboto Black" pitchFamily="2" charset="0"/>
              </a:rPr>
              <a:t>PROCEDIMIENTO DE MATRÍCULA / ENROLMENT PROCEDURE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3200" dirty="0">
              <a:solidFill>
                <a:srgbClr val="D53044"/>
              </a:solidFill>
              <a:latin typeface="Roboto Black" pitchFamily="2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3075" y="1750592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ADMINISTRATIVE PROCEDURES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9" name="AutoShape 3"/>
          <p:cNvSpPr>
            <a:spLocks/>
          </p:cNvSpPr>
          <p:nvPr/>
        </p:nvSpPr>
        <p:spPr bwMode="auto">
          <a:xfrm>
            <a:off x="1210385" y="3017710"/>
            <a:ext cx="7476415" cy="8964739"/>
          </a:xfrm>
          <a:custGeom>
            <a:avLst/>
            <a:gdLst>
              <a:gd name="T0" fmla="*/ 0 w 21600"/>
              <a:gd name="T1" fmla="*/ 19956 h 21600"/>
              <a:gd name="T2" fmla="*/ 0 w 21600"/>
              <a:gd name="T3" fmla="*/ 1644 h 21600"/>
              <a:gd name="T4" fmla="*/ 2087 w 21600"/>
              <a:gd name="T5" fmla="*/ 0 h 21600"/>
              <a:gd name="T6" fmla="*/ 19513 w 21600"/>
              <a:gd name="T7" fmla="*/ 0 h 21600"/>
              <a:gd name="T8" fmla="*/ 21600 w 21600"/>
              <a:gd name="T9" fmla="*/ 1644 h 21600"/>
              <a:gd name="T10" fmla="*/ 21600 w 21600"/>
              <a:gd name="T11" fmla="*/ 19956 h 21600"/>
              <a:gd name="T12" fmla="*/ 19513 w 21600"/>
              <a:gd name="T13" fmla="*/ 21600 h 21600"/>
              <a:gd name="T14" fmla="*/ 2087 w 21600"/>
              <a:gd name="T15" fmla="*/ 21600 h 21600"/>
              <a:gd name="T16" fmla="*/ 0 w 21600"/>
              <a:gd name="T17" fmla="*/ 19956 h 21600"/>
              <a:gd name="T18" fmla="*/ 0 w 21600"/>
              <a:gd name="T19" fmla="*/ 1995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0" y="19956"/>
                </a:moveTo>
                <a:lnTo>
                  <a:pt x="0" y="1644"/>
                </a:lnTo>
                <a:cubicBezTo>
                  <a:pt x="0" y="736"/>
                  <a:pt x="934" y="0"/>
                  <a:pt x="2087" y="0"/>
                </a:cubicBezTo>
                <a:lnTo>
                  <a:pt x="19513" y="0"/>
                </a:lnTo>
                <a:cubicBezTo>
                  <a:pt x="20666" y="0"/>
                  <a:pt x="21600" y="736"/>
                  <a:pt x="21600" y="1644"/>
                </a:cubicBezTo>
                <a:lnTo>
                  <a:pt x="21600" y="19956"/>
                </a:lnTo>
                <a:cubicBezTo>
                  <a:pt x="21600" y="20864"/>
                  <a:pt x="20666" y="21600"/>
                  <a:pt x="19513" y="21600"/>
                </a:cubicBezTo>
                <a:lnTo>
                  <a:pt x="2087" y="21600"/>
                </a:lnTo>
                <a:cubicBezTo>
                  <a:pt x="934" y="21600"/>
                  <a:pt x="0" y="20864"/>
                  <a:pt x="0" y="19956"/>
                </a:cubicBezTo>
                <a:close/>
                <a:moveTo>
                  <a:pt x="0" y="19956"/>
                </a:moveTo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  <a:extLst/>
        </p:spPr>
        <p:txBody>
          <a:bodyPr lIns="216000" tIns="0" rIns="216000" bIns="0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800" dirty="0"/>
          </a:p>
          <a:p>
            <a:pPr eaLnBrk="1" hangingPunct="1">
              <a:defRPr/>
            </a:pPr>
            <a:endParaRPr lang="es-ES" altLang="es-ES" sz="1800" dirty="0"/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s-ES" altLang="es-ES" sz="2600" dirty="0"/>
              <a:t> </a:t>
            </a:r>
            <a:r>
              <a:rPr lang="es-ES" altLang="es-ES" sz="2600" dirty="0">
                <a:solidFill>
                  <a:schemeClr val="tx1">
                    <a:lumMod val="75000"/>
                  </a:schemeClr>
                </a:solidFill>
              </a:rPr>
              <a:t>Cada estudiante ha de realizar la </a:t>
            </a:r>
            <a:r>
              <a:rPr lang="es-ES" altLang="es-ES" sz="2600" b="1" dirty="0">
                <a:solidFill>
                  <a:schemeClr val="tx1">
                    <a:lumMod val="75000"/>
                  </a:schemeClr>
                </a:solidFill>
              </a:rPr>
              <a:t>matricula de sus asignaturas en su facultad o escuela</a:t>
            </a:r>
            <a:r>
              <a:rPr lang="es-ES" altLang="es-ES" sz="2600" dirty="0">
                <a:solidFill>
                  <a:schemeClr val="tx1">
                    <a:lumMod val="75000"/>
                  </a:schemeClr>
                </a:solidFill>
              </a:rPr>
              <a:t>, debe acudir con su documento de identidad (carné o pasaporte).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endParaRPr lang="es-ES" altLang="es-ES" sz="2600" dirty="0">
              <a:solidFill>
                <a:schemeClr val="tx1">
                  <a:lumMod val="75000"/>
                </a:schemeClr>
              </a:solidFill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s-ES" altLang="es-ES" sz="2600" dirty="0">
                <a:solidFill>
                  <a:schemeClr val="tx1">
                    <a:lumMod val="75000"/>
                  </a:schemeClr>
                </a:solidFill>
              </a:rPr>
              <a:t>Si has cambiado de número y nos has informado por e-mail a </a:t>
            </a:r>
            <a:r>
              <a:rPr lang="es-ES" altLang="es-ES" sz="2600" dirty="0" err="1">
                <a:solidFill>
                  <a:schemeClr val="tx1">
                    <a:lumMod val="75000"/>
                  </a:schemeClr>
                </a:solidFill>
              </a:rPr>
              <a:t>intlinfo@ugr.e</a:t>
            </a:r>
            <a:r>
              <a:rPr lang="es-ES" altLang="es-ES" sz="2600" dirty="0">
                <a:solidFill>
                  <a:schemeClr val="tx1">
                    <a:lumMod val="75000"/>
                  </a:schemeClr>
                </a:solidFill>
              </a:rPr>
              <a:t> o intlmobility@ugr.es se encuentra ya actualizado.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endParaRPr lang="es-ES" altLang="es-ES" sz="2600" dirty="0">
              <a:solidFill>
                <a:schemeClr val="tx1">
                  <a:lumMod val="75000"/>
                </a:schemeClr>
              </a:solidFill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s-ES" altLang="es-ES" sz="2600" dirty="0">
                <a:solidFill>
                  <a:schemeClr val="tx1">
                    <a:lumMod val="75000"/>
                  </a:schemeClr>
                </a:solidFill>
              </a:rPr>
              <a:t>La gestión de la cita previa depende de cada Facultad. </a:t>
            </a:r>
            <a:r>
              <a:rPr lang="es-ES" altLang="es-ES" sz="2600" b="1" dirty="0">
                <a:solidFill>
                  <a:schemeClr val="tx1">
                    <a:lumMod val="75000"/>
                  </a:schemeClr>
                </a:solidFill>
              </a:rPr>
              <a:t>En las sesiones informativas específicas de la facultad te indicarán más detalles.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endParaRPr lang="es-ES" altLang="es-ES" sz="2600" dirty="0">
              <a:solidFill>
                <a:schemeClr val="tx1">
                  <a:lumMod val="75000"/>
                </a:schemeClr>
              </a:solidFill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s-ES" altLang="es-ES" sz="2600" b="1" dirty="0">
                <a:solidFill>
                  <a:schemeClr val="tx1">
                    <a:lumMod val="75000"/>
                  </a:schemeClr>
                </a:solidFill>
              </a:rPr>
              <a:t>IMPORTANTE: </a:t>
            </a:r>
            <a:r>
              <a:rPr lang="es-ES" altLang="es-ES" sz="2600" dirty="0">
                <a:solidFill>
                  <a:schemeClr val="tx1">
                    <a:lumMod val="75000"/>
                  </a:schemeClr>
                </a:solidFill>
              </a:rPr>
              <a:t>Aunque no hayas hecho aún formalmente tu matrícula puedes (y debes) asistir regularmente a tus cursos.</a:t>
            </a:r>
          </a:p>
          <a:p>
            <a:pPr algn="just" eaLnBrk="1" hangingPunct="1">
              <a:defRPr/>
            </a:pPr>
            <a:r>
              <a:rPr lang="es-ES" altLang="es-ES" sz="2600" dirty="0">
                <a:solidFill>
                  <a:schemeClr val="tx1">
                    <a:lumMod val="75000"/>
                  </a:schemeClr>
                </a:solidFill>
              </a:rPr>
              <a:t>--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s-ES" altLang="es-ES" sz="2600" dirty="0">
                <a:solidFill>
                  <a:schemeClr val="tx1">
                    <a:lumMod val="75000"/>
                  </a:schemeClr>
                </a:solidFill>
              </a:rPr>
              <a:t>Los estudiantes de posgrado se matriculan en la Escuela Internacional de Posgrado (Avenida Madrid).</a:t>
            </a:r>
            <a:endParaRPr lang="es-ES" altLang="en-US" sz="2600" dirty="0">
              <a:solidFill>
                <a:schemeClr val="tx1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algn="ctr"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</p:txBody>
      </p:sp>
      <p:sp>
        <p:nvSpPr>
          <p:cNvPr id="13" name="Oval 7"/>
          <p:cNvSpPr/>
          <p:nvPr/>
        </p:nvSpPr>
        <p:spPr bwMode="auto">
          <a:xfrm>
            <a:off x="729672" y="2815117"/>
            <a:ext cx="1163205" cy="1163205"/>
          </a:xfrm>
          <a:prstGeom prst="ellipse">
            <a:avLst/>
          </a:prstGeom>
          <a:solidFill>
            <a:srgbClr val="D53044"/>
          </a:solidFill>
          <a:ln w="3175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20" name="Freeform 429"/>
          <p:cNvSpPr>
            <a:spLocks noChangeArrowheads="1"/>
          </p:cNvSpPr>
          <p:nvPr/>
        </p:nvSpPr>
        <p:spPr bwMode="auto">
          <a:xfrm>
            <a:off x="1062594" y="3118481"/>
            <a:ext cx="497361" cy="493783"/>
          </a:xfrm>
          <a:custGeom>
            <a:avLst/>
            <a:gdLst>
              <a:gd name="T0" fmla="*/ 2147483647 w 1230"/>
              <a:gd name="T1" fmla="*/ 2147483647 h 1221"/>
              <a:gd name="T2" fmla="*/ 2147483647 w 1230"/>
              <a:gd name="T3" fmla="*/ 2147483647 h 1221"/>
              <a:gd name="T4" fmla="*/ 2147483647 w 1230"/>
              <a:gd name="T5" fmla="*/ 2147483647 h 1221"/>
              <a:gd name="T6" fmla="*/ 2147483647 w 1230"/>
              <a:gd name="T7" fmla="*/ 2147483647 h 1221"/>
              <a:gd name="T8" fmla="*/ 2147483647 w 1230"/>
              <a:gd name="T9" fmla="*/ 2147483647 h 1221"/>
              <a:gd name="T10" fmla="*/ 2147483647 w 1230"/>
              <a:gd name="T11" fmla="*/ 2147483647 h 1221"/>
              <a:gd name="T12" fmla="*/ 2147483647 w 1230"/>
              <a:gd name="T13" fmla="*/ 2147483647 h 1221"/>
              <a:gd name="T14" fmla="*/ 2147483647 w 1230"/>
              <a:gd name="T15" fmla="*/ 2147483647 h 1221"/>
              <a:gd name="T16" fmla="*/ 2147483647 w 1230"/>
              <a:gd name="T17" fmla="*/ 2147483647 h 1221"/>
              <a:gd name="T18" fmla="*/ 2147483647 w 1230"/>
              <a:gd name="T19" fmla="*/ 2147483647 h 1221"/>
              <a:gd name="T20" fmla="*/ 2147483647 w 1230"/>
              <a:gd name="T21" fmla="*/ 2147483647 h 1221"/>
              <a:gd name="T22" fmla="*/ 2147483647 w 1230"/>
              <a:gd name="T23" fmla="*/ 2147483647 h 1221"/>
              <a:gd name="T24" fmla="*/ 2147483647 w 1230"/>
              <a:gd name="T25" fmla="*/ 2147483647 h 1221"/>
              <a:gd name="T26" fmla="*/ 2147483647 w 1230"/>
              <a:gd name="T27" fmla="*/ 2147483647 h 1221"/>
              <a:gd name="T28" fmla="*/ 2147483647 w 1230"/>
              <a:gd name="T29" fmla="*/ 2147483647 h 1221"/>
              <a:gd name="T30" fmla="*/ 2147483647 w 1230"/>
              <a:gd name="T31" fmla="*/ 2147483647 h 1221"/>
              <a:gd name="T32" fmla="*/ 2147483647 w 1230"/>
              <a:gd name="T33" fmla="*/ 2147483647 h 1221"/>
              <a:gd name="T34" fmla="*/ 2147483647 w 1230"/>
              <a:gd name="T35" fmla="*/ 2147483647 h 1221"/>
              <a:gd name="T36" fmla="*/ 2147483647 w 1230"/>
              <a:gd name="T37" fmla="*/ 2147483647 h 1221"/>
              <a:gd name="T38" fmla="*/ 2147483647 w 1230"/>
              <a:gd name="T39" fmla="*/ 2147483647 h 1221"/>
              <a:gd name="T40" fmla="*/ 2147483647 w 1230"/>
              <a:gd name="T41" fmla="*/ 2147483647 h 1221"/>
              <a:gd name="T42" fmla="*/ 2147483647 w 1230"/>
              <a:gd name="T43" fmla="*/ 2147483647 h 1221"/>
              <a:gd name="T44" fmla="*/ 2147483647 w 1230"/>
              <a:gd name="T45" fmla="*/ 2147483647 h 1221"/>
              <a:gd name="T46" fmla="*/ 2147483647 w 1230"/>
              <a:gd name="T47" fmla="*/ 2147483647 h 1221"/>
              <a:gd name="T48" fmla="*/ 2147483647 w 1230"/>
              <a:gd name="T49" fmla="*/ 2147483647 h 1221"/>
              <a:gd name="T50" fmla="*/ 2147483647 w 1230"/>
              <a:gd name="T51" fmla="*/ 2147483647 h 1221"/>
              <a:gd name="T52" fmla="*/ 2147483647 w 1230"/>
              <a:gd name="T53" fmla="*/ 2147483647 h 1221"/>
              <a:gd name="T54" fmla="*/ 2147483647 w 1230"/>
              <a:gd name="T55" fmla="*/ 2147483647 h 1221"/>
              <a:gd name="T56" fmla="*/ 2147483647 w 1230"/>
              <a:gd name="T57" fmla="*/ 2147483647 h 1221"/>
              <a:gd name="T58" fmla="*/ 2147483647 w 1230"/>
              <a:gd name="T59" fmla="*/ 2147483647 h 1221"/>
              <a:gd name="T60" fmla="*/ 2147483647 w 1230"/>
              <a:gd name="T61" fmla="*/ 2147483647 h 1221"/>
              <a:gd name="T62" fmla="*/ 2147483647 w 1230"/>
              <a:gd name="T63" fmla="*/ 2147483647 h 1221"/>
              <a:gd name="T64" fmla="*/ 2147483647 w 1230"/>
              <a:gd name="T65" fmla="*/ 2147483647 h 1221"/>
              <a:gd name="T66" fmla="*/ 0 w 1230"/>
              <a:gd name="T67" fmla="*/ 2147483647 h 1221"/>
              <a:gd name="T68" fmla="*/ 2147483647 w 1230"/>
              <a:gd name="T69" fmla="*/ 2147483647 h 1221"/>
              <a:gd name="T70" fmla="*/ 2147483647 w 1230"/>
              <a:gd name="T71" fmla="*/ 2147483647 h 1221"/>
              <a:gd name="T72" fmla="*/ 2147483647 w 1230"/>
              <a:gd name="T73" fmla="*/ 2147483647 h 122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230"/>
              <a:gd name="T112" fmla="*/ 0 h 1221"/>
              <a:gd name="T113" fmla="*/ 1230 w 1230"/>
              <a:gd name="T114" fmla="*/ 1221 h 122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230" h="1221">
                <a:moveTo>
                  <a:pt x="1162" y="383"/>
                </a:moveTo>
                <a:cubicBezTo>
                  <a:pt x="1112" y="433"/>
                  <a:pt x="1112" y="433"/>
                  <a:pt x="1112" y="433"/>
                </a:cubicBezTo>
                <a:cubicBezTo>
                  <a:pt x="794" y="116"/>
                  <a:pt x="794" y="116"/>
                  <a:pt x="794" y="116"/>
                </a:cubicBezTo>
                <a:cubicBezTo>
                  <a:pt x="844" y="57"/>
                  <a:pt x="844" y="57"/>
                  <a:pt x="844" y="57"/>
                </a:cubicBezTo>
                <a:cubicBezTo>
                  <a:pt x="903" y="0"/>
                  <a:pt x="1003" y="0"/>
                  <a:pt x="1061" y="57"/>
                </a:cubicBezTo>
                <a:cubicBezTo>
                  <a:pt x="1162" y="166"/>
                  <a:pt x="1162" y="166"/>
                  <a:pt x="1162" y="166"/>
                </a:cubicBezTo>
                <a:cubicBezTo>
                  <a:pt x="1229" y="225"/>
                  <a:pt x="1229" y="325"/>
                  <a:pt x="1162" y="383"/>
                </a:cubicBezTo>
                <a:close/>
                <a:moveTo>
                  <a:pt x="418" y="1019"/>
                </a:moveTo>
                <a:cubicBezTo>
                  <a:pt x="401" y="1035"/>
                  <a:pt x="401" y="1061"/>
                  <a:pt x="418" y="1077"/>
                </a:cubicBezTo>
                <a:cubicBezTo>
                  <a:pt x="434" y="1086"/>
                  <a:pt x="459" y="1086"/>
                  <a:pt x="468" y="1077"/>
                </a:cubicBezTo>
                <a:cubicBezTo>
                  <a:pt x="1061" y="484"/>
                  <a:pt x="1061" y="484"/>
                  <a:pt x="1061" y="484"/>
                </a:cubicBezTo>
                <a:cubicBezTo>
                  <a:pt x="1003" y="433"/>
                  <a:pt x="1003" y="433"/>
                  <a:pt x="1003" y="433"/>
                </a:cubicBezTo>
                <a:lnTo>
                  <a:pt x="418" y="1019"/>
                </a:lnTo>
                <a:close/>
                <a:moveTo>
                  <a:pt x="150" y="751"/>
                </a:moveTo>
                <a:cubicBezTo>
                  <a:pt x="133" y="768"/>
                  <a:pt x="133" y="793"/>
                  <a:pt x="150" y="810"/>
                </a:cubicBezTo>
                <a:cubicBezTo>
                  <a:pt x="167" y="818"/>
                  <a:pt x="192" y="818"/>
                  <a:pt x="209" y="810"/>
                </a:cubicBezTo>
                <a:cubicBezTo>
                  <a:pt x="794" y="216"/>
                  <a:pt x="794" y="216"/>
                  <a:pt x="794" y="216"/>
                </a:cubicBezTo>
                <a:cubicBezTo>
                  <a:pt x="735" y="166"/>
                  <a:pt x="735" y="166"/>
                  <a:pt x="735" y="166"/>
                </a:cubicBezTo>
                <a:lnTo>
                  <a:pt x="150" y="751"/>
                </a:lnTo>
                <a:close/>
                <a:moveTo>
                  <a:pt x="844" y="275"/>
                </a:moveTo>
                <a:cubicBezTo>
                  <a:pt x="259" y="860"/>
                  <a:pt x="259" y="860"/>
                  <a:pt x="259" y="860"/>
                </a:cubicBezTo>
                <a:cubicBezTo>
                  <a:pt x="225" y="893"/>
                  <a:pt x="225" y="935"/>
                  <a:pt x="259" y="969"/>
                </a:cubicBezTo>
                <a:cubicBezTo>
                  <a:pt x="284" y="994"/>
                  <a:pt x="334" y="994"/>
                  <a:pt x="367" y="969"/>
                </a:cubicBezTo>
                <a:cubicBezTo>
                  <a:pt x="953" y="383"/>
                  <a:pt x="953" y="383"/>
                  <a:pt x="953" y="383"/>
                </a:cubicBezTo>
                <a:lnTo>
                  <a:pt x="844" y="275"/>
                </a:lnTo>
                <a:close/>
                <a:moveTo>
                  <a:pt x="367" y="1127"/>
                </a:moveTo>
                <a:cubicBezTo>
                  <a:pt x="351" y="1111"/>
                  <a:pt x="343" y="1086"/>
                  <a:pt x="334" y="1061"/>
                </a:cubicBezTo>
                <a:cubicBezTo>
                  <a:pt x="326" y="1061"/>
                  <a:pt x="317" y="1061"/>
                  <a:pt x="309" y="1061"/>
                </a:cubicBezTo>
                <a:cubicBezTo>
                  <a:pt x="276" y="1061"/>
                  <a:pt x="234" y="1052"/>
                  <a:pt x="209" y="1019"/>
                </a:cubicBezTo>
                <a:cubicBezTo>
                  <a:pt x="175" y="994"/>
                  <a:pt x="158" y="952"/>
                  <a:pt x="158" y="910"/>
                </a:cubicBezTo>
                <a:cubicBezTo>
                  <a:pt x="158" y="910"/>
                  <a:pt x="158" y="902"/>
                  <a:pt x="167" y="893"/>
                </a:cubicBezTo>
                <a:cubicBezTo>
                  <a:pt x="142" y="885"/>
                  <a:pt x="117" y="877"/>
                  <a:pt x="100" y="860"/>
                </a:cubicBezTo>
                <a:lnTo>
                  <a:pt x="92" y="852"/>
                </a:lnTo>
                <a:cubicBezTo>
                  <a:pt x="0" y="1220"/>
                  <a:pt x="0" y="1220"/>
                  <a:pt x="0" y="1220"/>
                </a:cubicBezTo>
                <a:cubicBezTo>
                  <a:pt x="367" y="1127"/>
                  <a:pt x="367" y="1127"/>
                  <a:pt x="367" y="1127"/>
                </a:cubicBezTo>
                <a:close/>
                <a:moveTo>
                  <a:pt x="367" y="1127"/>
                </a:moveTo>
                <a:lnTo>
                  <a:pt x="367" y="11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lIns="91426" tIns="45713" rIns="91426" bIns="45713" anchor="ctr"/>
          <a:lstStyle/>
          <a:p>
            <a:endParaRPr lang="es-ES"/>
          </a:p>
        </p:txBody>
      </p:sp>
      <p:sp>
        <p:nvSpPr>
          <p:cNvPr id="23" name="Freeform 429"/>
          <p:cNvSpPr>
            <a:spLocks noChangeArrowheads="1"/>
          </p:cNvSpPr>
          <p:nvPr/>
        </p:nvSpPr>
        <p:spPr bwMode="auto">
          <a:xfrm>
            <a:off x="9153204" y="3194681"/>
            <a:ext cx="497361" cy="493783"/>
          </a:xfrm>
          <a:custGeom>
            <a:avLst/>
            <a:gdLst>
              <a:gd name="T0" fmla="*/ 2147483647 w 1230"/>
              <a:gd name="T1" fmla="*/ 2147483647 h 1221"/>
              <a:gd name="T2" fmla="*/ 2147483647 w 1230"/>
              <a:gd name="T3" fmla="*/ 2147483647 h 1221"/>
              <a:gd name="T4" fmla="*/ 2147483647 w 1230"/>
              <a:gd name="T5" fmla="*/ 2147483647 h 1221"/>
              <a:gd name="T6" fmla="*/ 2147483647 w 1230"/>
              <a:gd name="T7" fmla="*/ 2147483647 h 1221"/>
              <a:gd name="T8" fmla="*/ 2147483647 w 1230"/>
              <a:gd name="T9" fmla="*/ 2147483647 h 1221"/>
              <a:gd name="T10" fmla="*/ 2147483647 w 1230"/>
              <a:gd name="T11" fmla="*/ 2147483647 h 1221"/>
              <a:gd name="T12" fmla="*/ 2147483647 w 1230"/>
              <a:gd name="T13" fmla="*/ 2147483647 h 1221"/>
              <a:gd name="T14" fmla="*/ 2147483647 w 1230"/>
              <a:gd name="T15" fmla="*/ 2147483647 h 1221"/>
              <a:gd name="T16" fmla="*/ 2147483647 w 1230"/>
              <a:gd name="T17" fmla="*/ 2147483647 h 1221"/>
              <a:gd name="T18" fmla="*/ 2147483647 w 1230"/>
              <a:gd name="T19" fmla="*/ 2147483647 h 1221"/>
              <a:gd name="T20" fmla="*/ 2147483647 w 1230"/>
              <a:gd name="T21" fmla="*/ 2147483647 h 1221"/>
              <a:gd name="T22" fmla="*/ 2147483647 w 1230"/>
              <a:gd name="T23" fmla="*/ 2147483647 h 1221"/>
              <a:gd name="T24" fmla="*/ 2147483647 w 1230"/>
              <a:gd name="T25" fmla="*/ 2147483647 h 1221"/>
              <a:gd name="T26" fmla="*/ 2147483647 w 1230"/>
              <a:gd name="T27" fmla="*/ 2147483647 h 1221"/>
              <a:gd name="T28" fmla="*/ 2147483647 w 1230"/>
              <a:gd name="T29" fmla="*/ 2147483647 h 1221"/>
              <a:gd name="T30" fmla="*/ 2147483647 w 1230"/>
              <a:gd name="T31" fmla="*/ 2147483647 h 1221"/>
              <a:gd name="T32" fmla="*/ 2147483647 w 1230"/>
              <a:gd name="T33" fmla="*/ 2147483647 h 1221"/>
              <a:gd name="T34" fmla="*/ 2147483647 w 1230"/>
              <a:gd name="T35" fmla="*/ 2147483647 h 1221"/>
              <a:gd name="T36" fmla="*/ 2147483647 w 1230"/>
              <a:gd name="T37" fmla="*/ 2147483647 h 1221"/>
              <a:gd name="T38" fmla="*/ 2147483647 w 1230"/>
              <a:gd name="T39" fmla="*/ 2147483647 h 1221"/>
              <a:gd name="T40" fmla="*/ 2147483647 w 1230"/>
              <a:gd name="T41" fmla="*/ 2147483647 h 1221"/>
              <a:gd name="T42" fmla="*/ 2147483647 w 1230"/>
              <a:gd name="T43" fmla="*/ 2147483647 h 1221"/>
              <a:gd name="T44" fmla="*/ 2147483647 w 1230"/>
              <a:gd name="T45" fmla="*/ 2147483647 h 1221"/>
              <a:gd name="T46" fmla="*/ 2147483647 w 1230"/>
              <a:gd name="T47" fmla="*/ 2147483647 h 1221"/>
              <a:gd name="T48" fmla="*/ 2147483647 w 1230"/>
              <a:gd name="T49" fmla="*/ 2147483647 h 1221"/>
              <a:gd name="T50" fmla="*/ 2147483647 w 1230"/>
              <a:gd name="T51" fmla="*/ 2147483647 h 1221"/>
              <a:gd name="T52" fmla="*/ 2147483647 w 1230"/>
              <a:gd name="T53" fmla="*/ 2147483647 h 1221"/>
              <a:gd name="T54" fmla="*/ 2147483647 w 1230"/>
              <a:gd name="T55" fmla="*/ 2147483647 h 1221"/>
              <a:gd name="T56" fmla="*/ 2147483647 w 1230"/>
              <a:gd name="T57" fmla="*/ 2147483647 h 1221"/>
              <a:gd name="T58" fmla="*/ 2147483647 w 1230"/>
              <a:gd name="T59" fmla="*/ 2147483647 h 1221"/>
              <a:gd name="T60" fmla="*/ 2147483647 w 1230"/>
              <a:gd name="T61" fmla="*/ 2147483647 h 1221"/>
              <a:gd name="T62" fmla="*/ 2147483647 w 1230"/>
              <a:gd name="T63" fmla="*/ 2147483647 h 1221"/>
              <a:gd name="T64" fmla="*/ 2147483647 w 1230"/>
              <a:gd name="T65" fmla="*/ 2147483647 h 1221"/>
              <a:gd name="T66" fmla="*/ 0 w 1230"/>
              <a:gd name="T67" fmla="*/ 2147483647 h 1221"/>
              <a:gd name="T68" fmla="*/ 2147483647 w 1230"/>
              <a:gd name="T69" fmla="*/ 2147483647 h 1221"/>
              <a:gd name="T70" fmla="*/ 2147483647 w 1230"/>
              <a:gd name="T71" fmla="*/ 2147483647 h 1221"/>
              <a:gd name="T72" fmla="*/ 2147483647 w 1230"/>
              <a:gd name="T73" fmla="*/ 2147483647 h 122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230"/>
              <a:gd name="T112" fmla="*/ 0 h 1221"/>
              <a:gd name="T113" fmla="*/ 1230 w 1230"/>
              <a:gd name="T114" fmla="*/ 1221 h 122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230" h="1221">
                <a:moveTo>
                  <a:pt x="1162" y="383"/>
                </a:moveTo>
                <a:cubicBezTo>
                  <a:pt x="1112" y="433"/>
                  <a:pt x="1112" y="433"/>
                  <a:pt x="1112" y="433"/>
                </a:cubicBezTo>
                <a:cubicBezTo>
                  <a:pt x="794" y="116"/>
                  <a:pt x="794" y="116"/>
                  <a:pt x="794" y="116"/>
                </a:cubicBezTo>
                <a:cubicBezTo>
                  <a:pt x="844" y="57"/>
                  <a:pt x="844" y="57"/>
                  <a:pt x="844" y="57"/>
                </a:cubicBezTo>
                <a:cubicBezTo>
                  <a:pt x="903" y="0"/>
                  <a:pt x="1003" y="0"/>
                  <a:pt x="1061" y="57"/>
                </a:cubicBezTo>
                <a:cubicBezTo>
                  <a:pt x="1162" y="166"/>
                  <a:pt x="1162" y="166"/>
                  <a:pt x="1162" y="166"/>
                </a:cubicBezTo>
                <a:cubicBezTo>
                  <a:pt x="1229" y="225"/>
                  <a:pt x="1229" y="325"/>
                  <a:pt x="1162" y="383"/>
                </a:cubicBezTo>
                <a:close/>
                <a:moveTo>
                  <a:pt x="418" y="1019"/>
                </a:moveTo>
                <a:cubicBezTo>
                  <a:pt x="401" y="1035"/>
                  <a:pt x="401" y="1061"/>
                  <a:pt x="418" y="1077"/>
                </a:cubicBezTo>
                <a:cubicBezTo>
                  <a:pt x="434" y="1086"/>
                  <a:pt x="459" y="1086"/>
                  <a:pt x="468" y="1077"/>
                </a:cubicBezTo>
                <a:cubicBezTo>
                  <a:pt x="1061" y="484"/>
                  <a:pt x="1061" y="484"/>
                  <a:pt x="1061" y="484"/>
                </a:cubicBezTo>
                <a:cubicBezTo>
                  <a:pt x="1003" y="433"/>
                  <a:pt x="1003" y="433"/>
                  <a:pt x="1003" y="433"/>
                </a:cubicBezTo>
                <a:lnTo>
                  <a:pt x="418" y="1019"/>
                </a:lnTo>
                <a:close/>
                <a:moveTo>
                  <a:pt x="150" y="751"/>
                </a:moveTo>
                <a:cubicBezTo>
                  <a:pt x="133" y="768"/>
                  <a:pt x="133" y="793"/>
                  <a:pt x="150" y="810"/>
                </a:cubicBezTo>
                <a:cubicBezTo>
                  <a:pt x="167" y="818"/>
                  <a:pt x="192" y="818"/>
                  <a:pt x="209" y="810"/>
                </a:cubicBezTo>
                <a:cubicBezTo>
                  <a:pt x="794" y="216"/>
                  <a:pt x="794" y="216"/>
                  <a:pt x="794" y="216"/>
                </a:cubicBezTo>
                <a:cubicBezTo>
                  <a:pt x="735" y="166"/>
                  <a:pt x="735" y="166"/>
                  <a:pt x="735" y="166"/>
                </a:cubicBezTo>
                <a:lnTo>
                  <a:pt x="150" y="751"/>
                </a:lnTo>
                <a:close/>
                <a:moveTo>
                  <a:pt x="844" y="275"/>
                </a:moveTo>
                <a:cubicBezTo>
                  <a:pt x="259" y="860"/>
                  <a:pt x="259" y="860"/>
                  <a:pt x="259" y="860"/>
                </a:cubicBezTo>
                <a:cubicBezTo>
                  <a:pt x="225" y="893"/>
                  <a:pt x="225" y="935"/>
                  <a:pt x="259" y="969"/>
                </a:cubicBezTo>
                <a:cubicBezTo>
                  <a:pt x="284" y="994"/>
                  <a:pt x="334" y="994"/>
                  <a:pt x="367" y="969"/>
                </a:cubicBezTo>
                <a:cubicBezTo>
                  <a:pt x="953" y="383"/>
                  <a:pt x="953" y="383"/>
                  <a:pt x="953" y="383"/>
                </a:cubicBezTo>
                <a:lnTo>
                  <a:pt x="844" y="275"/>
                </a:lnTo>
                <a:close/>
                <a:moveTo>
                  <a:pt x="367" y="1127"/>
                </a:moveTo>
                <a:cubicBezTo>
                  <a:pt x="351" y="1111"/>
                  <a:pt x="343" y="1086"/>
                  <a:pt x="334" y="1061"/>
                </a:cubicBezTo>
                <a:cubicBezTo>
                  <a:pt x="326" y="1061"/>
                  <a:pt x="317" y="1061"/>
                  <a:pt x="309" y="1061"/>
                </a:cubicBezTo>
                <a:cubicBezTo>
                  <a:pt x="276" y="1061"/>
                  <a:pt x="234" y="1052"/>
                  <a:pt x="209" y="1019"/>
                </a:cubicBezTo>
                <a:cubicBezTo>
                  <a:pt x="175" y="994"/>
                  <a:pt x="158" y="952"/>
                  <a:pt x="158" y="910"/>
                </a:cubicBezTo>
                <a:cubicBezTo>
                  <a:pt x="158" y="910"/>
                  <a:pt x="158" y="902"/>
                  <a:pt x="167" y="893"/>
                </a:cubicBezTo>
                <a:cubicBezTo>
                  <a:pt x="142" y="885"/>
                  <a:pt x="117" y="877"/>
                  <a:pt x="100" y="860"/>
                </a:cubicBezTo>
                <a:lnTo>
                  <a:pt x="92" y="852"/>
                </a:lnTo>
                <a:cubicBezTo>
                  <a:pt x="0" y="1220"/>
                  <a:pt x="0" y="1220"/>
                  <a:pt x="0" y="1220"/>
                </a:cubicBezTo>
                <a:cubicBezTo>
                  <a:pt x="367" y="1127"/>
                  <a:pt x="367" y="1127"/>
                  <a:pt x="367" y="1127"/>
                </a:cubicBezTo>
                <a:close/>
                <a:moveTo>
                  <a:pt x="367" y="1127"/>
                </a:moveTo>
                <a:lnTo>
                  <a:pt x="367" y="11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lIns="91426" tIns="45713" rIns="91426" bIns="45713" anchor="ctr"/>
          <a:lstStyle/>
          <a:p>
            <a:endParaRPr lang="es-ES"/>
          </a:p>
        </p:txBody>
      </p:sp>
      <p:sp>
        <p:nvSpPr>
          <p:cNvPr id="12" name="Freeform 429"/>
          <p:cNvSpPr>
            <a:spLocks noChangeArrowheads="1"/>
          </p:cNvSpPr>
          <p:nvPr/>
        </p:nvSpPr>
        <p:spPr bwMode="auto">
          <a:xfrm>
            <a:off x="9305604" y="3347081"/>
            <a:ext cx="497361" cy="493783"/>
          </a:xfrm>
          <a:custGeom>
            <a:avLst/>
            <a:gdLst>
              <a:gd name="T0" fmla="*/ 2147483647 w 1230"/>
              <a:gd name="T1" fmla="*/ 2147483647 h 1221"/>
              <a:gd name="T2" fmla="*/ 2147483647 w 1230"/>
              <a:gd name="T3" fmla="*/ 2147483647 h 1221"/>
              <a:gd name="T4" fmla="*/ 2147483647 w 1230"/>
              <a:gd name="T5" fmla="*/ 2147483647 h 1221"/>
              <a:gd name="T6" fmla="*/ 2147483647 w 1230"/>
              <a:gd name="T7" fmla="*/ 2147483647 h 1221"/>
              <a:gd name="T8" fmla="*/ 2147483647 w 1230"/>
              <a:gd name="T9" fmla="*/ 2147483647 h 1221"/>
              <a:gd name="T10" fmla="*/ 2147483647 w 1230"/>
              <a:gd name="T11" fmla="*/ 2147483647 h 1221"/>
              <a:gd name="T12" fmla="*/ 2147483647 w 1230"/>
              <a:gd name="T13" fmla="*/ 2147483647 h 1221"/>
              <a:gd name="T14" fmla="*/ 2147483647 w 1230"/>
              <a:gd name="T15" fmla="*/ 2147483647 h 1221"/>
              <a:gd name="T16" fmla="*/ 2147483647 w 1230"/>
              <a:gd name="T17" fmla="*/ 2147483647 h 1221"/>
              <a:gd name="T18" fmla="*/ 2147483647 w 1230"/>
              <a:gd name="T19" fmla="*/ 2147483647 h 1221"/>
              <a:gd name="T20" fmla="*/ 2147483647 w 1230"/>
              <a:gd name="T21" fmla="*/ 2147483647 h 1221"/>
              <a:gd name="T22" fmla="*/ 2147483647 w 1230"/>
              <a:gd name="T23" fmla="*/ 2147483647 h 1221"/>
              <a:gd name="T24" fmla="*/ 2147483647 w 1230"/>
              <a:gd name="T25" fmla="*/ 2147483647 h 1221"/>
              <a:gd name="T26" fmla="*/ 2147483647 w 1230"/>
              <a:gd name="T27" fmla="*/ 2147483647 h 1221"/>
              <a:gd name="T28" fmla="*/ 2147483647 w 1230"/>
              <a:gd name="T29" fmla="*/ 2147483647 h 1221"/>
              <a:gd name="T30" fmla="*/ 2147483647 w 1230"/>
              <a:gd name="T31" fmla="*/ 2147483647 h 1221"/>
              <a:gd name="T32" fmla="*/ 2147483647 w 1230"/>
              <a:gd name="T33" fmla="*/ 2147483647 h 1221"/>
              <a:gd name="T34" fmla="*/ 2147483647 w 1230"/>
              <a:gd name="T35" fmla="*/ 2147483647 h 1221"/>
              <a:gd name="T36" fmla="*/ 2147483647 w 1230"/>
              <a:gd name="T37" fmla="*/ 2147483647 h 1221"/>
              <a:gd name="T38" fmla="*/ 2147483647 w 1230"/>
              <a:gd name="T39" fmla="*/ 2147483647 h 1221"/>
              <a:gd name="T40" fmla="*/ 2147483647 w 1230"/>
              <a:gd name="T41" fmla="*/ 2147483647 h 1221"/>
              <a:gd name="T42" fmla="*/ 2147483647 w 1230"/>
              <a:gd name="T43" fmla="*/ 2147483647 h 1221"/>
              <a:gd name="T44" fmla="*/ 2147483647 w 1230"/>
              <a:gd name="T45" fmla="*/ 2147483647 h 1221"/>
              <a:gd name="T46" fmla="*/ 2147483647 w 1230"/>
              <a:gd name="T47" fmla="*/ 2147483647 h 1221"/>
              <a:gd name="T48" fmla="*/ 2147483647 w 1230"/>
              <a:gd name="T49" fmla="*/ 2147483647 h 1221"/>
              <a:gd name="T50" fmla="*/ 2147483647 w 1230"/>
              <a:gd name="T51" fmla="*/ 2147483647 h 1221"/>
              <a:gd name="T52" fmla="*/ 2147483647 w 1230"/>
              <a:gd name="T53" fmla="*/ 2147483647 h 1221"/>
              <a:gd name="T54" fmla="*/ 2147483647 w 1230"/>
              <a:gd name="T55" fmla="*/ 2147483647 h 1221"/>
              <a:gd name="T56" fmla="*/ 2147483647 w 1230"/>
              <a:gd name="T57" fmla="*/ 2147483647 h 1221"/>
              <a:gd name="T58" fmla="*/ 2147483647 w 1230"/>
              <a:gd name="T59" fmla="*/ 2147483647 h 1221"/>
              <a:gd name="T60" fmla="*/ 2147483647 w 1230"/>
              <a:gd name="T61" fmla="*/ 2147483647 h 1221"/>
              <a:gd name="T62" fmla="*/ 2147483647 w 1230"/>
              <a:gd name="T63" fmla="*/ 2147483647 h 1221"/>
              <a:gd name="T64" fmla="*/ 2147483647 w 1230"/>
              <a:gd name="T65" fmla="*/ 2147483647 h 1221"/>
              <a:gd name="T66" fmla="*/ 0 w 1230"/>
              <a:gd name="T67" fmla="*/ 2147483647 h 1221"/>
              <a:gd name="T68" fmla="*/ 2147483647 w 1230"/>
              <a:gd name="T69" fmla="*/ 2147483647 h 1221"/>
              <a:gd name="T70" fmla="*/ 2147483647 w 1230"/>
              <a:gd name="T71" fmla="*/ 2147483647 h 1221"/>
              <a:gd name="T72" fmla="*/ 2147483647 w 1230"/>
              <a:gd name="T73" fmla="*/ 2147483647 h 122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230"/>
              <a:gd name="T112" fmla="*/ 0 h 1221"/>
              <a:gd name="T113" fmla="*/ 1230 w 1230"/>
              <a:gd name="T114" fmla="*/ 1221 h 122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230" h="1221">
                <a:moveTo>
                  <a:pt x="1162" y="383"/>
                </a:moveTo>
                <a:cubicBezTo>
                  <a:pt x="1112" y="433"/>
                  <a:pt x="1112" y="433"/>
                  <a:pt x="1112" y="433"/>
                </a:cubicBezTo>
                <a:cubicBezTo>
                  <a:pt x="794" y="116"/>
                  <a:pt x="794" y="116"/>
                  <a:pt x="794" y="116"/>
                </a:cubicBezTo>
                <a:cubicBezTo>
                  <a:pt x="844" y="57"/>
                  <a:pt x="844" y="57"/>
                  <a:pt x="844" y="57"/>
                </a:cubicBezTo>
                <a:cubicBezTo>
                  <a:pt x="903" y="0"/>
                  <a:pt x="1003" y="0"/>
                  <a:pt x="1061" y="57"/>
                </a:cubicBezTo>
                <a:cubicBezTo>
                  <a:pt x="1162" y="166"/>
                  <a:pt x="1162" y="166"/>
                  <a:pt x="1162" y="166"/>
                </a:cubicBezTo>
                <a:cubicBezTo>
                  <a:pt x="1229" y="225"/>
                  <a:pt x="1229" y="325"/>
                  <a:pt x="1162" y="383"/>
                </a:cubicBezTo>
                <a:close/>
                <a:moveTo>
                  <a:pt x="418" y="1019"/>
                </a:moveTo>
                <a:cubicBezTo>
                  <a:pt x="401" y="1035"/>
                  <a:pt x="401" y="1061"/>
                  <a:pt x="418" y="1077"/>
                </a:cubicBezTo>
                <a:cubicBezTo>
                  <a:pt x="434" y="1086"/>
                  <a:pt x="459" y="1086"/>
                  <a:pt x="468" y="1077"/>
                </a:cubicBezTo>
                <a:cubicBezTo>
                  <a:pt x="1061" y="484"/>
                  <a:pt x="1061" y="484"/>
                  <a:pt x="1061" y="484"/>
                </a:cubicBezTo>
                <a:cubicBezTo>
                  <a:pt x="1003" y="433"/>
                  <a:pt x="1003" y="433"/>
                  <a:pt x="1003" y="433"/>
                </a:cubicBezTo>
                <a:lnTo>
                  <a:pt x="418" y="1019"/>
                </a:lnTo>
                <a:close/>
                <a:moveTo>
                  <a:pt x="150" y="751"/>
                </a:moveTo>
                <a:cubicBezTo>
                  <a:pt x="133" y="768"/>
                  <a:pt x="133" y="793"/>
                  <a:pt x="150" y="810"/>
                </a:cubicBezTo>
                <a:cubicBezTo>
                  <a:pt x="167" y="818"/>
                  <a:pt x="192" y="818"/>
                  <a:pt x="209" y="810"/>
                </a:cubicBezTo>
                <a:cubicBezTo>
                  <a:pt x="794" y="216"/>
                  <a:pt x="794" y="216"/>
                  <a:pt x="794" y="216"/>
                </a:cubicBezTo>
                <a:cubicBezTo>
                  <a:pt x="735" y="166"/>
                  <a:pt x="735" y="166"/>
                  <a:pt x="735" y="166"/>
                </a:cubicBezTo>
                <a:lnTo>
                  <a:pt x="150" y="751"/>
                </a:lnTo>
                <a:close/>
                <a:moveTo>
                  <a:pt x="844" y="275"/>
                </a:moveTo>
                <a:cubicBezTo>
                  <a:pt x="259" y="860"/>
                  <a:pt x="259" y="860"/>
                  <a:pt x="259" y="860"/>
                </a:cubicBezTo>
                <a:cubicBezTo>
                  <a:pt x="225" y="893"/>
                  <a:pt x="225" y="935"/>
                  <a:pt x="259" y="969"/>
                </a:cubicBezTo>
                <a:cubicBezTo>
                  <a:pt x="284" y="994"/>
                  <a:pt x="334" y="994"/>
                  <a:pt x="367" y="969"/>
                </a:cubicBezTo>
                <a:cubicBezTo>
                  <a:pt x="953" y="383"/>
                  <a:pt x="953" y="383"/>
                  <a:pt x="953" y="383"/>
                </a:cubicBezTo>
                <a:lnTo>
                  <a:pt x="844" y="275"/>
                </a:lnTo>
                <a:close/>
                <a:moveTo>
                  <a:pt x="367" y="1127"/>
                </a:moveTo>
                <a:cubicBezTo>
                  <a:pt x="351" y="1111"/>
                  <a:pt x="343" y="1086"/>
                  <a:pt x="334" y="1061"/>
                </a:cubicBezTo>
                <a:cubicBezTo>
                  <a:pt x="326" y="1061"/>
                  <a:pt x="317" y="1061"/>
                  <a:pt x="309" y="1061"/>
                </a:cubicBezTo>
                <a:cubicBezTo>
                  <a:pt x="276" y="1061"/>
                  <a:pt x="234" y="1052"/>
                  <a:pt x="209" y="1019"/>
                </a:cubicBezTo>
                <a:cubicBezTo>
                  <a:pt x="175" y="994"/>
                  <a:pt x="158" y="952"/>
                  <a:pt x="158" y="910"/>
                </a:cubicBezTo>
                <a:cubicBezTo>
                  <a:pt x="158" y="910"/>
                  <a:pt x="158" y="902"/>
                  <a:pt x="167" y="893"/>
                </a:cubicBezTo>
                <a:cubicBezTo>
                  <a:pt x="142" y="885"/>
                  <a:pt x="117" y="877"/>
                  <a:pt x="100" y="860"/>
                </a:cubicBezTo>
                <a:lnTo>
                  <a:pt x="92" y="852"/>
                </a:lnTo>
                <a:cubicBezTo>
                  <a:pt x="0" y="1220"/>
                  <a:pt x="0" y="1220"/>
                  <a:pt x="0" y="1220"/>
                </a:cubicBezTo>
                <a:cubicBezTo>
                  <a:pt x="367" y="1127"/>
                  <a:pt x="367" y="1127"/>
                  <a:pt x="367" y="1127"/>
                </a:cubicBezTo>
                <a:close/>
                <a:moveTo>
                  <a:pt x="367" y="1127"/>
                </a:moveTo>
                <a:lnTo>
                  <a:pt x="367" y="11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lIns="91426" tIns="45713" rIns="91426" bIns="45713" anchor="ctr"/>
          <a:lstStyle/>
          <a:p>
            <a:endParaRPr lang="es-ES"/>
          </a:p>
        </p:txBody>
      </p:sp>
      <p:sp>
        <p:nvSpPr>
          <p:cNvPr id="17" name="16 Rectángulo"/>
          <p:cNvSpPr/>
          <p:nvPr/>
        </p:nvSpPr>
        <p:spPr>
          <a:xfrm>
            <a:off x="10318902" y="5273276"/>
            <a:ext cx="645795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s-ES" altLang="es-ES" sz="4400" dirty="0"/>
              <a:t>Acceso a la oficina virtual</a:t>
            </a:r>
          </a:p>
          <a:p>
            <a:pPr eaLnBrk="1" hangingPunct="1"/>
            <a:endParaRPr lang="es-ES" altLang="es-ES" sz="4400" dirty="0"/>
          </a:p>
          <a:p>
            <a:pPr eaLnBrk="1" hangingPunct="1"/>
            <a:r>
              <a:rPr lang="es-ES" altLang="es-ES" sz="4400" dirty="0"/>
              <a:t>Carné de estudiante (TUI)</a:t>
            </a:r>
          </a:p>
          <a:p>
            <a:pPr eaLnBrk="1" hangingPunct="1"/>
            <a:endParaRPr lang="es-ES" altLang="es-ES" sz="4400" dirty="0"/>
          </a:p>
          <a:p>
            <a:pPr eaLnBrk="1" hangingPunct="1"/>
            <a:r>
              <a:rPr lang="es-ES" altLang="es-ES" sz="4400" dirty="0"/>
              <a:t>Acreditación de estudiante</a:t>
            </a:r>
          </a:p>
        </p:txBody>
      </p:sp>
      <p:sp>
        <p:nvSpPr>
          <p:cNvPr id="18" name="Freeform 78"/>
          <p:cNvSpPr>
            <a:spLocks noEditPoints="1"/>
          </p:cNvSpPr>
          <p:nvPr/>
        </p:nvSpPr>
        <p:spPr bwMode="auto">
          <a:xfrm>
            <a:off x="9669615" y="5368526"/>
            <a:ext cx="555625" cy="542925"/>
          </a:xfrm>
          <a:custGeom>
            <a:avLst/>
            <a:gdLst>
              <a:gd name="T0" fmla="*/ 268685066 w 1149"/>
              <a:gd name="T1" fmla="*/ 18765542 h 1121"/>
              <a:gd name="T2" fmla="*/ 249042344 w 1149"/>
              <a:gd name="T3" fmla="*/ 0 h 1121"/>
              <a:gd name="T4" fmla="*/ 205781449 w 1149"/>
              <a:gd name="T5" fmla="*/ 49963145 h 1121"/>
              <a:gd name="T6" fmla="*/ 122533446 w 1149"/>
              <a:gd name="T7" fmla="*/ 17123690 h 1121"/>
              <a:gd name="T8" fmla="*/ 0 w 1149"/>
              <a:gd name="T9" fmla="*/ 140036873 h 1121"/>
              <a:gd name="T10" fmla="*/ 122533446 w 1149"/>
              <a:gd name="T11" fmla="*/ 262950540 h 1121"/>
              <a:gd name="T12" fmla="*/ 245066893 w 1149"/>
              <a:gd name="T13" fmla="*/ 140036873 h 1121"/>
              <a:gd name="T14" fmla="*/ 225891786 w 1149"/>
              <a:gd name="T15" fmla="*/ 74123550 h 1121"/>
              <a:gd name="T16" fmla="*/ 268685066 w 1149"/>
              <a:gd name="T17" fmla="*/ 18765542 h 1121"/>
              <a:gd name="T18" fmla="*/ 227528679 w 1149"/>
              <a:gd name="T19" fmla="*/ 140036873 h 1121"/>
              <a:gd name="T20" fmla="*/ 122533446 w 1149"/>
              <a:gd name="T21" fmla="*/ 245358027 h 1121"/>
              <a:gd name="T22" fmla="*/ 17304164 w 1149"/>
              <a:gd name="T23" fmla="*/ 140036873 h 1121"/>
              <a:gd name="T24" fmla="*/ 122533446 w 1149"/>
              <a:gd name="T25" fmla="*/ 34481307 h 1121"/>
              <a:gd name="T26" fmla="*/ 194323195 w 1149"/>
              <a:gd name="T27" fmla="*/ 63098928 h 1121"/>
              <a:gd name="T28" fmla="*/ 118557996 w 1149"/>
              <a:gd name="T29" fmla="*/ 150592672 h 1121"/>
              <a:gd name="T30" fmla="*/ 62201953 w 1149"/>
              <a:gd name="T31" fmla="*/ 94061635 h 1121"/>
              <a:gd name="T32" fmla="*/ 43494944 w 1149"/>
              <a:gd name="T33" fmla="*/ 131827130 h 1121"/>
              <a:gd name="T34" fmla="*/ 101721446 w 1149"/>
              <a:gd name="T35" fmla="*/ 197271629 h 1121"/>
              <a:gd name="T36" fmla="*/ 115518258 w 1149"/>
              <a:gd name="T37" fmla="*/ 214394835 h 1121"/>
              <a:gd name="T38" fmla="*/ 129548635 w 1149"/>
              <a:gd name="T39" fmla="*/ 197975349 h 1121"/>
              <a:gd name="T40" fmla="*/ 214199966 w 1149"/>
              <a:gd name="T41" fmla="*/ 88901184 h 1121"/>
              <a:gd name="T42" fmla="*/ 227528679 w 1149"/>
              <a:gd name="T43" fmla="*/ 140036873 h 112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49" h="1121">
                <a:moveTo>
                  <a:pt x="1149" y="80"/>
                </a:moveTo>
                <a:cubicBezTo>
                  <a:pt x="1065" y="0"/>
                  <a:pt x="1065" y="0"/>
                  <a:pt x="1065" y="0"/>
                </a:cubicBezTo>
                <a:cubicBezTo>
                  <a:pt x="880" y="213"/>
                  <a:pt x="880" y="213"/>
                  <a:pt x="880" y="213"/>
                </a:cubicBezTo>
                <a:cubicBezTo>
                  <a:pt x="786" y="126"/>
                  <a:pt x="661" y="73"/>
                  <a:pt x="524" y="73"/>
                </a:cubicBezTo>
                <a:cubicBezTo>
                  <a:pt x="235" y="73"/>
                  <a:pt x="0" y="308"/>
                  <a:pt x="0" y="597"/>
                </a:cubicBezTo>
                <a:cubicBezTo>
                  <a:pt x="0" y="886"/>
                  <a:pt x="235" y="1121"/>
                  <a:pt x="524" y="1121"/>
                </a:cubicBezTo>
                <a:cubicBezTo>
                  <a:pt x="813" y="1121"/>
                  <a:pt x="1048" y="886"/>
                  <a:pt x="1048" y="597"/>
                </a:cubicBezTo>
                <a:cubicBezTo>
                  <a:pt x="1048" y="493"/>
                  <a:pt x="1018" y="397"/>
                  <a:pt x="966" y="316"/>
                </a:cubicBezTo>
                <a:lnTo>
                  <a:pt x="1149" y="80"/>
                </a:lnTo>
                <a:close/>
                <a:moveTo>
                  <a:pt x="973" y="597"/>
                </a:moveTo>
                <a:cubicBezTo>
                  <a:pt x="973" y="845"/>
                  <a:pt x="772" y="1046"/>
                  <a:pt x="524" y="1046"/>
                </a:cubicBezTo>
                <a:cubicBezTo>
                  <a:pt x="276" y="1046"/>
                  <a:pt x="74" y="845"/>
                  <a:pt x="74" y="597"/>
                </a:cubicBezTo>
                <a:cubicBezTo>
                  <a:pt x="74" y="349"/>
                  <a:pt x="276" y="147"/>
                  <a:pt x="524" y="147"/>
                </a:cubicBezTo>
                <a:cubicBezTo>
                  <a:pt x="643" y="147"/>
                  <a:pt x="750" y="194"/>
                  <a:pt x="831" y="269"/>
                </a:cubicBezTo>
                <a:cubicBezTo>
                  <a:pt x="507" y="642"/>
                  <a:pt x="507" y="642"/>
                  <a:pt x="507" y="642"/>
                </a:cubicBezTo>
                <a:cubicBezTo>
                  <a:pt x="266" y="401"/>
                  <a:pt x="266" y="401"/>
                  <a:pt x="266" y="401"/>
                </a:cubicBezTo>
                <a:cubicBezTo>
                  <a:pt x="186" y="562"/>
                  <a:pt x="186" y="562"/>
                  <a:pt x="186" y="562"/>
                </a:cubicBezTo>
                <a:cubicBezTo>
                  <a:pt x="435" y="841"/>
                  <a:pt x="435" y="841"/>
                  <a:pt x="435" y="841"/>
                </a:cubicBezTo>
                <a:cubicBezTo>
                  <a:pt x="494" y="914"/>
                  <a:pt x="494" y="914"/>
                  <a:pt x="494" y="914"/>
                </a:cubicBezTo>
                <a:cubicBezTo>
                  <a:pt x="554" y="844"/>
                  <a:pt x="554" y="844"/>
                  <a:pt x="554" y="844"/>
                </a:cubicBezTo>
                <a:cubicBezTo>
                  <a:pt x="916" y="379"/>
                  <a:pt x="916" y="379"/>
                  <a:pt x="916" y="379"/>
                </a:cubicBezTo>
                <a:cubicBezTo>
                  <a:pt x="952" y="443"/>
                  <a:pt x="973" y="518"/>
                  <a:pt x="973" y="597"/>
                </a:cubicBezTo>
                <a:close/>
              </a:path>
            </a:pathLst>
          </a:custGeom>
          <a:solidFill>
            <a:srgbClr val="7C81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1" tIns="34286" rIns="68571" bIns="34286"/>
          <a:lstStyle/>
          <a:p>
            <a:endParaRPr lang="es-ES"/>
          </a:p>
        </p:txBody>
      </p:sp>
      <p:sp>
        <p:nvSpPr>
          <p:cNvPr id="19" name="Freeform 78"/>
          <p:cNvSpPr>
            <a:spLocks noEditPoints="1"/>
          </p:cNvSpPr>
          <p:nvPr/>
        </p:nvSpPr>
        <p:spPr bwMode="auto">
          <a:xfrm>
            <a:off x="9672790" y="6775199"/>
            <a:ext cx="555625" cy="542925"/>
          </a:xfrm>
          <a:custGeom>
            <a:avLst/>
            <a:gdLst>
              <a:gd name="T0" fmla="*/ 268685066 w 1149"/>
              <a:gd name="T1" fmla="*/ 18765542 h 1121"/>
              <a:gd name="T2" fmla="*/ 249042344 w 1149"/>
              <a:gd name="T3" fmla="*/ 0 h 1121"/>
              <a:gd name="T4" fmla="*/ 205781449 w 1149"/>
              <a:gd name="T5" fmla="*/ 49963145 h 1121"/>
              <a:gd name="T6" fmla="*/ 122533446 w 1149"/>
              <a:gd name="T7" fmla="*/ 17123690 h 1121"/>
              <a:gd name="T8" fmla="*/ 0 w 1149"/>
              <a:gd name="T9" fmla="*/ 140036873 h 1121"/>
              <a:gd name="T10" fmla="*/ 122533446 w 1149"/>
              <a:gd name="T11" fmla="*/ 262950540 h 1121"/>
              <a:gd name="T12" fmla="*/ 245066893 w 1149"/>
              <a:gd name="T13" fmla="*/ 140036873 h 1121"/>
              <a:gd name="T14" fmla="*/ 225891786 w 1149"/>
              <a:gd name="T15" fmla="*/ 74123550 h 1121"/>
              <a:gd name="T16" fmla="*/ 268685066 w 1149"/>
              <a:gd name="T17" fmla="*/ 18765542 h 1121"/>
              <a:gd name="T18" fmla="*/ 227528679 w 1149"/>
              <a:gd name="T19" fmla="*/ 140036873 h 1121"/>
              <a:gd name="T20" fmla="*/ 122533446 w 1149"/>
              <a:gd name="T21" fmla="*/ 245358027 h 1121"/>
              <a:gd name="T22" fmla="*/ 17304164 w 1149"/>
              <a:gd name="T23" fmla="*/ 140036873 h 1121"/>
              <a:gd name="T24" fmla="*/ 122533446 w 1149"/>
              <a:gd name="T25" fmla="*/ 34481307 h 1121"/>
              <a:gd name="T26" fmla="*/ 194323195 w 1149"/>
              <a:gd name="T27" fmla="*/ 63098928 h 1121"/>
              <a:gd name="T28" fmla="*/ 118557996 w 1149"/>
              <a:gd name="T29" fmla="*/ 150592672 h 1121"/>
              <a:gd name="T30" fmla="*/ 62201953 w 1149"/>
              <a:gd name="T31" fmla="*/ 94061635 h 1121"/>
              <a:gd name="T32" fmla="*/ 43494944 w 1149"/>
              <a:gd name="T33" fmla="*/ 131827130 h 1121"/>
              <a:gd name="T34" fmla="*/ 101721446 w 1149"/>
              <a:gd name="T35" fmla="*/ 197271629 h 1121"/>
              <a:gd name="T36" fmla="*/ 115518258 w 1149"/>
              <a:gd name="T37" fmla="*/ 214394835 h 1121"/>
              <a:gd name="T38" fmla="*/ 129548635 w 1149"/>
              <a:gd name="T39" fmla="*/ 197975349 h 1121"/>
              <a:gd name="T40" fmla="*/ 214199966 w 1149"/>
              <a:gd name="T41" fmla="*/ 88901184 h 1121"/>
              <a:gd name="T42" fmla="*/ 227528679 w 1149"/>
              <a:gd name="T43" fmla="*/ 140036873 h 112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49" h="1121">
                <a:moveTo>
                  <a:pt x="1149" y="80"/>
                </a:moveTo>
                <a:cubicBezTo>
                  <a:pt x="1065" y="0"/>
                  <a:pt x="1065" y="0"/>
                  <a:pt x="1065" y="0"/>
                </a:cubicBezTo>
                <a:cubicBezTo>
                  <a:pt x="880" y="213"/>
                  <a:pt x="880" y="213"/>
                  <a:pt x="880" y="213"/>
                </a:cubicBezTo>
                <a:cubicBezTo>
                  <a:pt x="786" y="126"/>
                  <a:pt x="661" y="73"/>
                  <a:pt x="524" y="73"/>
                </a:cubicBezTo>
                <a:cubicBezTo>
                  <a:pt x="235" y="73"/>
                  <a:pt x="0" y="308"/>
                  <a:pt x="0" y="597"/>
                </a:cubicBezTo>
                <a:cubicBezTo>
                  <a:pt x="0" y="886"/>
                  <a:pt x="235" y="1121"/>
                  <a:pt x="524" y="1121"/>
                </a:cubicBezTo>
                <a:cubicBezTo>
                  <a:pt x="813" y="1121"/>
                  <a:pt x="1048" y="886"/>
                  <a:pt x="1048" y="597"/>
                </a:cubicBezTo>
                <a:cubicBezTo>
                  <a:pt x="1048" y="493"/>
                  <a:pt x="1018" y="397"/>
                  <a:pt x="966" y="316"/>
                </a:cubicBezTo>
                <a:lnTo>
                  <a:pt x="1149" y="80"/>
                </a:lnTo>
                <a:close/>
                <a:moveTo>
                  <a:pt x="973" y="597"/>
                </a:moveTo>
                <a:cubicBezTo>
                  <a:pt x="973" y="845"/>
                  <a:pt x="772" y="1046"/>
                  <a:pt x="524" y="1046"/>
                </a:cubicBezTo>
                <a:cubicBezTo>
                  <a:pt x="276" y="1046"/>
                  <a:pt x="74" y="845"/>
                  <a:pt x="74" y="597"/>
                </a:cubicBezTo>
                <a:cubicBezTo>
                  <a:pt x="74" y="349"/>
                  <a:pt x="276" y="147"/>
                  <a:pt x="524" y="147"/>
                </a:cubicBezTo>
                <a:cubicBezTo>
                  <a:pt x="643" y="147"/>
                  <a:pt x="750" y="194"/>
                  <a:pt x="831" y="269"/>
                </a:cubicBezTo>
                <a:cubicBezTo>
                  <a:pt x="507" y="642"/>
                  <a:pt x="507" y="642"/>
                  <a:pt x="507" y="642"/>
                </a:cubicBezTo>
                <a:cubicBezTo>
                  <a:pt x="266" y="401"/>
                  <a:pt x="266" y="401"/>
                  <a:pt x="266" y="401"/>
                </a:cubicBezTo>
                <a:cubicBezTo>
                  <a:pt x="186" y="562"/>
                  <a:pt x="186" y="562"/>
                  <a:pt x="186" y="562"/>
                </a:cubicBezTo>
                <a:cubicBezTo>
                  <a:pt x="435" y="841"/>
                  <a:pt x="435" y="841"/>
                  <a:pt x="435" y="841"/>
                </a:cubicBezTo>
                <a:cubicBezTo>
                  <a:pt x="494" y="914"/>
                  <a:pt x="494" y="914"/>
                  <a:pt x="494" y="914"/>
                </a:cubicBezTo>
                <a:cubicBezTo>
                  <a:pt x="554" y="844"/>
                  <a:pt x="554" y="844"/>
                  <a:pt x="554" y="844"/>
                </a:cubicBezTo>
                <a:cubicBezTo>
                  <a:pt x="916" y="379"/>
                  <a:pt x="916" y="379"/>
                  <a:pt x="916" y="379"/>
                </a:cubicBezTo>
                <a:cubicBezTo>
                  <a:pt x="952" y="443"/>
                  <a:pt x="973" y="518"/>
                  <a:pt x="973" y="597"/>
                </a:cubicBezTo>
                <a:close/>
              </a:path>
            </a:pathLst>
          </a:custGeom>
          <a:solidFill>
            <a:srgbClr val="7C81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1" tIns="34286" rIns="68571" bIns="34286"/>
          <a:lstStyle/>
          <a:p>
            <a:endParaRPr lang="es-ES"/>
          </a:p>
        </p:txBody>
      </p:sp>
      <p:sp>
        <p:nvSpPr>
          <p:cNvPr id="22" name="Freeform 78"/>
          <p:cNvSpPr>
            <a:spLocks noEditPoints="1"/>
          </p:cNvSpPr>
          <p:nvPr/>
        </p:nvSpPr>
        <p:spPr bwMode="auto">
          <a:xfrm>
            <a:off x="9650565" y="8147901"/>
            <a:ext cx="555625" cy="542925"/>
          </a:xfrm>
          <a:custGeom>
            <a:avLst/>
            <a:gdLst>
              <a:gd name="T0" fmla="*/ 268685066 w 1149"/>
              <a:gd name="T1" fmla="*/ 18765542 h 1121"/>
              <a:gd name="T2" fmla="*/ 249042344 w 1149"/>
              <a:gd name="T3" fmla="*/ 0 h 1121"/>
              <a:gd name="T4" fmla="*/ 205781449 w 1149"/>
              <a:gd name="T5" fmla="*/ 49963145 h 1121"/>
              <a:gd name="T6" fmla="*/ 122533446 w 1149"/>
              <a:gd name="T7" fmla="*/ 17123690 h 1121"/>
              <a:gd name="T8" fmla="*/ 0 w 1149"/>
              <a:gd name="T9" fmla="*/ 140036873 h 1121"/>
              <a:gd name="T10" fmla="*/ 122533446 w 1149"/>
              <a:gd name="T11" fmla="*/ 262950540 h 1121"/>
              <a:gd name="T12" fmla="*/ 245066893 w 1149"/>
              <a:gd name="T13" fmla="*/ 140036873 h 1121"/>
              <a:gd name="T14" fmla="*/ 225891786 w 1149"/>
              <a:gd name="T15" fmla="*/ 74123550 h 1121"/>
              <a:gd name="T16" fmla="*/ 268685066 w 1149"/>
              <a:gd name="T17" fmla="*/ 18765542 h 1121"/>
              <a:gd name="T18" fmla="*/ 227528679 w 1149"/>
              <a:gd name="T19" fmla="*/ 140036873 h 1121"/>
              <a:gd name="T20" fmla="*/ 122533446 w 1149"/>
              <a:gd name="T21" fmla="*/ 245358027 h 1121"/>
              <a:gd name="T22" fmla="*/ 17304164 w 1149"/>
              <a:gd name="T23" fmla="*/ 140036873 h 1121"/>
              <a:gd name="T24" fmla="*/ 122533446 w 1149"/>
              <a:gd name="T25" fmla="*/ 34481307 h 1121"/>
              <a:gd name="T26" fmla="*/ 194323195 w 1149"/>
              <a:gd name="T27" fmla="*/ 63098928 h 1121"/>
              <a:gd name="T28" fmla="*/ 118557996 w 1149"/>
              <a:gd name="T29" fmla="*/ 150592672 h 1121"/>
              <a:gd name="T30" fmla="*/ 62201953 w 1149"/>
              <a:gd name="T31" fmla="*/ 94061635 h 1121"/>
              <a:gd name="T32" fmla="*/ 43494944 w 1149"/>
              <a:gd name="T33" fmla="*/ 131827130 h 1121"/>
              <a:gd name="T34" fmla="*/ 101721446 w 1149"/>
              <a:gd name="T35" fmla="*/ 197271629 h 1121"/>
              <a:gd name="T36" fmla="*/ 115518258 w 1149"/>
              <a:gd name="T37" fmla="*/ 214394835 h 1121"/>
              <a:gd name="T38" fmla="*/ 129548635 w 1149"/>
              <a:gd name="T39" fmla="*/ 197975349 h 1121"/>
              <a:gd name="T40" fmla="*/ 214199966 w 1149"/>
              <a:gd name="T41" fmla="*/ 88901184 h 1121"/>
              <a:gd name="T42" fmla="*/ 227528679 w 1149"/>
              <a:gd name="T43" fmla="*/ 140036873 h 112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49" h="1121">
                <a:moveTo>
                  <a:pt x="1149" y="80"/>
                </a:moveTo>
                <a:cubicBezTo>
                  <a:pt x="1065" y="0"/>
                  <a:pt x="1065" y="0"/>
                  <a:pt x="1065" y="0"/>
                </a:cubicBezTo>
                <a:cubicBezTo>
                  <a:pt x="880" y="213"/>
                  <a:pt x="880" y="213"/>
                  <a:pt x="880" y="213"/>
                </a:cubicBezTo>
                <a:cubicBezTo>
                  <a:pt x="786" y="126"/>
                  <a:pt x="661" y="73"/>
                  <a:pt x="524" y="73"/>
                </a:cubicBezTo>
                <a:cubicBezTo>
                  <a:pt x="235" y="73"/>
                  <a:pt x="0" y="308"/>
                  <a:pt x="0" y="597"/>
                </a:cubicBezTo>
                <a:cubicBezTo>
                  <a:pt x="0" y="886"/>
                  <a:pt x="235" y="1121"/>
                  <a:pt x="524" y="1121"/>
                </a:cubicBezTo>
                <a:cubicBezTo>
                  <a:pt x="813" y="1121"/>
                  <a:pt x="1048" y="886"/>
                  <a:pt x="1048" y="597"/>
                </a:cubicBezTo>
                <a:cubicBezTo>
                  <a:pt x="1048" y="493"/>
                  <a:pt x="1018" y="397"/>
                  <a:pt x="966" y="316"/>
                </a:cubicBezTo>
                <a:lnTo>
                  <a:pt x="1149" y="80"/>
                </a:lnTo>
                <a:close/>
                <a:moveTo>
                  <a:pt x="973" y="597"/>
                </a:moveTo>
                <a:cubicBezTo>
                  <a:pt x="973" y="845"/>
                  <a:pt x="772" y="1046"/>
                  <a:pt x="524" y="1046"/>
                </a:cubicBezTo>
                <a:cubicBezTo>
                  <a:pt x="276" y="1046"/>
                  <a:pt x="74" y="845"/>
                  <a:pt x="74" y="597"/>
                </a:cubicBezTo>
                <a:cubicBezTo>
                  <a:pt x="74" y="349"/>
                  <a:pt x="276" y="147"/>
                  <a:pt x="524" y="147"/>
                </a:cubicBezTo>
                <a:cubicBezTo>
                  <a:pt x="643" y="147"/>
                  <a:pt x="750" y="194"/>
                  <a:pt x="831" y="269"/>
                </a:cubicBezTo>
                <a:cubicBezTo>
                  <a:pt x="507" y="642"/>
                  <a:pt x="507" y="642"/>
                  <a:pt x="507" y="642"/>
                </a:cubicBezTo>
                <a:cubicBezTo>
                  <a:pt x="266" y="401"/>
                  <a:pt x="266" y="401"/>
                  <a:pt x="266" y="401"/>
                </a:cubicBezTo>
                <a:cubicBezTo>
                  <a:pt x="186" y="562"/>
                  <a:pt x="186" y="562"/>
                  <a:pt x="186" y="562"/>
                </a:cubicBezTo>
                <a:cubicBezTo>
                  <a:pt x="435" y="841"/>
                  <a:pt x="435" y="841"/>
                  <a:pt x="435" y="841"/>
                </a:cubicBezTo>
                <a:cubicBezTo>
                  <a:pt x="494" y="914"/>
                  <a:pt x="494" y="914"/>
                  <a:pt x="494" y="914"/>
                </a:cubicBezTo>
                <a:cubicBezTo>
                  <a:pt x="554" y="844"/>
                  <a:pt x="554" y="844"/>
                  <a:pt x="554" y="844"/>
                </a:cubicBezTo>
                <a:cubicBezTo>
                  <a:pt x="916" y="379"/>
                  <a:pt x="916" y="379"/>
                  <a:pt x="916" y="379"/>
                </a:cubicBezTo>
                <a:cubicBezTo>
                  <a:pt x="952" y="443"/>
                  <a:pt x="973" y="518"/>
                  <a:pt x="973" y="597"/>
                </a:cubicBezTo>
                <a:close/>
              </a:path>
            </a:pathLst>
          </a:custGeom>
          <a:solidFill>
            <a:srgbClr val="7C81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1" tIns="34286" rIns="68571" bIns="34286"/>
          <a:lstStyle/>
          <a:p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9928376" y="3118481"/>
            <a:ext cx="6473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s-ES" b="1" dirty="0">
                <a:solidFill>
                  <a:srgbClr val="D53044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Una </a:t>
            </a:r>
            <a:r>
              <a:rPr lang="en-US" altLang="es-ES" b="1" dirty="0" err="1">
                <a:solidFill>
                  <a:srgbClr val="D53044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vez</a:t>
            </a:r>
            <a:r>
              <a:rPr lang="en-US" altLang="es-ES" b="1" dirty="0">
                <a:solidFill>
                  <a:srgbClr val="D53044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es-ES" b="1" dirty="0" err="1">
                <a:solidFill>
                  <a:srgbClr val="D53044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hecha</a:t>
            </a:r>
            <a:r>
              <a:rPr lang="en-US" altLang="es-ES" b="1" dirty="0">
                <a:solidFill>
                  <a:srgbClr val="D53044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la </a:t>
            </a:r>
            <a:r>
              <a:rPr lang="en-US" altLang="es-ES" b="1" dirty="0" err="1">
                <a:solidFill>
                  <a:srgbClr val="D53044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matrícula</a:t>
            </a:r>
            <a:r>
              <a:rPr lang="en-US" altLang="es-ES" b="1" dirty="0">
                <a:solidFill>
                  <a:srgbClr val="D53044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es-ES" b="1" dirty="0" err="1">
                <a:solidFill>
                  <a:srgbClr val="D53044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obtendrás</a:t>
            </a:r>
            <a:r>
              <a:rPr lang="en-US" altLang="es-ES" b="1" dirty="0">
                <a:solidFill>
                  <a:srgbClr val="D53044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…</a:t>
            </a:r>
            <a:endParaRPr lang="es-ES" dirty="0"/>
          </a:p>
        </p:txBody>
      </p:sp>
      <p:grpSp>
        <p:nvGrpSpPr>
          <p:cNvPr id="24" name="Group 68"/>
          <p:cNvGrpSpPr/>
          <p:nvPr/>
        </p:nvGrpSpPr>
        <p:grpSpPr>
          <a:xfrm>
            <a:off x="12110578" y="9475344"/>
            <a:ext cx="5177297" cy="3877911"/>
            <a:chOff x="3106764" y="12132042"/>
            <a:chExt cx="592126" cy="382415"/>
          </a:xfrm>
          <a:solidFill>
            <a:srgbClr val="D32D46"/>
          </a:solidFill>
        </p:grpSpPr>
        <p:sp>
          <p:nvSpPr>
            <p:cNvPr id="25" name="Freeform 451"/>
            <p:cNvSpPr>
              <a:spLocks noChangeArrowheads="1"/>
            </p:cNvSpPr>
            <p:nvPr/>
          </p:nvSpPr>
          <p:spPr bwMode="auto">
            <a:xfrm>
              <a:off x="3218663" y="12309260"/>
              <a:ext cx="419617" cy="153899"/>
            </a:xfrm>
            <a:custGeom>
              <a:avLst/>
              <a:gdLst>
                <a:gd name="T0" fmla="*/ 175 w 397"/>
                <a:gd name="T1" fmla="*/ 82 h 147"/>
                <a:gd name="T2" fmla="*/ 175 w 397"/>
                <a:gd name="T3" fmla="*/ 82 h 147"/>
                <a:gd name="T4" fmla="*/ 163 w 397"/>
                <a:gd name="T5" fmla="*/ 76 h 147"/>
                <a:gd name="T6" fmla="*/ 6 w 397"/>
                <a:gd name="T7" fmla="*/ 12 h 147"/>
                <a:gd name="T8" fmla="*/ 0 w 397"/>
                <a:gd name="T9" fmla="*/ 41 h 147"/>
                <a:gd name="T10" fmla="*/ 6 w 397"/>
                <a:gd name="T11" fmla="*/ 64 h 147"/>
                <a:gd name="T12" fmla="*/ 175 w 397"/>
                <a:gd name="T13" fmla="*/ 146 h 147"/>
                <a:gd name="T14" fmla="*/ 396 w 397"/>
                <a:gd name="T15" fmla="*/ 53 h 147"/>
                <a:gd name="T16" fmla="*/ 367 w 397"/>
                <a:gd name="T17" fmla="*/ 0 h 147"/>
                <a:gd name="T18" fmla="*/ 180 w 397"/>
                <a:gd name="T19" fmla="*/ 76 h 147"/>
                <a:gd name="T20" fmla="*/ 175 w 397"/>
                <a:gd name="T21" fmla="*/ 8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7" h="147">
                  <a:moveTo>
                    <a:pt x="175" y="82"/>
                  </a:moveTo>
                  <a:lnTo>
                    <a:pt x="175" y="82"/>
                  </a:lnTo>
                  <a:cubicBezTo>
                    <a:pt x="163" y="76"/>
                    <a:pt x="163" y="76"/>
                    <a:pt x="163" y="76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7"/>
                    <a:pt x="6" y="53"/>
                    <a:pt x="6" y="64"/>
                  </a:cubicBezTo>
                  <a:cubicBezTo>
                    <a:pt x="81" y="88"/>
                    <a:pt x="175" y="146"/>
                    <a:pt x="175" y="146"/>
                  </a:cubicBezTo>
                  <a:cubicBezTo>
                    <a:pt x="175" y="146"/>
                    <a:pt x="320" y="53"/>
                    <a:pt x="396" y="53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180" y="76"/>
                    <a:pt x="180" y="76"/>
                    <a:pt x="180" y="76"/>
                  </a:cubicBezTo>
                  <a:lnTo>
                    <a:pt x="175" y="82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14260" tIns="57130" rIns="114260" bIns="57130" anchor="ctr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+mn-lt"/>
                <a:ea typeface="+mn-ea"/>
              </a:endParaRPr>
            </a:p>
          </p:txBody>
        </p:sp>
        <p:sp>
          <p:nvSpPr>
            <p:cNvPr id="26" name="Freeform 452"/>
            <p:cNvSpPr>
              <a:spLocks noChangeArrowheads="1"/>
            </p:cNvSpPr>
            <p:nvPr/>
          </p:nvSpPr>
          <p:spPr bwMode="auto">
            <a:xfrm>
              <a:off x="3186028" y="12285938"/>
              <a:ext cx="4661" cy="466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5 w 6"/>
                <a:gd name="T5" fmla="*/ 0 h 1"/>
                <a:gd name="T6" fmla="*/ 5 w 6"/>
                <a:gd name="T7" fmla="*/ 0 h 1"/>
                <a:gd name="T8" fmla="*/ 5 w 6"/>
                <a:gd name="T9" fmla="*/ 0 h 1"/>
                <a:gd name="T10" fmla="*/ 0 w 6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cubicBezTo>
                    <a:pt x="5" y="0"/>
                    <a:pt x="5" y="0"/>
                    <a:pt x="5" y="0"/>
                  </a:cubicBezTo>
                  <a:lnTo>
                    <a:pt x="5" y="0"/>
                  </a:lnTo>
                  <a:lnTo>
                    <a:pt x="5" y="0"/>
                  </a:ln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14260" tIns="57130" rIns="114260" bIns="57130" anchor="ctr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+mn-lt"/>
                <a:ea typeface="+mn-ea"/>
              </a:endParaRPr>
            </a:p>
          </p:txBody>
        </p:sp>
        <p:sp>
          <p:nvSpPr>
            <p:cNvPr id="27" name="Freeform 453"/>
            <p:cNvSpPr>
              <a:spLocks noChangeArrowheads="1"/>
            </p:cNvSpPr>
            <p:nvPr/>
          </p:nvSpPr>
          <p:spPr bwMode="auto">
            <a:xfrm>
              <a:off x="3372521" y="12239302"/>
              <a:ext cx="55949" cy="23319"/>
            </a:xfrm>
            <a:custGeom>
              <a:avLst/>
              <a:gdLst>
                <a:gd name="T0" fmla="*/ 29 w 53"/>
                <a:gd name="T1" fmla="*/ 23 h 24"/>
                <a:gd name="T2" fmla="*/ 29 w 53"/>
                <a:gd name="T3" fmla="*/ 23 h 24"/>
                <a:gd name="T4" fmla="*/ 52 w 53"/>
                <a:gd name="T5" fmla="*/ 11 h 24"/>
                <a:gd name="T6" fmla="*/ 29 w 53"/>
                <a:gd name="T7" fmla="*/ 0 h 24"/>
                <a:gd name="T8" fmla="*/ 0 w 53"/>
                <a:gd name="T9" fmla="*/ 11 h 24"/>
                <a:gd name="T10" fmla="*/ 29 w 53"/>
                <a:gd name="T11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24">
                  <a:moveTo>
                    <a:pt x="29" y="23"/>
                  </a:moveTo>
                  <a:lnTo>
                    <a:pt x="29" y="23"/>
                  </a:lnTo>
                  <a:cubicBezTo>
                    <a:pt x="40" y="23"/>
                    <a:pt x="52" y="17"/>
                    <a:pt x="52" y="11"/>
                  </a:cubicBezTo>
                  <a:cubicBezTo>
                    <a:pt x="52" y="5"/>
                    <a:pt x="40" y="0"/>
                    <a:pt x="29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7"/>
                    <a:pt x="11" y="23"/>
                    <a:pt x="29" y="2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14260" tIns="57130" rIns="114260" bIns="57130" anchor="ctr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+mn-lt"/>
                <a:ea typeface="+mn-ea"/>
              </a:endParaRPr>
            </a:p>
          </p:txBody>
        </p:sp>
        <p:sp>
          <p:nvSpPr>
            <p:cNvPr id="28" name="Freeform 454"/>
            <p:cNvSpPr>
              <a:spLocks noChangeArrowheads="1"/>
            </p:cNvSpPr>
            <p:nvPr/>
          </p:nvSpPr>
          <p:spPr bwMode="auto">
            <a:xfrm>
              <a:off x="3139403" y="12402530"/>
              <a:ext cx="79260" cy="111927"/>
            </a:xfrm>
            <a:custGeom>
              <a:avLst/>
              <a:gdLst>
                <a:gd name="T0" fmla="*/ 35 w 77"/>
                <a:gd name="T1" fmla="*/ 70 h 106"/>
                <a:gd name="T2" fmla="*/ 35 w 77"/>
                <a:gd name="T3" fmla="*/ 70 h 106"/>
                <a:gd name="T4" fmla="*/ 41 w 77"/>
                <a:gd name="T5" fmla="*/ 105 h 106"/>
                <a:gd name="T6" fmla="*/ 52 w 77"/>
                <a:gd name="T7" fmla="*/ 105 h 106"/>
                <a:gd name="T8" fmla="*/ 64 w 77"/>
                <a:gd name="T9" fmla="*/ 52 h 106"/>
                <a:gd name="T10" fmla="*/ 64 w 77"/>
                <a:gd name="T11" fmla="*/ 12 h 106"/>
                <a:gd name="T12" fmla="*/ 52 w 77"/>
                <a:gd name="T13" fmla="*/ 6 h 106"/>
                <a:gd name="T14" fmla="*/ 52 w 77"/>
                <a:gd name="T15" fmla="*/ 0 h 106"/>
                <a:gd name="T16" fmla="*/ 41 w 77"/>
                <a:gd name="T17" fmla="*/ 0 h 106"/>
                <a:gd name="T18" fmla="*/ 29 w 77"/>
                <a:gd name="T19" fmla="*/ 0 h 106"/>
                <a:gd name="T20" fmla="*/ 17 w 77"/>
                <a:gd name="T21" fmla="*/ 6 h 106"/>
                <a:gd name="T22" fmla="*/ 17 w 77"/>
                <a:gd name="T23" fmla="*/ 99 h 106"/>
                <a:gd name="T24" fmla="*/ 35 w 77"/>
                <a:gd name="T25" fmla="*/ 105 h 106"/>
                <a:gd name="T26" fmla="*/ 35 w 77"/>
                <a:gd name="T27" fmla="*/ 7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106">
                  <a:moveTo>
                    <a:pt x="35" y="70"/>
                  </a:moveTo>
                  <a:lnTo>
                    <a:pt x="35" y="70"/>
                  </a:lnTo>
                  <a:cubicBezTo>
                    <a:pt x="41" y="58"/>
                    <a:pt x="41" y="81"/>
                    <a:pt x="41" y="105"/>
                  </a:cubicBezTo>
                  <a:cubicBezTo>
                    <a:pt x="47" y="105"/>
                    <a:pt x="52" y="105"/>
                    <a:pt x="52" y="105"/>
                  </a:cubicBezTo>
                  <a:cubicBezTo>
                    <a:pt x="58" y="99"/>
                    <a:pt x="52" y="76"/>
                    <a:pt x="64" y="52"/>
                  </a:cubicBezTo>
                  <a:cubicBezTo>
                    <a:pt x="76" y="35"/>
                    <a:pt x="70" y="23"/>
                    <a:pt x="64" y="12"/>
                  </a:cubicBezTo>
                  <a:cubicBezTo>
                    <a:pt x="52" y="6"/>
                    <a:pt x="52" y="6"/>
                    <a:pt x="52" y="6"/>
                  </a:cubicBezTo>
                  <a:lnTo>
                    <a:pt x="52" y="0"/>
                  </a:lnTo>
                  <a:cubicBezTo>
                    <a:pt x="47" y="0"/>
                    <a:pt x="47" y="0"/>
                    <a:pt x="41" y="0"/>
                  </a:cubicBezTo>
                  <a:cubicBezTo>
                    <a:pt x="35" y="0"/>
                    <a:pt x="35" y="0"/>
                    <a:pt x="29" y="0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0" y="35"/>
                    <a:pt x="17" y="76"/>
                    <a:pt x="17" y="99"/>
                  </a:cubicBezTo>
                  <a:cubicBezTo>
                    <a:pt x="17" y="105"/>
                    <a:pt x="29" y="105"/>
                    <a:pt x="35" y="105"/>
                  </a:cubicBezTo>
                  <a:cubicBezTo>
                    <a:pt x="35" y="93"/>
                    <a:pt x="35" y="81"/>
                    <a:pt x="35" y="7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14260" tIns="57130" rIns="114260" bIns="57130" anchor="ctr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+mn-lt"/>
                <a:ea typeface="+mn-ea"/>
              </a:endParaRPr>
            </a:p>
          </p:txBody>
        </p:sp>
        <p:sp>
          <p:nvSpPr>
            <p:cNvPr id="29" name="Freeform 455"/>
            <p:cNvSpPr>
              <a:spLocks noChangeArrowheads="1"/>
            </p:cNvSpPr>
            <p:nvPr/>
          </p:nvSpPr>
          <p:spPr bwMode="auto">
            <a:xfrm>
              <a:off x="3106764" y="12132042"/>
              <a:ext cx="592126" cy="242507"/>
            </a:xfrm>
            <a:custGeom>
              <a:avLst/>
              <a:gdLst>
                <a:gd name="T0" fmla="*/ 76 w 560"/>
                <a:gd name="T1" fmla="*/ 146 h 229"/>
                <a:gd name="T2" fmla="*/ 76 w 560"/>
                <a:gd name="T3" fmla="*/ 146 h 229"/>
                <a:gd name="T4" fmla="*/ 81 w 560"/>
                <a:gd name="T5" fmla="*/ 146 h 229"/>
                <a:gd name="T6" fmla="*/ 239 w 560"/>
                <a:gd name="T7" fmla="*/ 111 h 229"/>
                <a:gd name="T8" fmla="*/ 239 w 560"/>
                <a:gd name="T9" fmla="*/ 111 h 229"/>
                <a:gd name="T10" fmla="*/ 280 w 560"/>
                <a:gd name="T11" fmla="*/ 88 h 229"/>
                <a:gd name="T12" fmla="*/ 320 w 560"/>
                <a:gd name="T13" fmla="*/ 111 h 229"/>
                <a:gd name="T14" fmla="*/ 280 w 560"/>
                <a:gd name="T15" fmla="*/ 140 h 229"/>
                <a:gd name="T16" fmla="*/ 245 w 560"/>
                <a:gd name="T17" fmla="*/ 129 h 229"/>
                <a:gd name="T18" fmla="*/ 99 w 560"/>
                <a:gd name="T19" fmla="*/ 152 h 229"/>
                <a:gd name="T20" fmla="*/ 280 w 560"/>
                <a:gd name="T21" fmla="*/ 228 h 229"/>
                <a:gd name="T22" fmla="*/ 559 w 560"/>
                <a:gd name="T23" fmla="*/ 111 h 229"/>
                <a:gd name="T24" fmla="*/ 280 w 560"/>
                <a:gd name="T25" fmla="*/ 0 h 229"/>
                <a:gd name="T26" fmla="*/ 0 w 560"/>
                <a:gd name="T27" fmla="*/ 111 h 229"/>
                <a:gd name="T28" fmla="*/ 70 w 560"/>
                <a:gd name="T29" fmla="*/ 140 h 229"/>
                <a:gd name="T30" fmla="*/ 70 w 560"/>
                <a:gd name="T31" fmla="*/ 140 h 229"/>
                <a:gd name="T32" fmla="*/ 76 w 560"/>
                <a:gd name="T33" fmla="*/ 14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0" h="229">
                  <a:moveTo>
                    <a:pt x="76" y="146"/>
                  </a:moveTo>
                  <a:lnTo>
                    <a:pt x="76" y="146"/>
                  </a:lnTo>
                  <a:cubicBezTo>
                    <a:pt x="81" y="146"/>
                    <a:pt x="81" y="146"/>
                    <a:pt x="81" y="146"/>
                  </a:cubicBezTo>
                  <a:cubicBezTo>
                    <a:pt x="105" y="123"/>
                    <a:pt x="204" y="117"/>
                    <a:pt x="239" y="111"/>
                  </a:cubicBezTo>
                  <a:lnTo>
                    <a:pt x="239" y="111"/>
                  </a:lnTo>
                  <a:cubicBezTo>
                    <a:pt x="239" y="100"/>
                    <a:pt x="256" y="88"/>
                    <a:pt x="280" y="88"/>
                  </a:cubicBezTo>
                  <a:cubicBezTo>
                    <a:pt x="303" y="88"/>
                    <a:pt x="320" y="100"/>
                    <a:pt x="320" y="111"/>
                  </a:cubicBezTo>
                  <a:cubicBezTo>
                    <a:pt x="320" y="129"/>
                    <a:pt x="303" y="140"/>
                    <a:pt x="280" y="140"/>
                  </a:cubicBezTo>
                  <a:cubicBezTo>
                    <a:pt x="262" y="140"/>
                    <a:pt x="251" y="134"/>
                    <a:pt x="245" y="129"/>
                  </a:cubicBezTo>
                  <a:cubicBezTo>
                    <a:pt x="221" y="129"/>
                    <a:pt x="122" y="134"/>
                    <a:pt x="99" y="152"/>
                  </a:cubicBezTo>
                  <a:cubicBezTo>
                    <a:pt x="280" y="228"/>
                    <a:pt x="280" y="228"/>
                    <a:pt x="280" y="228"/>
                  </a:cubicBezTo>
                  <a:cubicBezTo>
                    <a:pt x="559" y="111"/>
                    <a:pt x="559" y="111"/>
                    <a:pt x="559" y="111"/>
                  </a:cubicBezTo>
                  <a:cubicBezTo>
                    <a:pt x="280" y="0"/>
                    <a:pt x="280" y="0"/>
                    <a:pt x="280" y="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70" y="140"/>
                    <a:pt x="70" y="140"/>
                    <a:pt x="70" y="140"/>
                  </a:cubicBezTo>
                  <a:lnTo>
                    <a:pt x="70" y="140"/>
                  </a:lnTo>
                  <a:cubicBezTo>
                    <a:pt x="76" y="146"/>
                    <a:pt x="76" y="146"/>
                    <a:pt x="76" y="14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14260" tIns="57130" rIns="114260" bIns="57130" anchor="ctr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+mn-lt"/>
                <a:ea typeface="+mn-ea"/>
              </a:endParaRPr>
            </a:p>
          </p:txBody>
        </p:sp>
        <p:sp>
          <p:nvSpPr>
            <p:cNvPr id="30" name="Freeform 456"/>
            <p:cNvSpPr>
              <a:spLocks noChangeArrowheads="1"/>
            </p:cNvSpPr>
            <p:nvPr/>
          </p:nvSpPr>
          <p:spPr bwMode="auto">
            <a:xfrm>
              <a:off x="3162714" y="12285940"/>
              <a:ext cx="51288" cy="107265"/>
            </a:xfrm>
            <a:custGeom>
              <a:avLst/>
              <a:gdLst>
                <a:gd name="T0" fmla="*/ 18 w 48"/>
                <a:gd name="T1" fmla="*/ 93 h 100"/>
                <a:gd name="T2" fmla="*/ 18 w 48"/>
                <a:gd name="T3" fmla="*/ 93 h 100"/>
                <a:gd name="T4" fmla="*/ 35 w 48"/>
                <a:gd name="T5" fmla="*/ 99 h 100"/>
                <a:gd name="T6" fmla="*/ 41 w 48"/>
                <a:gd name="T7" fmla="*/ 99 h 100"/>
                <a:gd name="T8" fmla="*/ 41 w 48"/>
                <a:gd name="T9" fmla="*/ 87 h 100"/>
                <a:gd name="T10" fmla="*/ 35 w 48"/>
                <a:gd name="T11" fmla="*/ 70 h 100"/>
                <a:gd name="T12" fmla="*/ 47 w 48"/>
                <a:gd name="T13" fmla="*/ 6 h 100"/>
                <a:gd name="T14" fmla="*/ 29 w 48"/>
                <a:gd name="T15" fmla="*/ 0 h 100"/>
                <a:gd name="T16" fmla="*/ 18 w 48"/>
                <a:gd name="T17" fmla="*/ 64 h 100"/>
                <a:gd name="T18" fmla="*/ 6 w 48"/>
                <a:gd name="T19" fmla="*/ 82 h 100"/>
                <a:gd name="T20" fmla="*/ 0 w 48"/>
                <a:gd name="T21" fmla="*/ 99 h 100"/>
                <a:gd name="T22" fmla="*/ 18 w 48"/>
                <a:gd name="T23" fmla="*/ 9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100">
                  <a:moveTo>
                    <a:pt x="18" y="93"/>
                  </a:moveTo>
                  <a:lnTo>
                    <a:pt x="18" y="93"/>
                  </a:lnTo>
                  <a:cubicBezTo>
                    <a:pt x="24" y="93"/>
                    <a:pt x="29" y="99"/>
                    <a:pt x="35" y="99"/>
                  </a:cubicBezTo>
                  <a:cubicBezTo>
                    <a:pt x="35" y="99"/>
                    <a:pt x="35" y="99"/>
                    <a:pt x="41" y="99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2"/>
                    <a:pt x="35" y="70"/>
                    <a:pt x="35" y="70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2" y="70"/>
                    <a:pt x="6" y="76"/>
                    <a:pt x="6" y="82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6" y="93"/>
                    <a:pt x="12" y="93"/>
                    <a:pt x="18" y="9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14260" tIns="57130" rIns="114260" bIns="57130" anchor="ctr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81433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 animBg="1"/>
      <p:bldP spid="20" grpId="0" animBg="1"/>
      <p:bldP spid="23" grpId="0" animBg="1"/>
      <p:bldP spid="12" grpId="0" animBg="1"/>
      <p:bldP spid="18" grpId="0" animBg="1"/>
      <p:bldP spid="19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359944" y="3112826"/>
            <a:ext cx="818639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b="1" dirty="0">
                <a:solidFill>
                  <a:srgbClr val="D53044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Once the registration is done you will get…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084638" y="9512300"/>
            <a:ext cx="101171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i="1">
                <a:solidFill>
                  <a:schemeClr val="bg1"/>
                </a:solidFill>
              </a:rPr>
              <a:t>“Frase o cita” — </a:t>
            </a:r>
            <a:r>
              <a:rPr lang="en-US" altLang="es-ES">
                <a:solidFill>
                  <a:schemeClr val="bg1"/>
                </a:solidFill>
              </a:rPr>
              <a:t>Nombre Apellido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0367211" y="5095476"/>
            <a:ext cx="645795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s-ES" sz="4400" dirty="0"/>
              <a:t>Access Virtual Office</a:t>
            </a:r>
          </a:p>
          <a:p>
            <a:pPr eaLnBrk="1" hangingPunct="1"/>
            <a:endParaRPr lang="en-US" altLang="es-ES" sz="4400" dirty="0"/>
          </a:p>
          <a:p>
            <a:pPr eaLnBrk="1" hangingPunct="1"/>
            <a:r>
              <a:rPr lang="en-US" altLang="es-ES" sz="4400" dirty="0"/>
              <a:t>Student Card (TUI)</a:t>
            </a:r>
          </a:p>
          <a:p>
            <a:pPr eaLnBrk="1" hangingPunct="1"/>
            <a:endParaRPr lang="en-US" altLang="es-ES" sz="4400" dirty="0"/>
          </a:p>
          <a:p>
            <a:pPr eaLnBrk="1" hangingPunct="1"/>
            <a:r>
              <a:rPr lang="en-US" altLang="es-ES" sz="4400" dirty="0"/>
              <a:t>Student credential</a:t>
            </a:r>
          </a:p>
        </p:txBody>
      </p:sp>
      <p:sp>
        <p:nvSpPr>
          <p:cNvPr id="20" name="Freeform 78"/>
          <p:cNvSpPr>
            <a:spLocks noEditPoints="1"/>
          </p:cNvSpPr>
          <p:nvPr/>
        </p:nvSpPr>
        <p:spPr bwMode="auto">
          <a:xfrm>
            <a:off x="9756024" y="5152626"/>
            <a:ext cx="555625" cy="542925"/>
          </a:xfrm>
          <a:custGeom>
            <a:avLst/>
            <a:gdLst>
              <a:gd name="T0" fmla="*/ 268685066 w 1149"/>
              <a:gd name="T1" fmla="*/ 18765542 h 1121"/>
              <a:gd name="T2" fmla="*/ 249042344 w 1149"/>
              <a:gd name="T3" fmla="*/ 0 h 1121"/>
              <a:gd name="T4" fmla="*/ 205781449 w 1149"/>
              <a:gd name="T5" fmla="*/ 49963145 h 1121"/>
              <a:gd name="T6" fmla="*/ 122533446 w 1149"/>
              <a:gd name="T7" fmla="*/ 17123690 h 1121"/>
              <a:gd name="T8" fmla="*/ 0 w 1149"/>
              <a:gd name="T9" fmla="*/ 140036873 h 1121"/>
              <a:gd name="T10" fmla="*/ 122533446 w 1149"/>
              <a:gd name="T11" fmla="*/ 262950540 h 1121"/>
              <a:gd name="T12" fmla="*/ 245066893 w 1149"/>
              <a:gd name="T13" fmla="*/ 140036873 h 1121"/>
              <a:gd name="T14" fmla="*/ 225891786 w 1149"/>
              <a:gd name="T15" fmla="*/ 74123550 h 1121"/>
              <a:gd name="T16" fmla="*/ 268685066 w 1149"/>
              <a:gd name="T17" fmla="*/ 18765542 h 1121"/>
              <a:gd name="T18" fmla="*/ 227528679 w 1149"/>
              <a:gd name="T19" fmla="*/ 140036873 h 1121"/>
              <a:gd name="T20" fmla="*/ 122533446 w 1149"/>
              <a:gd name="T21" fmla="*/ 245358027 h 1121"/>
              <a:gd name="T22" fmla="*/ 17304164 w 1149"/>
              <a:gd name="T23" fmla="*/ 140036873 h 1121"/>
              <a:gd name="T24" fmla="*/ 122533446 w 1149"/>
              <a:gd name="T25" fmla="*/ 34481307 h 1121"/>
              <a:gd name="T26" fmla="*/ 194323195 w 1149"/>
              <a:gd name="T27" fmla="*/ 63098928 h 1121"/>
              <a:gd name="T28" fmla="*/ 118557996 w 1149"/>
              <a:gd name="T29" fmla="*/ 150592672 h 1121"/>
              <a:gd name="T30" fmla="*/ 62201953 w 1149"/>
              <a:gd name="T31" fmla="*/ 94061635 h 1121"/>
              <a:gd name="T32" fmla="*/ 43494944 w 1149"/>
              <a:gd name="T33" fmla="*/ 131827130 h 1121"/>
              <a:gd name="T34" fmla="*/ 101721446 w 1149"/>
              <a:gd name="T35" fmla="*/ 197271629 h 1121"/>
              <a:gd name="T36" fmla="*/ 115518258 w 1149"/>
              <a:gd name="T37" fmla="*/ 214394835 h 1121"/>
              <a:gd name="T38" fmla="*/ 129548635 w 1149"/>
              <a:gd name="T39" fmla="*/ 197975349 h 1121"/>
              <a:gd name="T40" fmla="*/ 214199966 w 1149"/>
              <a:gd name="T41" fmla="*/ 88901184 h 1121"/>
              <a:gd name="T42" fmla="*/ 227528679 w 1149"/>
              <a:gd name="T43" fmla="*/ 140036873 h 112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49" h="1121">
                <a:moveTo>
                  <a:pt x="1149" y="80"/>
                </a:moveTo>
                <a:cubicBezTo>
                  <a:pt x="1065" y="0"/>
                  <a:pt x="1065" y="0"/>
                  <a:pt x="1065" y="0"/>
                </a:cubicBezTo>
                <a:cubicBezTo>
                  <a:pt x="880" y="213"/>
                  <a:pt x="880" y="213"/>
                  <a:pt x="880" y="213"/>
                </a:cubicBezTo>
                <a:cubicBezTo>
                  <a:pt x="786" y="126"/>
                  <a:pt x="661" y="73"/>
                  <a:pt x="524" y="73"/>
                </a:cubicBezTo>
                <a:cubicBezTo>
                  <a:pt x="235" y="73"/>
                  <a:pt x="0" y="308"/>
                  <a:pt x="0" y="597"/>
                </a:cubicBezTo>
                <a:cubicBezTo>
                  <a:pt x="0" y="886"/>
                  <a:pt x="235" y="1121"/>
                  <a:pt x="524" y="1121"/>
                </a:cubicBezTo>
                <a:cubicBezTo>
                  <a:pt x="813" y="1121"/>
                  <a:pt x="1048" y="886"/>
                  <a:pt x="1048" y="597"/>
                </a:cubicBezTo>
                <a:cubicBezTo>
                  <a:pt x="1048" y="493"/>
                  <a:pt x="1018" y="397"/>
                  <a:pt x="966" y="316"/>
                </a:cubicBezTo>
                <a:lnTo>
                  <a:pt x="1149" y="80"/>
                </a:lnTo>
                <a:close/>
                <a:moveTo>
                  <a:pt x="973" y="597"/>
                </a:moveTo>
                <a:cubicBezTo>
                  <a:pt x="973" y="845"/>
                  <a:pt x="772" y="1046"/>
                  <a:pt x="524" y="1046"/>
                </a:cubicBezTo>
                <a:cubicBezTo>
                  <a:pt x="276" y="1046"/>
                  <a:pt x="74" y="845"/>
                  <a:pt x="74" y="597"/>
                </a:cubicBezTo>
                <a:cubicBezTo>
                  <a:pt x="74" y="349"/>
                  <a:pt x="276" y="147"/>
                  <a:pt x="524" y="147"/>
                </a:cubicBezTo>
                <a:cubicBezTo>
                  <a:pt x="643" y="147"/>
                  <a:pt x="750" y="194"/>
                  <a:pt x="831" y="269"/>
                </a:cubicBezTo>
                <a:cubicBezTo>
                  <a:pt x="507" y="642"/>
                  <a:pt x="507" y="642"/>
                  <a:pt x="507" y="642"/>
                </a:cubicBezTo>
                <a:cubicBezTo>
                  <a:pt x="266" y="401"/>
                  <a:pt x="266" y="401"/>
                  <a:pt x="266" y="401"/>
                </a:cubicBezTo>
                <a:cubicBezTo>
                  <a:pt x="186" y="562"/>
                  <a:pt x="186" y="562"/>
                  <a:pt x="186" y="562"/>
                </a:cubicBezTo>
                <a:cubicBezTo>
                  <a:pt x="435" y="841"/>
                  <a:pt x="435" y="841"/>
                  <a:pt x="435" y="841"/>
                </a:cubicBezTo>
                <a:cubicBezTo>
                  <a:pt x="494" y="914"/>
                  <a:pt x="494" y="914"/>
                  <a:pt x="494" y="914"/>
                </a:cubicBezTo>
                <a:cubicBezTo>
                  <a:pt x="554" y="844"/>
                  <a:pt x="554" y="844"/>
                  <a:pt x="554" y="844"/>
                </a:cubicBezTo>
                <a:cubicBezTo>
                  <a:pt x="916" y="379"/>
                  <a:pt x="916" y="379"/>
                  <a:pt x="916" y="379"/>
                </a:cubicBezTo>
                <a:cubicBezTo>
                  <a:pt x="952" y="443"/>
                  <a:pt x="973" y="518"/>
                  <a:pt x="973" y="597"/>
                </a:cubicBezTo>
                <a:close/>
              </a:path>
            </a:pathLst>
          </a:custGeom>
          <a:solidFill>
            <a:srgbClr val="7C81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1" tIns="34286" rIns="68571" bIns="34286"/>
          <a:lstStyle/>
          <a:p>
            <a:endParaRPr lang="es-ES"/>
          </a:p>
        </p:txBody>
      </p:sp>
      <p:sp>
        <p:nvSpPr>
          <p:cNvPr id="21" name="Freeform 78"/>
          <p:cNvSpPr>
            <a:spLocks noEditPoints="1"/>
          </p:cNvSpPr>
          <p:nvPr/>
        </p:nvSpPr>
        <p:spPr bwMode="auto">
          <a:xfrm>
            <a:off x="9759199" y="6559299"/>
            <a:ext cx="555625" cy="542925"/>
          </a:xfrm>
          <a:custGeom>
            <a:avLst/>
            <a:gdLst>
              <a:gd name="T0" fmla="*/ 268685066 w 1149"/>
              <a:gd name="T1" fmla="*/ 18765542 h 1121"/>
              <a:gd name="T2" fmla="*/ 249042344 w 1149"/>
              <a:gd name="T3" fmla="*/ 0 h 1121"/>
              <a:gd name="T4" fmla="*/ 205781449 w 1149"/>
              <a:gd name="T5" fmla="*/ 49963145 h 1121"/>
              <a:gd name="T6" fmla="*/ 122533446 w 1149"/>
              <a:gd name="T7" fmla="*/ 17123690 h 1121"/>
              <a:gd name="T8" fmla="*/ 0 w 1149"/>
              <a:gd name="T9" fmla="*/ 140036873 h 1121"/>
              <a:gd name="T10" fmla="*/ 122533446 w 1149"/>
              <a:gd name="T11" fmla="*/ 262950540 h 1121"/>
              <a:gd name="T12" fmla="*/ 245066893 w 1149"/>
              <a:gd name="T13" fmla="*/ 140036873 h 1121"/>
              <a:gd name="T14" fmla="*/ 225891786 w 1149"/>
              <a:gd name="T15" fmla="*/ 74123550 h 1121"/>
              <a:gd name="T16" fmla="*/ 268685066 w 1149"/>
              <a:gd name="T17" fmla="*/ 18765542 h 1121"/>
              <a:gd name="T18" fmla="*/ 227528679 w 1149"/>
              <a:gd name="T19" fmla="*/ 140036873 h 1121"/>
              <a:gd name="T20" fmla="*/ 122533446 w 1149"/>
              <a:gd name="T21" fmla="*/ 245358027 h 1121"/>
              <a:gd name="T22" fmla="*/ 17304164 w 1149"/>
              <a:gd name="T23" fmla="*/ 140036873 h 1121"/>
              <a:gd name="T24" fmla="*/ 122533446 w 1149"/>
              <a:gd name="T25" fmla="*/ 34481307 h 1121"/>
              <a:gd name="T26" fmla="*/ 194323195 w 1149"/>
              <a:gd name="T27" fmla="*/ 63098928 h 1121"/>
              <a:gd name="T28" fmla="*/ 118557996 w 1149"/>
              <a:gd name="T29" fmla="*/ 150592672 h 1121"/>
              <a:gd name="T30" fmla="*/ 62201953 w 1149"/>
              <a:gd name="T31" fmla="*/ 94061635 h 1121"/>
              <a:gd name="T32" fmla="*/ 43494944 w 1149"/>
              <a:gd name="T33" fmla="*/ 131827130 h 1121"/>
              <a:gd name="T34" fmla="*/ 101721446 w 1149"/>
              <a:gd name="T35" fmla="*/ 197271629 h 1121"/>
              <a:gd name="T36" fmla="*/ 115518258 w 1149"/>
              <a:gd name="T37" fmla="*/ 214394835 h 1121"/>
              <a:gd name="T38" fmla="*/ 129548635 w 1149"/>
              <a:gd name="T39" fmla="*/ 197975349 h 1121"/>
              <a:gd name="T40" fmla="*/ 214199966 w 1149"/>
              <a:gd name="T41" fmla="*/ 88901184 h 1121"/>
              <a:gd name="T42" fmla="*/ 227528679 w 1149"/>
              <a:gd name="T43" fmla="*/ 140036873 h 112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49" h="1121">
                <a:moveTo>
                  <a:pt x="1149" y="80"/>
                </a:moveTo>
                <a:cubicBezTo>
                  <a:pt x="1065" y="0"/>
                  <a:pt x="1065" y="0"/>
                  <a:pt x="1065" y="0"/>
                </a:cubicBezTo>
                <a:cubicBezTo>
                  <a:pt x="880" y="213"/>
                  <a:pt x="880" y="213"/>
                  <a:pt x="880" y="213"/>
                </a:cubicBezTo>
                <a:cubicBezTo>
                  <a:pt x="786" y="126"/>
                  <a:pt x="661" y="73"/>
                  <a:pt x="524" y="73"/>
                </a:cubicBezTo>
                <a:cubicBezTo>
                  <a:pt x="235" y="73"/>
                  <a:pt x="0" y="308"/>
                  <a:pt x="0" y="597"/>
                </a:cubicBezTo>
                <a:cubicBezTo>
                  <a:pt x="0" y="886"/>
                  <a:pt x="235" y="1121"/>
                  <a:pt x="524" y="1121"/>
                </a:cubicBezTo>
                <a:cubicBezTo>
                  <a:pt x="813" y="1121"/>
                  <a:pt x="1048" y="886"/>
                  <a:pt x="1048" y="597"/>
                </a:cubicBezTo>
                <a:cubicBezTo>
                  <a:pt x="1048" y="493"/>
                  <a:pt x="1018" y="397"/>
                  <a:pt x="966" y="316"/>
                </a:cubicBezTo>
                <a:lnTo>
                  <a:pt x="1149" y="80"/>
                </a:lnTo>
                <a:close/>
                <a:moveTo>
                  <a:pt x="973" y="597"/>
                </a:moveTo>
                <a:cubicBezTo>
                  <a:pt x="973" y="845"/>
                  <a:pt x="772" y="1046"/>
                  <a:pt x="524" y="1046"/>
                </a:cubicBezTo>
                <a:cubicBezTo>
                  <a:pt x="276" y="1046"/>
                  <a:pt x="74" y="845"/>
                  <a:pt x="74" y="597"/>
                </a:cubicBezTo>
                <a:cubicBezTo>
                  <a:pt x="74" y="349"/>
                  <a:pt x="276" y="147"/>
                  <a:pt x="524" y="147"/>
                </a:cubicBezTo>
                <a:cubicBezTo>
                  <a:pt x="643" y="147"/>
                  <a:pt x="750" y="194"/>
                  <a:pt x="831" y="269"/>
                </a:cubicBezTo>
                <a:cubicBezTo>
                  <a:pt x="507" y="642"/>
                  <a:pt x="507" y="642"/>
                  <a:pt x="507" y="642"/>
                </a:cubicBezTo>
                <a:cubicBezTo>
                  <a:pt x="266" y="401"/>
                  <a:pt x="266" y="401"/>
                  <a:pt x="266" y="401"/>
                </a:cubicBezTo>
                <a:cubicBezTo>
                  <a:pt x="186" y="562"/>
                  <a:pt x="186" y="562"/>
                  <a:pt x="186" y="562"/>
                </a:cubicBezTo>
                <a:cubicBezTo>
                  <a:pt x="435" y="841"/>
                  <a:pt x="435" y="841"/>
                  <a:pt x="435" y="841"/>
                </a:cubicBezTo>
                <a:cubicBezTo>
                  <a:pt x="494" y="914"/>
                  <a:pt x="494" y="914"/>
                  <a:pt x="494" y="914"/>
                </a:cubicBezTo>
                <a:cubicBezTo>
                  <a:pt x="554" y="844"/>
                  <a:pt x="554" y="844"/>
                  <a:pt x="554" y="844"/>
                </a:cubicBezTo>
                <a:cubicBezTo>
                  <a:pt x="916" y="379"/>
                  <a:pt x="916" y="379"/>
                  <a:pt x="916" y="379"/>
                </a:cubicBezTo>
                <a:cubicBezTo>
                  <a:pt x="952" y="443"/>
                  <a:pt x="973" y="518"/>
                  <a:pt x="973" y="597"/>
                </a:cubicBezTo>
                <a:close/>
              </a:path>
            </a:pathLst>
          </a:custGeom>
          <a:solidFill>
            <a:srgbClr val="7C81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1" tIns="34286" rIns="68571" bIns="34286"/>
          <a:lstStyle/>
          <a:p>
            <a:endParaRPr lang="es-ES"/>
          </a:p>
        </p:txBody>
      </p:sp>
      <p:sp>
        <p:nvSpPr>
          <p:cNvPr id="22" name="Freeform 78"/>
          <p:cNvSpPr>
            <a:spLocks noEditPoints="1"/>
          </p:cNvSpPr>
          <p:nvPr/>
        </p:nvSpPr>
        <p:spPr bwMode="auto">
          <a:xfrm>
            <a:off x="9736974" y="7932001"/>
            <a:ext cx="555625" cy="542925"/>
          </a:xfrm>
          <a:custGeom>
            <a:avLst/>
            <a:gdLst>
              <a:gd name="T0" fmla="*/ 268685066 w 1149"/>
              <a:gd name="T1" fmla="*/ 18765542 h 1121"/>
              <a:gd name="T2" fmla="*/ 249042344 w 1149"/>
              <a:gd name="T3" fmla="*/ 0 h 1121"/>
              <a:gd name="T4" fmla="*/ 205781449 w 1149"/>
              <a:gd name="T5" fmla="*/ 49963145 h 1121"/>
              <a:gd name="T6" fmla="*/ 122533446 w 1149"/>
              <a:gd name="T7" fmla="*/ 17123690 h 1121"/>
              <a:gd name="T8" fmla="*/ 0 w 1149"/>
              <a:gd name="T9" fmla="*/ 140036873 h 1121"/>
              <a:gd name="T10" fmla="*/ 122533446 w 1149"/>
              <a:gd name="T11" fmla="*/ 262950540 h 1121"/>
              <a:gd name="T12" fmla="*/ 245066893 w 1149"/>
              <a:gd name="T13" fmla="*/ 140036873 h 1121"/>
              <a:gd name="T14" fmla="*/ 225891786 w 1149"/>
              <a:gd name="T15" fmla="*/ 74123550 h 1121"/>
              <a:gd name="T16" fmla="*/ 268685066 w 1149"/>
              <a:gd name="T17" fmla="*/ 18765542 h 1121"/>
              <a:gd name="T18" fmla="*/ 227528679 w 1149"/>
              <a:gd name="T19" fmla="*/ 140036873 h 1121"/>
              <a:gd name="T20" fmla="*/ 122533446 w 1149"/>
              <a:gd name="T21" fmla="*/ 245358027 h 1121"/>
              <a:gd name="T22" fmla="*/ 17304164 w 1149"/>
              <a:gd name="T23" fmla="*/ 140036873 h 1121"/>
              <a:gd name="T24" fmla="*/ 122533446 w 1149"/>
              <a:gd name="T25" fmla="*/ 34481307 h 1121"/>
              <a:gd name="T26" fmla="*/ 194323195 w 1149"/>
              <a:gd name="T27" fmla="*/ 63098928 h 1121"/>
              <a:gd name="T28" fmla="*/ 118557996 w 1149"/>
              <a:gd name="T29" fmla="*/ 150592672 h 1121"/>
              <a:gd name="T30" fmla="*/ 62201953 w 1149"/>
              <a:gd name="T31" fmla="*/ 94061635 h 1121"/>
              <a:gd name="T32" fmla="*/ 43494944 w 1149"/>
              <a:gd name="T33" fmla="*/ 131827130 h 1121"/>
              <a:gd name="T34" fmla="*/ 101721446 w 1149"/>
              <a:gd name="T35" fmla="*/ 197271629 h 1121"/>
              <a:gd name="T36" fmla="*/ 115518258 w 1149"/>
              <a:gd name="T37" fmla="*/ 214394835 h 1121"/>
              <a:gd name="T38" fmla="*/ 129548635 w 1149"/>
              <a:gd name="T39" fmla="*/ 197975349 h 1121"/>
              <a:gd name="T40" fmla="*/ 214199966 w 1149"/>
              <a:gd name="T41" fmla="*/ 88901184 h 1121"/>
              <a:gd name="T42" fmla="*/ 227528679 w 1149"/>
              <a:gd name="T43" fmla="*/ 140036873 h 112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49" h="1121">
                <a:moveTo>
                  <a:pt x="1149" y="80"/>
                </a:moveTo>
                <a:cubicBezTo>
                  <a:pt x="1065" y="0"/>
                  <a:pt x="1065" y="0"/>
                  <a:pt x="1065" y="0"/>
                </a:cubicBezTo>
                <a:cubicBezTo>
                  <a:pt x="880" y="213"/>
                  <a:pt x="880" y="213"/>
                  <a:pt x="880" y="213"/>
                </a:cubicBezTo>
                <a:cubicBezTo>
                  <a:pt x="786" y="126"/>
                  <a:pt x="661" y="73"/>
                  <a:pt x="524" y="73"/>
                </a:cubicBezTo>
                <a:cubicBezTo>
                  <a:pt x="235" y="73"/>
                  <a:pt x="0" y="308"/>
                  <a:pt x="0" y="597"/>
                </a:cubicBezTo>
                <a:cubicBezTo>
                  <a:pt x="0" y="886"/>
                  <a:pt x="235" y="1121"/>
                  <a:pt x="524" y="1121"/>
                </a:cubicBezTo>
                <a:cubicBezTo>
                  <a:pt x="813" y="1121"/>
                  <a:pt x="1048" y="886"/>
                  <a:pt x="1048" y="597"/>
                </a:cubicBezTo>
                <a:cubicBezTo>
                  <a:pt x="1048" y="493"/>
                  <a:pt x="1018" y="397"/>
                  <a:pt x="966" y="316"/>
                </a:cubicBezTo>
                <a:lnTo>
                  <a:pt x="1149" y="80"/>
                </a:lnTo>
                <a:close/>
                <a:moveTo>
                  <a:pt x="973" y="597"/>
                </a:moveTo>
                <a:cubicBezTo>
                  <a:pt x="973" y="845"/>
                  <a:pt x="772" y="1046"/>
                  <a:pt x="524" y="1046"/>
                </a:cubicBezTo>
                <a:cubicBezTo>
                  <a:pt x="276" y="1046"/>
                  <a:pt x="74" y="845"/>
                  <a:pt x="74" y="597"/>
                </a:cubicBezTo>
                <a:cubicBezTo>
                  <a:pt x="74" y="349"/>
                  <a:pt x="276" y="147"/>
                  <a:pt x="524" y="147"/>
                </a:cubicBezTo>
                <a:cubicBezTo>
                  <a:pt x="643" y="147"/>
                  <a:pt x="750" y="194"/>
                  <a:pt x="831" y="269"/>
                </a:cubicBezTo>
                <a:cubicBezTo>
                  <a:pt x="507" y="642"/>
                  <a:pt x="507" y="642"/>
                  <a:pt x="507" y="642"/>
                </a:cubicBezTo>
                <a:cubicBezTo>
                  <a:pt x="266" y="401"/>
                  <a:pt x="266" y="401"/>
                  <a:pt x="266" y="401"/>
                </a:cubicBezTo>
                <a:cubicBezTo>
                  <a:pt x="186" y="562"/>
                  <a:pt x="186" y="562"/>
                  <a:pt x="186" y="562"/>
                </a:cubicBezTo>
                <a:cubicBezTo>
                  <a:pt x="435" y="841"/>
                  <a:pt x="435" y="841"/>
                  <a:pt x="435" y="841"/>
                </a:cubicBezTo>
                <a:cubicBezTo>
                  <a:pt x="494" y="914"/>
                  <a:pt x="494" y="914"/>
                  <a:pt x="494" y="914"/>
                </a:cubicBezTo>
                <a:cubicBezTo>
                  <a:pt x="554" y="844"/>
                  <a:pt x="554" y="844"/>
                  <a:pt x="554" y="844"/>
                </a:cubicBezTo>
                <a:cubicBezTo>
                  <a:pt x="916" y="379"/>
                  <a:pt x="916" y="379"/>
                  <a:pt x="916" y="379"/>
                </a:cubicBezTo>
                <a:cubicBezTo>
                  <a:pt x="952" y="443"/>
                  <a:pt x="973" y="518"/>
                  <a:pt x="973" y="597"/>
                </a:cubicBezTo>
                <a:close/>
              </a:path>
            </a:pathLst>
          </a:custGeom>
          <a:solidFill>
            <a:srgbClr val="7C81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1" tIns="34286" rIns="68571" bIns="34286"/>
          <a:lstStyle/>
          <a:p>
            <a:endParaRPr lang="es-ES"/>
          </a:p>
        </p:txBody>
      </p:sp>
      <p:grpSp>
        <p:nvGrpSpPr>
          <p:cNvPr id="23" name="Group 68"/>
          <p:cNvGrpSpPr/>
          <p:nvPr/>
        </p:nvGrpSpPr>
        <p:grpSpPr>
          <a:xfrm>
            <a:off x="12110578" y="9475344"/>
            <a:ext cx="5177297" cy="3877911"/>
            <a:chOff x="3106764" y="12132042"/>
            <a:chExt cx="592126" cy="382415"/>
          </a:xfrm>
          <a:solidFill>
            <a:srgbClr val="D32D46"/>
          </a:solidFill>
        </p:grpSpPr>
        <p:sp>
          <p:nvSpPr>
            <p:cNvPr id="24" name="Freeform 451"/>
            <p:cNvSpPr>
              <a:spLocks noChangeArrowheads="1"/>
            </p:cNvSpPr>
            <p:nvPr/>
          </p:nvSpPr>
          <p:spPr bwMode="auto">
            <a:xfrm>
              <a:off x="3218663" y="12309260"/>
              <a:ext cx="419617" cy="153899"/>
            </a:xfrm>
            <a:custGeom>
              <a:avLst/>
              <a:gdLst>
                <a:gd name="T0" fmla="*/ 175 w 397"/>
                <a:gd name="T1" fmla="*/ 82 h 147"/>
                <a:gd name="T2" fmla="*/ 175 w 397"/>
                <a:gd name="T3" fmla="*/ 82 h 147"/>
                <a:gd name="T4" fmla="*/ 163 w 397"/>
                <a:gd name="T5" fmla="*/ 76 h 147"/>
                <a:gd name="T6" fmla="*/ 6 w 397"/>
                <a:gd name="T7" fmla="*/ 12 h 147"/>
                <a:gd name="T8" fmla="*/ 0 w 397"/>
                <a:gd name="T9" fmla="*/ 41 h 147"/>
                <a:gd name="T10" fmla="*/ 6 w 397"/>
                <a:gd name="T11" fmla="*/ 64 h 147"/>
                <a:gd name="T12" fmla="*/ 175 w 397"/>
                <a:gd name="T13" fmla="*/ 146 h 147"/>
                <a:gd name="T14" fmla="*/ 396 w 397"/>
                <a:gd name="T15" fmla="*/ 53 h 147"/>
                <a:gd name="T16" fmla="*/ 367 w 397"/>
                <a:gd name="T17" fmla="*/ 0 h 147"/>
                <a:gd name="T18" fmla="*/ 180 w 397"/>
                <a:gd name="T19" fmla="*/ 76 h 147"/>
                <a:gd name="T20" fmla="*/ 175 w 397"/>
                <a:gd name="T21" fmla="*/ 8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7" h="147">
                  <a:moveTo>
                    <a:pt x="175" y="82"/>
                  </a:moveTo>
                  <a:lnTo>
                    <a:pt x="175" y="82"/>
                  </a:lnTo>
                  <a:cubicBezTo>
                    <a:pt x="163" y="76"/>
                    <a:pt x="163" y="76"/>
                    <a:pt x="163" y="76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7"/>
                    <a:pt x="6" y="53"/>
                    <a:pt x="6" y="64"/>
                  </a:cubicBezTo>
                  <a:cubicBezTo>
                    <a:pt x="81" y="88"/>
                    <a:pt x="175" y="146"/>
                    <a:pt x="175" y="146"/>
                  </a:cubicBezTo>
                  <a:cubicBezTo>
                    <a:pt x="175" y="146"/>
                    <a:pt x="320" y="53"/>
                    <a:pt x="396" y="53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180" y="76"/>
                    <a:pt x="180" y="76"/>
                    <a:pt x="180" y="76"/>
                  </a:cubicBezTo>
                  <a:lnTo>
                    <a:pt x="175" y="82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14260" tIns="57130" rIns="114260" bIns="57130" anchor="ctr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+mn-lt"/>
                <a:ea typeface="+mn-ea"/>
              </a:endParaRPr>
            </a:p>
          </p:txBody>
        </p:sp>
        <p:sp>
          <p:nvSpPr>
            <p:cNvPr id="25" name="Freeform 452"/>
            <p:cNvSpPr>
              <a:spLocks noChangeArrowheads="1"/>
            </p:cNvSpPr>
            <p:nvPr/>
          </p:nvSpPr>
          <p:spPr bwMode="auto">
            <a:xfrm>
              <a:off x="3186028" y="12285938"/>
              <a:ext cx="4661" cy="466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5 w 6"/>
                <a:gd name="T5" fmla="*/ 0 h 1"/>
                <a:gd name="T6" fmla="*/ 5 w 6"/>
                <a:gd name="T7" fmla="*/ 0 h 1"/>
                <a:gd name="T8" fmla="*/ 5 w 6"/>
                <a:gd name="T9" fmla="*/ 0 h 1"/>
                <a:gd name="T10" fmla="*/ 0 w 6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cubicBezTo>
                    <a:pt x="5" y="0"/>
                    <a:pt x="5" y="0"/>
                    <a:pt x="5" y="0"/>
                  </a:cubicBezTo>
                  <a:lnTo>
                    <a:pt x="5" y="0"/>
                  </a:lnTo>
                  <a:lnTo>
                    <a:pt x="5" y="0"/>
                  </a:ln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14260" tIns="57130" rIns="114260" bIns="57130" anchor="ctr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+mn-lt"/>
                <a:ea typeface="+mn-ea"/>
              </a:endParaRPr>
            </a:p>
          </p:txBody>
        </p:sp>
        <p:sp>
          <p:nvSpPr>
            <p:cNvPr id="26" name="Freeform 453"/>
            <p:cNvSpPr>
              <a:spLocks noChangeArrowheads="1"/>
            </p:cNvSpPr>
            <p:nvPr/>
          </p:nvSpPr>
          <p:spPr bwMode="auto">
            <a:xfrm>
              <a:off x="3372521" y="12239302"/>
              <a:ext cx="55949" cy="23319"/>
            </a:xfrm>
            <a:custGeom>
              <a:avLst/>
              <a:gdLst>
                <a:gd name="T0" fmla="*/ 29 w 53"/>
                <a:gd name="T1" fmla="*/ 23 h 24"/>
                <a:gd name="T2" fmla="*/ 29 w 53"/>
                <a:gd name="T3" fmla="*/ 23 h 24"/>
                <a:gd name="T4" fmla="*/ 52 w 53"/>
                <a:gd name="T5" fmla="*/ 11 h 24"/>
                <a:gd name="T6" fmla="*/ 29 w 53"/>
                <a:gd name="T7" fmla="*/ 0 h 24"/>
                <a:gd name="T8" fmla="*/ 0 w 53"/>
                <a:gd name="T9" fmla="*/ 11 h 24"/>
                <a:gd name="T10" fmla="*/ 29 w 53"/>
                <a:gd name="T11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24">
                  <a:moveTo>
                    <a:pt x="29" y="23"/>
                  </a:moveTo>
                  <a:lnTo>
                    <a:pt x="29" y="23"/>
                  </a:lnTo>
                  <a:cubicBezTo>
                    <a:pt x="40" y="23"/>
                    <a:pt x="52" y="17"/>
                    <a:pt x="52" y="11"/>
                  </a:cubicBezTo>
                  <a:cubicBezTo>
                    <a:pt x="52" y="5"/>
                    <a:pt x="40" y="0"/>
                    <a:pt x="29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7"/>
                    <a:pt x="11" y="23"/>
                    <a:pt x="29" y="2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14260" tIns="57130" rIns="114260" bIns="57130" anchor="ctr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+mn-lt"/>
                <a:ea typeface="+mn-ea"/>
              </a:endParaRPr>
            </a:p>
          </p:txBody>
        </p:sp>
        <p:sp>
          <p:nvSpPr>
            <p:cNvPr id="27" name="Freeform 454"/>
            <p:cNvSpPr>
              <a:spLocks noChangeArrowheads="1"/>
            </p:cNvSpPr>
            <p:nvPr/>
          </p:nvSpPr>
          <p:spPr bwMode="auto">
            <a:xfrm>
              <a:off x="3139403" y="12402530"/>
              <a:ext cx="79260" cy="111927"/>
            </a:xfrm>
            <a:custGeom>
              <a:avLst/>
              <a:gdLst>
                <a:gd name="T0" fmla="*/ 35 w 77"/>
                <a:gd name="T1" fmla="*/ 70 h 106"/>
                <a:gd name="T2" fmla="*/ 35 w 77"/>
                <a:gd name="T3" fmla="*/ 70 h 106"/>
                <a:gd name="T4" fmla="*/ 41 w 77"/>
                <a:gd name="T5" fmla="*/ 105 h 106"/>
                <a:gd name="T6" fmla="*/ 52 w 77"/>
                <a:gd name="T7" fmla="*/ 105 h 106"/>
                <a:gd name="T8" fmla="*/ 64 w 77"/>
                <a:gd name="T9" fmla="*/ 52 h 106"/>
                <a:gd name="T10" fmla="*/ 64 w 77"/>
                <a:gd name="T11" fmla="*/ 12 h 106"/>
                <a:gd name="T12" fmla="*/ 52 w 77"/>
                <a:gd name="T13" fmla="*/ 6 h 106"/>
                <a:gd name="T14" fmla="*/ 52 w 77"/>
                <a:gd name="T15" fmla="*/ 0 h 106"/>
                <a:gd name="T16" fmla="*/ 41 w 77"/>
                <a:gd name="T17" fmla="*/ 0 h 106"/>
                <a:gd name="T18" fmla="*/ 29 w 77"/>
                <a:gd name="T19" fmla="*/ 0 h 106"/>
                <a:gd name="T20" fmla="*/ 17 w 77"/>
                <a:gd name="T21" fmla="*/ 6 h 106"/>
                <a:gd name="T22" fmla="*/ 17 w 77"/>
                <a:gd name="T23" fmla="*/ 99 h 106"/>
                <a:gd name="T24" fmla="*/ 35 w 77"/>
                <a:gd name="T25" fmla="*/ 105 h 106"/>
                <a:gd name="T26" fmla="*/ 35 w 77"/>
                <a:gd name="T27" fmla="*/ 7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106">
                  <a:moveTo>
                    <a:pt x="35" y="70"/>
                  </a:moveTo>
                  <a:lnTo>
                    <a:pt x="35" y="70"/>
                  </a:lnTo>
                  <a:cubicBezTo>
                    <a:pt x="41" y="58"/>
                    <a:pt x="41" y="81"/>
                    <a:pt x="41" y="105"/>
                  </a:cubicBezTo>
                  <a:cubicBezTo>
                    <a:pt x="47" y="105"/>
                    <a:pt x="52" y="105"/>
                    <a:pt x="52" y="105"/>
                  </a:cubicBezTo>
                  <a:cubicBezTo>
                    <a:pt x="58" y="99"/>
                    <a:pt x="52" y="76"/>
                    <a:pt x="64" y="52"/>
                  </a:cubicBezTo>
                  <a:cubicBezTo>
                    <a:pt x="76" y="35"/>
                    <a:pt x="70" y="23"/>
                    <a:pt x="64" y="12"/>
                  </a:cubicBezTo>
                  <a:cubicBezTo>
                    <a:pt x="52" y="6"/>
                    <a:pt x="52" y="6"/>
                    <a:pt x="52" y="6"/>
                  </a:cubicBezTo>
                  <a:lnTo>
                    <a:pt x="52" y="0"/>
                  </a:lnTo>
                  <a:cubicBezTo>
                    <a:pt x="47" y="0"/>
                    <a:pt x="47" y="0"/>
                    <a:pt x="41" y="0"/>
                  </a:cubicBezTo>
                  <a:cubicBezTo>
                    <a:pt x="35" y="0"/>
                    <a:pt x="35" y="0"/>
                    <a:pt x="29" y="0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0" y="35"/>
                    <a:pt x="17" y="76"/>
                    <a:pt x="17" y="99"/>
                  </a:cubicBezTo>
                  <a:cubicBezTo>
                    <a:pt x="17" y="105"/>
                    <a:pt x="29" y="105"/>
                    <a:pt x="35" y="105"/>
                  </a:cubicBezTo>
                  <a:cubicBezTo>
                    <a:pt x="35" y="93"/>
                    <a:pt x="35" y="81"/>
                    <a:pt x="35" y="7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14260" tIns="57130" rIns="114260" bIns="57130" anchor="ctr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+mn-lt"/>
                <a:ea typeface="+mn-ea"/>
              </a:endParaRPr>
            </a:p>
          </p:txBody>
        </p:sp>
        <p:sp>
          <p:nvSpPr>
            <p:cNvPr id="28" name="Freeform 455"/>
            <p:cNvSpPr>
              <a:spLocks noChangeArrowheads="1"/>
            </p:cNvSpPr>
            <p:nvPr/>
          </p:nvSpPr>
          <p:spPr bwMode="auto">
            <a:xfrm>
              <a:off x="3106764" y="12132042"/>
              <a:ext cx="592126" cy="242507"/>
            </a:xfrm>
            <a:custGeom>
              <a:avLst/>
              <a:gdLst>
                <a:gd name="T0" fmla="*/ 76 w 560"/>
                <a:gd name="T1" fmla="*/ 146 h 229"/>
                <a:gd name="T2" fmla="*/ 76 w 560"/>
                <a:gd name="T3" fmla="*/ 146 h 229"/>
                <a:gd name="T4" fmla="*/ 81 w 560"/>
                <a:gd name="T5" fmla="*/ 146 h 229"/>
                <a:gd name="T6" fmla="*/ 239 w 560"/>
                <a:gd name="T7" fmla="*/ 111 h 229"/>
                <a:gd name="T8" fmla="*/ 239 w 560"/>
                <a:gd name="T9" fmla="*/ 111 h 229"/>
                <a:gd name="T10" fmla="*/ 280 w 560"/>
                <a:gd name="T11" fmla="*/ 88 h 229"/>
                <a:gd name="T12" fmla="*/ 320 w 560"/>
                <a:gd name="T13" fmla="*/ 111 h 229"/>
                <a:gd name="T14" fmla="*/ 280 w 560"/>
                <a:gd name="T15" fmla="*/ 140 h 229"/>
                <a:gd name="T16" fmla="*/ 245 w 560"/>
                <a:gd name="T17" fmla="*/ 129 h 229"/>
                <a:gd name="T18" fmla="*/ 99 w 560"/>
                <a:gd name="T19" fmla="*/ 152 h 229"/>
                <a:gd name="T20" fmla="*/ 280 w 560"/>
                <a:gd name="T21" fmla="*/ 228 h 229"/>
                <a:gd name="T22" fmla="*/ 559 w 560"/>
                <a:gd name="T23" fmla="*/ 111 h 229"/>
                <a:gd name="T24" fmla="*/ 280 w 560"/>
                <a:gd name="T25" fmla="*/ 0 h 229"/>
                <a:gd name="T26" fmla="*/ 0 w 560"/>
                <a:gd name="T27" fmla="*/ 111 h 229"/>
                <a:gd name="T28" fmla="*/ 70 w 560"/>
                <a:gd name="T29" fmla="*/ 140 h 229"/>
                <a:gd name="T30" fmla="*/ 70 w 560"/>
                <a:gd name="T31" fmla="*/ 140 h 229"/>
                <a:gd name="T32" fmla="*/ 76 w 560"/>
                <a:gd name="T33" fmla="*/ 14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0" h="229">
                  <a:moveTo>
                    <a:pt x="76" y="146"/>
                  </a:moveTo>
                  <a:lnTo>
                    <a:pt x="76" y="146"/>
                  </a:lnTo>
                  <a:cubicBezTo>
                    <a:pt x="81" y="146"/>
                    <a:pt x="81" y="146"/>
                    <a:pt x="81" y="146"/>
                  </a:cubicBezTo>
                  <a:cubicBezTo>
                    <a:pt x="105" y="123"/>
                    <a:pt x="204" y="117"/>
                    <a:pt x="239" y="111"/>
                  </a:cubicBezTo>
                  <a:lnTo>
                    <a:pt x="239" y="111"/>
                  </a:lnTo>
                  <a:cubicBezTo>
                    <a:pt x="239" y="100"/>
                    <a:pt x="256" y="88"/>
                    <a:pt x="280" y="88"/>
                  </a:cubicBezTo>
                  <a:cubicBezTo>
                    <a:pt x="303" y="88"/>
                    <a:pt x="320" y="100"/>
                    <a:pt x="320" y="111"/>
                  </a:cubicBezTo>
                  <a:cubicBezTo>
                    <a:pt x="320" y="129"/>
                    <a:pt x="303" y="140"/>
                    <a:pt x="280" y="140"/>
                  </a:cubicBezTo>
                  <a:cubicBezTo>
                    <a:pt x="262" y="140"/>
                    <a:pt x="251" y="134"/>
                    <a:pt x="245" y="129"/>
                  </a:cubicBezTo>
                  <a:cubicBezTo>
                    <a:pt x="221" y="129"/>
                    <a:pt x="122" y="134"/>
                    <a:pt x="99" y="152"/>
                  </a:cubicBezTo>
                  <a:cubicBezTo>
                    <a:pt x="280" y="228"/>
                    <a:pt x="280" y="228"/>
                    <a:pt x="280" y="228"/>
                  </a:cubicBezTo>
                  <a:cubicBezTo>
                    <a:pt x="559" y="111"/>
                    <a:pt x="559" y="111"/>
                    <a:pt x="559" y="111"/>
                  </a:cubicBezTo>
                  <a:cubicBezTo>
                    <a:pt x="280" y="0"/>
                    <a:pt x="280" y="0"/>
                    <a:pt x="280" y="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70" y="140"/>
                    <a:pt x="70" y="140"/>
                    <a:pt x="70" y="140"/>
                  </a:cubicBezTo>
                  <a:lnTo>
                    <a:pt x="70" y="140"/>
                  </a:lnTo>
                  <a:cubicBezTo>
                    <a:pt x="76" y="146"/>
                    <a:pt x="76" y="146"/>
                    <a:pt x="76" y="14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14260" tIns="57130" rIns="114260" bIns="57130" anchor="ctr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+mn-lt"/>
                <a:ea typeface="+mn-ea"/>
              </a:endParaRPr>
            </a:p>
          </p:txBody>
        </p:sp>
        <p:sp>
          <p:nvSpPr>
            <p:cNvPr id="31" name="Freeform 456"/>
            <p:cNvSpPr>
              <a:spLocks noChangeArrowheads="1"/>
            </p:cNvSpPr>
            <p:nvPr/>
          </p:nvSpPr>
          <p:spPr bwMode="auto">
            <a:xfrm>
              <a:off x="3162714" y="12285940"/>
              <a:ext cx="51288" cy="107265"/>
            </a:xfrm>
            <a:custGeom>
              <a:avLst/>
              <a:gdLst>
                <a:gd name="T0" fmla="*/ 18 w 48"/>
                <a:gd name="T1" fmla="*/ 93 h 100"/>
                <a:gd name="T2" fmla="*/ 18 w 48"/>
                <a:gd name="T3" fmla="*/ 93 h 100"/>
                <a:gd name="T4" fmla="*/ 35 w 48"/>
                <a:gd name="T5" fmla="*/ 99 h 100"/>
                <a:gd name="T6" fmla="*/ 41 w 48"/>
                <a:gd name="T7" fmla="*/ 99 h 100"/>
                <a:gd name="T8" fmla="*/ 41 w 48"/>
                <a:gd name="T9" fmla="*/ 87 h 100"/>
                <a:gd name="T10" fmla="*/ 35 w 48"/>
                <a:gd name="T11" fmla="*/ 70 h 100"/>
                <a:gd name="T12" fmla="*/ 47 w 48"/>
                <a:gd name="T13" fmla="*/ 6 h 100"/>
                <a:gd name="T14" fmla="*/ 29 w 48"/>
                <a:gd name="T15" fmla="*/ 0 h 100"/>
                <a:gd name="T16" fmla="*/ 18 w 48"/>
                <a:gd name="T17" fmla="*/ 64 h 100"/>
                <a:gd name="T18" fmla="*/ 6 w 48"/>
                <a:gd name="T19" fmla="*/ 82 h 100"/>
                <a:gd name="T20" fmla="*/ 0 w 48"/>
                <a:gd name="T21" fmla="*/ 99 h 100"/>
                <a:gd name="T22" fmla="*/ 18 w 48"/>
                <a:gd name="T23" fmla="*/ 9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100">
                  <a:moveTo>
                    <a:pt x="18" y="93"/>
                  </a:moveTo>
                  <a:lnTo>
                    <a:pt x="18" y="93"/>
                  </a:lnTo>
                  <a:cubicBezTo>
                    <a:pt x="24" y="93"/>
                    <a:pt x="29" y="99"/>
                    <a:pt x="35" y="99"/>
                  </a:cubicBezTo>
                  <a:cubicBezTo>
                    <a:pt x="35" y="99"/>
                    <a:pt x="35" y="99"/>
                    <a:pt x="41" y="99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2"/>
                    <a:pt x="35" y="70"/>
                    <a:pt x="35" y="70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2" y="70"/>
                    <a:pt x="6" y="76"/>
                    <a:pt x="6" y="82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6" y="93"/>
                    <a:pt x="12" y="93"/>
                    <a:pt x="18" y="9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14260" tIns="57130" rIns="114260" bIns="57130" anchor="ctr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+mn-lt"/>
                <a:ea typeface="+mn-ea"/>
              </a:endParaRPr>
            </a:p>
          </p:txBody>
        </p:sp>
      </p:grpSp>
      <p:sp>
        <p:nvSpPr>
          <p:cNvPr id="34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>
                <a:solidFill>
                  <a:srgbClr val="D53044"/>
                </a:solidFill>
                <a:latin typeface="Roboto Black" charset="0"/>
              </a:rPr>
              <a:t>PROCEDIMIENTO DE MATRÍCULA / REGISTRY PROCEDURE</a:t>
            </a:r>
          </a:p>
        </p:txBody>
      </p:sp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1743075" y="1750592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ADMINISTRATIVE PROCEDURES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29" name="AutoShape 3"/>
          <p:cNvSpPr>
            <a:spLocks/>
          </p:cNvSpPr>
          <p:nvPr/>
        </p:nvSpPr>
        <p:spPr bwMode="auto">
          <a:xfrm>
            <a:off x="1153235" y="3008184"/>
            <a:ext cx="7476415" cy="8888539"/>
          </a:xfrm>
          <a:custGeom>
            <a:avLst/>
            <a:gdLst>
              <a:gd name="T0" fmla="*/ 0 w 21600"/>
              <a:gd name="T1" fmla="*/ 19956 h 21600"/>
              <a:gd name="T2" fmla="*/ 0 w 21600"/>
              <a:gd name="T3" fmla="*/ 1644 h 21600"/>
              <a:gd name="T4" fmla="*/ 2087 w 21600"/>
              <a:gd name="T5" fmla="*/ 0 h 21600"/>
              <a:gd name="T6" fmla="*/ 19513 w 21600"/>
              <a:gd name="T7" fmla="*/ 0 h 21600"/>
              <a:gd name="T8" fmla="*/ 21600 w 21600"/>
              <a:gd name="T9" fmla="*/ 1644 h 21600"/>
              <a:gd name="T10" fmla="*/ 21600 w 21600"/>
              <a:gd name="T11" fmla="*/ 19956 h 21600"/>
              <a:gd name="T12" fmla="*/ 19513 w 21600"/>
              <a:gd name="T13" fmla="*/ 21600 h 21600"/>
              <a:gd name="T14" fmla="*/ 2087 w 21600"/>
              <a:gd name="T15" fmla="*/ 21600 h 21600"/>
              <a:gd name="T16" fmla="*/ 0 w 21600"/>
              <a:gd name="T17" fmla="*/ 19956 h 21600"/>
              <a:gd name="T18" fmla="*/ 0 w 21600"/>
              <a:gd name="T19" fmla="*/ 1995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0" y="19956"/>
                </a:moveTo>
                <a:lnTo>
                  <a:pt x="0" y="1644"/>
                </a:lnTo>
                <a:cubicBezTo>
                  <a:pt x="0" y="736"/>
                  <a:pt x="934" y="0"/>
                  <a:pt x="2087" y="0"/>
                </a:cubicBezTo>
                <a:lnTo>
                  <a:pt x="19513" y="0"/>
                </a:lnTo>
                <a:cubicBezTo>
                  <a:pt x="20666" y="0"/>
                  <a:pt x="21600" y="736"/>
                  <a:pt x="21600" y="1644"/>
                </a:cubicBezTo>
                <a:lnTo>
                  <a:pt x="21600" y="19956"/>
                </a:lnTo>
                <a:cubicBezTo>
                  <a:pt x="21600" y="20864"/>
                  <a:pt x="20666" y="21600"/>
                  <a:pt x="19513" y="21600"/>
                </a:cubicBezTo>
                <a:lnTo>
                  <a:pt x="2087" y="21600"/>
                </a:lnTo>
                <a:cubicBezTo>
                  <a:pt x="934" y="21600"/>
                  <a:pt x="0" y="20864"/>
                  <a:pt x="0" y="19956"/>
                </a:cubicBezTo>
                <a:close/>
                <a:moveTo>
                  <a:pt x="0" y="19956"/>
                </a:moveTo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  <a:extLst/>
        </p:spPr>
        <p:txBody>
          <a:bodyPr lIns="216000" tIns="0" rIns="216000" bIns="0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800" dirty="0"/>
          </a:p>
          <a:p>
            <a:pPr eaLnBrk="1" hangingPunct="1">
              <a:defRPr/>
            </a:pPr>
            <a:endParaRPr lang="es-ES" altLang="es-ES" sz="2600" dirty="0"/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s-ES" sz="2600" dirty="0">
                <a:solidFill>
                  <a:schemeClr val="tx1">
                    <a:lumMod val="75000"/>
                  </a:schemeClr>
                </a:solidFill>
              </a:rPr>
              <a:t>Each student </a:t>
            </a:r>
            <a:r>
              <a:rPr lang="en-US" altLang="es-ES" sz="2600" b="1" dirty="0">
                <a:solidFill>
                  <a:schemeClr val="tx1">
                    <a:lumMod val="75000"/>
                  </a:schemeClr>
                </a:solidFill>
              </a:rPr>
              <a:t>has to enrol (register) his/her courses at the Faculty or School.</a:t>
            </a:r>
            <a:r>
              <a:rPr lang="en-US" altLang="es-ES" sz="2600" dirty="0">
                <a:solidFill>
                  <a:schemeClr val="tx1">
                    <a:lumMod val="75000"/>
                  </a:schemeClr>
                </a:solidFill>
              </a:rPr>
              <a:t> You must present your ID ( or passport).</a:t>
            </a:r>
          </a:p>
          <a:p>
            <a:pPr algn="just" eaLnBrk="1" hangingPunct="1">
              <a:defRPr/>
            </a:pPr>
            <a:r>
              <a:rPr lang="en-US" altLang="es-ES" sz="2600" dirty="0">
                <a:solidFill>
                  <a:schemeClr val="tx1">
                    <a:lumMod val="75000"/>
                  </a:schemeClr>
                </a:solidFill>
              </a:rPr>
              <a:t>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s-ES" sz="2600" dirty="0">
                <a:solidFill>
                  <a:schemeClr val="tx1">
                    <a:lumMod val="75000"/>
                  </a:schemeClr>
                </a:solidFill>
              </a:rPr>
              <a:t>If you have already informed us about a change of Id or passport number by writing to intlinfo@ugr.es or intlmobility@ugr.es, it has already been updated.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endParaRPr lang="en-US" altLang="es-ES" sz="2600" dirty="0">
              <a:solidFill>
                <a:schemeClr val="tx1">
                  <a:lumMod val="75000"/>
                </a:schemeClr>
              </a:solidFill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s-ES" sz="2600" dirty="0">
                <a:solidFill>
                  <a:schemeClr val="tx1">
                    <a:lumMod val="75000"/>
                  </a:schemeClr>
                </a:solidFill>
              </a:rPr>
              <a:t>The system can be different at each Faculty. </a:t>
            </a:r>
            <a:r>
              <a:rPr lang="en-US" altLang="es-ES" sz="2600" b="1" dirty="0">
                <a:solidFill>
                  <a:schemeClr val="tx1">
                    <a:lumMod val="75000"/>
                  </a:schemeClr>
                </a:solidFill>
              </a:rPr>
              <a:t>At the specific information sessions of the Faculties they will give you more details about it.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endParaRPr lang="en-US" altLang="es-ES" sz="2600" dirty="0">
              <a:solidFill>
                <a:schemeClr val="tx1">
                  <a:lumMod val="75000"/>
                </a:schemeClr>
              </a:solidFill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s-ES" sz="2600" b="1" dirty="0">
                <a:solidFill>
                  <a:schemeClr val="tx1">
                    <a:lumMod val="75000"/>
                  </a:schemeClr>
                </a:solidFill>
              </a:rPr>
              <a:t>IMPORTANT: </a:t>
            </a:r>
            <a:r>
              <a:rPr lang="en-US" altLang="es-ES" sz="2600" dirty="0">
                <a:solidFill>
                  <a:schemeClr val="tx1">
                    <a:lumMod val="75000"/>
                  </a:schemeClr>
                </a:solidFill>
              </a:rPr>
              <a:t>Please, attend the lessons even if you haven’t  properly enroled yet at the Faculty.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endParaRPr lang="en-US" altLang="es-ES" sz="2600" dirty="0">
              <a:solidFill>
                <a:schemeClr val="tx1">
                  <a:lumMod val="75000"/>
                </a:schemeClr>
              </a:solidFill>
            </a:endParaRPr>
          </a:p>
          <a:p>
            <a:pPr algn="just" eaLnBrk="1" hangingPunct="1">
              <a:defRPr/>
            </a:pPr>
            <a:r>
              <a:rPr lang="en-US" altLang="es-ES" sz="2600" dirty="0">
                <a:solidFill>
                  <a:schemeClr val="tx1">
                    <a:lumMod val="75000"/>
                  </a:schemeClr>
                </a:solidFill>
              </a:rPr>
              <a:t>--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s-ES" sz="2600" dirty="0">
                <a:solidFill>
                  <a:schemeClr val="tx1">
                    <a:lumMod val="75000"/>
                  </a:schemeClr>
                </a:solidFill>
              </a:rPr>
              <a:t>Postgraduate students must enrol at the International School of Postgraduate Studies (</a:t>
            </a:r>
            <a:r>
              <a:rPr lang="en-US" altLang="es-ES" sz="2600" dirty="0" err="1">
                <a:solidFill>
                  <a:schemeClr val="tx1">
                    <a:lumMod val="75000"/>
                  </a:schemeClr>
                </a:solidFill>
              </a:rPr>
              <a:t>Avenida</a:t>
            </a:r>
            <a:r>
              <a:rPr lang="en-US" altLang="es-ES" sz="2600" dirty="0">
                <a:solidFill>
                  <a:schemeClr val="tx1">
                    <a:lumMod val="75000"/>
                  </a:schemeClr>
                </a:solidFill>
              </a:rPr>
              <a:t> Madrid). </a:t>
            </a:r>
          </a:p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algn="ctr"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</p:txBody>
      </p:sp>
      <p:sp>
        <p:nvSpPr>
          <p:cNvPr id="30" name="Oval 7"/>
          <p:cNvSpPr/>
          <p:nvPr/>
        </p:nvSpPr>
        <p:spPr bwMode="auto">
          <a:xfrm>
            <a:off x="666882" y="2757457"/>
            <a:ext cx="1163205" cy="1279526"/>
          </a:xfrm>
          <a:prstGeom prst="ellipse">
            <a:avLst/>
          </a:prstGeom>
          <a:solidFill>
            <a:srgbClr val="D53044"/>
          </a:solidFill>
          <a:ln w="3175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32" name="Freeform 429"/>
          <p:cNvSpPr>
            <a:spLocks noChangeArrowheads="1"/>
          </p:cNvSpPr>
          <p:nvPr/>
        </p:nvSpPr>
        <p:spPr bwMode="auto">
          <a:xfrm>
            <a:off x="980754" y="3108956"/>
            <a:ext cx="497361" cy="493783"/>
          </a:xfrm>
          <a:custGeom>
            <a:avLst/>
            <a:gdLst>
              <a:gd name="T0" fmla="*/ 2147483647 w 1230"/>
              <a:gd name="T1" fmla="*/ 2147483647 h 1221"/>
              <a:gd name="T2" fmla="*/ 2147483647 w 1230"/>
              <a:gd name="T3" fmla="*/ 2147483647 h 1221"/>
              <a:gd name="T4" fmla="*/ 2147483647 w 1230"/>
              <a:gd name="T5" fmla="*/ 2147483647 h 1221"/>
              <a:gd name="T6" fmla="*/ 2147483647 w 1230"/>
              <a:gd name="T7" fmla="*/ 2147483647 h 1221"/>
              <a:gd name="T8" fmla="*/ 2147483647 w 1230"/>
              <a:gd name="T9" fmla="*/ 2147483647 h 1221"/>
              <a:gd name="T10" fmla="*/ 2147483647 w 1230"/>
              <a:gd name="T11" fmla="*/ 2147483647 h 1221"/>
              <a:gd name="T12" fmla="*/ 2147483647 w 1230"/>
              <a:gd name="T13" fmla="*/ 2147483647 h 1221"/>
              <a:gd name="T14" fmla="*/ 2147483647 w 1230"/>
              <a:gd name="T15" fmla="*/ 2147483647 h 1221"/>
              <a:gd name="T16" fmla="*/ 2147483647 w 1230"/>
              <a:gd name="T17" fmla="*/ 2147483647 h 1221"/>
              <a:gd name="T18" fmla="*/ 2147483647 w 1230"/>
              <a:gd name="T19" fmla="*/ 2147483647 h 1221"/>
              <a:gd name="T20" fmla="*/ 2147483647 w 1230"/>
              <a:gd name="T21" fmla="*/ 2147483647 h 1221"/>
              <a:gd name="T22" fmla="*/ 2147483647 w 1230"/>
              <a:gd name="T23" fmla="*/ 2147483647 h 1221"/>
              <a:gd name="T24" fmla="*/ 2147483647 w 1230"/>
              <a:gd name="T25" fmla="*/ 2147483647 h 1221"/>
              <a:gd name="T26" fmla="*/ 2147483647 w 1230"/>
              <a:gd name="T27" fmla="*/ 2147483647 h 1221"/>
              <a:gd name="T28" fmla="*/ 2147483647 w 1230"/>
              <a:gd name="T29" fmla="*/ 2147483647 h 1221"/>
              <a:gd name="T30" fmla="*/ 2147483647 w 1230"/>
              <a:gd name="T31" fmla="*/ 2147483647 h 1221"/>
              <a:gd name="T32" fmla="*/ 2147483647 w 1230"/>
              <a:gd name="T33" fmla="*/ 2147483647 h 1221"/>
              <a:gd name="T34" fmla="*/ 2147483647 w 1230"/>
              <a:gd name="T35" fmla="*/ 2147483647 h 1221"/>
              <a:gd name="T36" fmla="*/ 2147483647 w 1230"/>
              <a:gd name="T37" fmla="*/ 2147483647 h 1221"/>
              <a:gd name="T38" fmla="*/ 2147483647 w 1230"/>
              <a:gd name="T39" fmla="*/ 2147483647 h 1221"/>
              <a:gd name="T40" fmla="*/ 2147483647 w 1230"/>
              <a:gd name="T41" fmla="*/ 2147483647 h 1221"/>
              <a:gd name="T42" fmla="*/ 2147483647 w 1230"/>
              <a:gd name="T43" fmla="*/ 2147483647 h 1221"/>
              <a:gd name="T44" fmla="*/ 2147483647 w 1230"/>
              <a:gd name="T45" fmla="*/ 2147483647 h 1221"/>
              <a:gd name="T46" fmla="*/ 2147483647 w 1230"/>
              <a:gd name="T47" fmla="*/ 2147483647 h 1221"/>
              <a:gd name="T48" fmla="*/ 2147483647 w 1230"/>
              <a:gd name="T49" fmla="*/ 2147483647 h 1221"/>
              <a:gd name="T50" fmla="*/ 2147483647 w 1230"/>
              <a:gd name="T51" fmla="*/ 2147483647 h 1221"/>
              <a:gd name="T52" fmla="*/ 2147483647 w 1230"/>
              <a:gd name="T53" fmla="*/ 2147483647 h 1221"/>
              <a:gd name="T54" fmla="*/ 2147483647 w 1230"/>
              <a:gd name="T55" fmla="*/ 2147483647 h 1221"/>
              <a:gd name="T56" fmla="*/ 2147483647 w 1230"/>
              <a:gd name="T57" fmla="*/ 2147483647 h 1221"/>
              <a:gd name="T58" fmla="*/ 2147483647 w 1230"/>
              <a:gd name="T59" fmla="*/ 2147483647 h 1221"/>
              <a:gd name="T60" fmla="*/ 2147483647 w 1230"/>
              <a:gd name="T61" fmla="*/ 2147483647 h 1221"/>
              <a:gd name="T62" fmla="*/ 2147483647 w 1230"/>
              <a:gd name="T63" fmla="*/ 2147483647 h 1221"/>
              <a:gd name="T64" fmla="*/ 2147483647 w 1230"/>
              <a:gd name="T65" fmla="*/ 2147483647 h 1221"/>
              <a:gd name="T66" fmla="*/ 0 w 1230"/>
              <a:gd name="T67" fmla="*/ 2147483647 h 1221"/>
              <a:gd name="T68" fmla="*/ 2147483647 w 1230"/>
              <a:gd name="T69" fmla="*/ 2147483647 h 1221"/>
              <a:gd name="T70" fmla="*/ 2147483647 w 1230"/>
              <a:gd name="T71" fmla="*/ 2147483647 h 1221"/>
              <a:gd name="T72" fmla="*/ 2147483647 w 1230"/>
              <a:gd name="T73" fmla="*/ 2147483647 h 122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230"/>
              <a:gd name="T112" fmla="*/ 0 h 1221"/>
              <a:gd name="T113" fmla="*/ 1230 w 1230"/>
              <a:gd name="T114" fmla="*/ 1221 h 122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230" h="1221">
                <a:moveTo>
                  <a:pt x="1162" y="383"/>
                </a:moveTo>
                <a:cubicBezTo>
                  <a:pt x="1112" y="433"/>
                  <a:pt x="1112" y="433"/>
                  <a:pt x="1112" y="433"/>
                </a:cubicBezTo>
                <a:cubicBezTo>
                  <a:pt x="794" y="116"/>
                  <a:pt x="794" y="116"/>
                  <a:pt x="794" y="116"/>
                </a:cubicBezTo>
                <a:cubicBezTo>
                  <a:pt x="844" y="57"/>
                  <a:pt x="844" y="57"/>
                  <a:pt x="844" y="57"/>
                </a:cubicBezTo>
                <a:cubicBezTo>
                  <a:pt x="903" y="0"/>
                  <a:pt x="1003" y="0"/>
                  <a:pt x="1061" y="57"/>
                </a:cubicBezTo>
                <a:cubicBezTo>
                  <a:pt x="1162" y="166"/>
                  <a:pt x="1162" y="166"/>
                  <a:pt x="1162" y="166"/>
                </a:cubicBezTo>
                <a:cubicBezTo>
                  <a:pt x="1229" y="225"/>
                  <a:pt x="1229" y="325"/>
                  <a:pt x="1162" y="383"/>
                </a:cubicBezTo>
                <a:close/>
                <a:moveTo>
                  <a:pt x="418" y="1019"/>
                </a:moveTo>
                <a:cubicBezTo>
                  <a:pt x="401" y="1035"/>
                  <a:pt x="401" y="1061"/>
                  <a:pt x="418" y="1077"/>
                </a:cubicBezTo>
                <a:cubicBezTo>
                  <a:pt x="434" y="1086"/>
                  <a:pt x="459" y="1086"/>
                  <a:pt x="468" y="1077"/>
                </a:cubicBezTo>
                <a:cubicBezTo>
                  <a:pt x="1061" y="484"/>
                  <a:pt x="1061" y="484"/>
                  <a:pt x="1061" y="484"/>
                </a:cubicBezTo>
                <a:cubicBezTo>
                  <a:pt x="1003" y="433"/>
                  <a:pt x="1003" y="433"/>
                  <a:pt x="1003" y="433"/>
                </a:cubicBezTo>
                <a:lnTo>
                  <a:pt x="418" y="1019"/>
                </a:lnTo>
                <a:close/>
                <a:moveTo>
                  <a:pt x="150" y="751"/>
                </a:moveTo>
                <a:cubicBezTo>
                  <a:pt x="133" y="768"/>
                  <a:pt x="133" y="793"/>
                  <a:pt x="150" y="810"/>
                </a:cubicBezTo>
                <a:cubicBezTo>
                  <a:pt x="167" y="818"/>
                  <a:pt x="192" y="818"/>
                  <a:pt x="209" y="810"/>
                </a:cubicBezTo>
                <a:cubicBezTo>
                  <a:pt x="794" y="216"/>
                  <a:pt x="794" y="216"/>
                  <a:pt x="794" y="216"/>
                </a:cubicBezTo>
                <a:cubicBezTo>
                  <a:pt x="735" y="166"/>
                  <a:pt x="735" y="166"/>
                  <a:pt x="735" y="166"/>
                </a:cubicBezTo>
                <a:lnTo>
                  <a:pt x="150" y="751"/>
                </a:lnTo>
                <a:close/>
                <a:moveTo>
                  <a:pt x="844" y="275"/>
                </a:moveTo>
                <a:cubicBezTo>
                  <a:pt x="259" y="860"/>
                  <a:pt x="259" y="860"/>
                  <a:pt x="259" y="860"/>
                </a:cubicBezTo>
                <a:cubicBezTo>
                  <a:pt x="225" y="893"/>
                  <a:pt x="225" y="935"/>
                  <a:pt x="259" y="969"/>
                </a:cubicBezTo>
                <a:cubicBezTo>
                  <a:pt x="284" y="994"/>
                  <a:pt x="334" y="994"/>
                  <a:pt x="367" y="969"/>
                </a:cubicBezTo>
                <a:cubicBezTo>
                  <a:pt x="953" y="383"/>
                  <a:pt x="953" y="383"/>
                  <a:pt x="953" y="383"/>
                </a:cubicBezTo>
                <a:lnTo>
                  <a:pt x="844" y="275"/>
                </a:lnTo>
                <a:close/>
                <a:moveTo>
                  <a:pt x="367" y="1127"/>
                </a:moveTo>
                <a:cubicBezTo>
                  <a:pt x="351" y="1111"/>
                  <a:pt x="343" y="1086"/>
                  <a:pt x="334" y="1061"/>
                </a:cubicBezTo>
                <a:cubicBezTo>
                  <a:pt x="326" y="1061"/>
                  <a:pt x="317" y="1061"/>
                  <a:pt x="309" y="1061"/>
                </a:cubicBezTo>
                <a:cubicBezTo>
                  <a:pt x="276" y="1061"/>
                  <a:pt x="234" y="1052"/>
                  <a:pt x="209" y="1019"/>
                </a:cubicBezTo>
                <a:cubicBezTo>
                  <a:pt x="175" y="994"/>
                  <a:pt x="158" y="952"/>
                  <a:pt x="158" y="910"/>
                </a:cubicBezTo>
                <a:cubicBezTo>
                  <a:pt x="158" y="910"/>
                  <a:pt x="158" y="902"/>
                  <a:pt x="167" y="893"/>
                </a:cubicBezTo>
                <a:cubicBezTo>
                  <a:pt x="142" y="885"/>
                  <a:pt x="117" y="877"/>
                  <a:pt x="100" y="860"/>
                </a:cubicBezTo>
                <a:lnTo>
                  <a:pt x="92" y="852"/>
                </a:lnTo>
                <a:cubicBezTo>
                  <a:pt x="0" y="1220"/>
                  <a:pt x="0" y="1220"/>
                  <a:pt x="0" y="1220"/>
                </a:cubicBezTo>
                <a:cubicBezTo>
                  <a:pt x="367" y="1127"/>
                  <a:pt x="367" y="1127"/>
                  <a:pt x="367" y="1127"/>
                </a:cubicBezTo>
                <a:close/>
                <a:moveTo>
                  <a:pt x="367" y="1127"/>
                </a:moveTo>
                <a:lnTo>
                  <a:pt x="367" y="11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lIns="91426" tIns="45713" rIns="91426" bIns="45713" anchor="ctr"/>
          <a:lstStyle/>
          <a:p>
            <a:endParaRPr lang="es-ES"/>
          </a:p>
        </p:txBody>
      </p:sp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5" grpId="0" animBg="1"/>
      <p:bldP spid="20" grpId="0" animBg="1"/>
      <p:bldP spid="21" grpId="0" animBg="1"/>
      <p:bldP spid="22" grpId="0" animBg="1"/>
      <p:bldP spid="34" grpId="0"/>
      <p:bldP spid="35" grpId="0"/>
      <p:bldP spid="30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084638" y="9512300"/>
            <a:ext cx="101171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i="1">
                <a:solidFill>
                  <a:schemeClr val="bg1"/>
                </a:solidFill>
              </a:rPr>
              <a:t>“Frase o cita” — </a:t>
            </a:r>
            <a:r>
              <a:rPr lang="en-US" altLang="es-ES">
                <a:solidFill>
                  <a:schemeClr val="bg1"/>
                </a:solidFill>
              </a:rPr>
              <a:t>Nombre Apellido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29" name="Rectangle 9"/>
          <p:cNvSpPr/>
          <p:nvPr/>
        </p:nvSpPr>
        <p:spPr>
          <a:xfrm>
            <a:off x="1047548" y="3314577"/>
            <a:ext cx="4795694" cy="7602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30" name="Title 20"/>
          <p:cNvSpPr txBox="1">
            <a:spLocks/>
          </p:cNvSpPr>
          <p:nvPr/>
        </p:nvSpPr>
        <p:spPr bwMode="auto">
          <a:xfrm>
            <a:off x="1208680" y="4346128"/>
            <a:ext cx="4303569" cy="541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65" tIns="91433" rIns="182865" bIns="91433" anchor="ctr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defTabSz="457200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defTabSz="457200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defTabSz="457200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defTabSz="457200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2800" dirty="0">
                <a:solidFill>
                  <a:schemeClr val="accent6">
                    <a:lumMod val="50000"/>
                  </a:schemeClr>
                </a:solidFill>
              </a:rPr>
              <a:t>Introduzca el nº de pasaporte/carné de identidad en la casilla DNI (con el que se registró online) y la clave de 4 dígitos.</a:t>
            </a:r>
          </a:p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" altLang="es-ES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" altLang="es-ES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2800" dirty="0">
                <a:solidFill>
                  <a:schemeClr val="accent6">
                    <a:lumMod val="50000"/>
                  </a:schemeClr>
                </a:solidFill>
              </a:rPr>
              <a:t>La clave se obtiene al hacer la matrícula de las asignaturas en la Facultad o Escuela</a:t>
            </a:r>
            <a:r>
              <a:rPr lang="es-ES" altLang="es-ES" sz="32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s-ES" altLang="es-ES" b="1" dirty="0">
              <a:solidFill>
                <a:schemeClr val="accent6">
                  <a:lumMod val="50000"/>
                </a:schemeClr>
              </a:solidFill>
              <a:latin typeface="Roboto Regular" charset="0"/>
            </a:endParaRPr>
          </a:p>
        </p:txBody>
      </p:sp>
      <p:sp>
        <p:nvSpPr>
          <p:cNvPr id="32" name="Rectangle 9"/>
          <p:cNvSpPr/>
          <p:nvPr/>
        </p:nvSpPr>
        <p:spPr>
          <a:xfrm>
            <a:off x="12258819" y="3309321"/>
            <a:ext cx="4795694" cy="760218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42" y="6944220"/>
            <a:ext cx="6863108" cy="395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42" y="3181350"/>
            <a:ext cx="6863108" cy="378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itle 20"/>
          <p:cNvSpPr txBox="1">
            <a:spLocks/>
          </p:cNvSpPr>
          <p:nvPr/>
        </p:nvSpPr>
        <p:spPr bwMode="auto">
          <a:xfrm>
            <a:off x="12553950" y="4001726"/>
            <a:ext cx="4303569" cy="621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65" tIns="91433" rIns="182865" bIns="91433" anchor="ctr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defTabSz="457200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defTabSz="457200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defTabSz="457200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defTabSz="457200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s-ES" sz="2800" dirty="0">
                <a:solidFill>
                  <a:schemeClr val="accent6">
                    <a:lumMod val="50000"/>
                  </a:schemeClr>
                </a:solidFill>
              </a:rPr>
              <a:t>Enter your Passport /ID No at the DNI box (the one you used at your online application) and the  4 digit password at the other box.</a:t>
            </a:r>
          </a:p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" altLang="es-ES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" altLang="es-ES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s-ES" sz="2800" dirty="0">
                <a:solidFill>
                  <a:schemeClr val="accent6">
                    <a:lumMod val="50000"/>
                  </a:schemeClr>
                </a:solidFill>
              </a:rPr>
              <a:t>You will receive the password when you enrol at the courses at your Faculty or School.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964702" y="5496494"/>
            <a:ext cx="6239189" cy="1523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https://oficinavirtual.ugr.es/ai/</a:t>
            </a:r>
          </a:p>
          <a:p>
            <a:endParaRPr lang="es-E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" name="Oval 5"/>
          <p:cNvSpPr>
            <a:spLocks noChangeAspect="1"/>
          </p:cNvSpPr>
          <p:nvPr/>
        </p:nvSpPr>
        <p:spPr>
          <a:xfrm>
            <a:off x="11214100" y="3009900"/>
            <a:ext cx="1244600" cy="1243013"/>
          </a:xfrm>
          <a:prstGeom prst="ellipse">
            <a:avLst/>
          </a:prstGeom>
          <a:noFill/>
          <a:ln w="57150" cmpd="sng">
            <a:solidFill>
              <a:srgbClr val="D530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4" name="3 Flecha derecha"/>
          <p:cNvSpPr/>
          <p:nvPr/>
        </p:nvSpPr>
        <p:spPr>
          <a:xfrm rot="8567612">
            <a:off x="12382500" y="2514600"/>
            <a:ext cx="978408" cy="484632"/>
          </a:xfrm>
          <a:prstGeom prst="rightArrow">
            <a:avLst>
              <a:gd name="adj1" fmla="val 81447"/>
              <a:gd name="adj2" fmla="val 201887"/>
            </a:avLst>
          </a:prstGeom>
          <a:solidFill>
            <a:srgbClr val="D32D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TextBox 13"/>
          <p:cNvSpPr txBox="1">
            <a:spLocks noChangeArrowheads="1"/>
          </p:cNvSpPr>
          <p:nvPr/>
        </p:nvSpPr>
        <p:spPr bwMode="auto">
          <a:xfrm>
            <a:off x="1741488" y="1118225"/>
            <a:ext cx="15293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s-ES" sz="4400" dirty="0">
                <a:solidFill>
                  <a:srgbClr val="D53044"/>
                </a:solidFill>
                <a:latin typeface="Roboto Black" charset="0"/>
              </a:rPr>
              <a:t>OFICINA VIRTUAL / VIRTUAL OFFICE</a:t>
            </a:r>
            <a:endParaRPr lang="en-US" altLang="es-ES" sz="1600" dirty="0">
              <a:latin typeface="Roboto Regular" charset="0"/>
            </a:endParaRPr>
          </a:p>
        </p:txBody>
      </p:sp>
      <p:sp>
        <p:nvSpPr>
          <p:cNvPr id="39" name="TextBox 15"/>
          <p:cNvSpPr txBox="1">
            <a:spLocks noChangeArrowheads="1"/>
          </p:cNvSpPr>
          <p:nvPr/>
        </p:nvSpPr>
        <p:spPr bwMode="auto">
          <a:xfrm>
            <a:off x="1743075" y="1788692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ADMINISTRATIVE PROCEDURES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50031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29" grpId="0" animBg="1"/>
      <p:bldP spid="30" grpId="0"/>
      <p:bldP spid="32" grpId="0" animBg="1"/>
      <p:bldP spid="36" grpId="0"/>
      <p:bldP spid="37" grpId="0" animBg="1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084638" y="9512300"/>
            <a:ext cx="101171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i="1">
                <a:solidFill>
                  <a:schemeClr val="bg1"/>
                </a:solidFill>
              </a:rPr>
              <a:t>“Frase o cita” — </a:t>
            </a:r>
            <a:r>
              <a:rPr lang="en-US" altLang="es-ES">
                <a:solidFill>
                  <a:schemeClr val="bg1"/>
                </a:solidFill>
              </a:rPr>
              <a:t>Nombre Apellido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38" name="TextBox 13"/>
          <p:cNvSpPr txBox="1">
            <a:spLocks noChangeArrowheads="1"/>
          </p:cNvSpPr>
          <p:nvPr/>
        </p:nvSpPr>
        <p:spPr bwMode="auto">
          <a:xfrm>
            <a:off x="1741488" y="1118225"/>
            <a:ext cx="15293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s-ES" sz="4400" dirty="0">
                <a:solidFill>
                  <a:srgbClr val="D53044"/>
                </a:solidFill>
                <a:latin typeface="Roboto Black" charset="0"/>
              </a:rPr>
              <a:t>OFICINA VIRTUAL / VIRTUAL OFFICE</a:t>
            </a:r>
            <a:endParaRPr lang="en-US" altLang="es-ES" sz="1600" dirty="0">
              <a:latin typeface="Roboto Regular" charset="0"/>
            </a:endParaRPr>
          </a:p>
        </p:txBody>
      </p:sp>
      <p:sp>
        <p:nvSpPr>
          <p:cNvPr id="39" name="TextBox 15"/>
          <p:cNvSpPr txBox="1">
            <a:spLocks noChangeArrowheads="1"/>
          </p:cNvSpPr>
          <p:nvPr/>
        </p:nvSpPr>
        <p:spPr bwMode="auto">
          <a:xfrm>
            <a:off x="1743075" y="1788692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TRÁMITES ADMINISTRATIVOS / ADMINISTRATIVE PROCEDURES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1259682" y="2356736"/>
            <a:ext cx="1417558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000" b="1" dirty="0">
                <a:solidFill>
                  <a:srgbClr val="D32D4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¿Qué puedo hacer a través del acceso identificado? 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000" b="1" dirty="0">
                <a:solidFill>
                  <a:srgbClr val="D32D4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s-ES" altLang="es-ES" sz="4000" b="1" dirty="0" err="1">
                <a:solidFill>
                  <a:srgbClr val="D32D4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What</a:t>
            </a:r>
            <a:r>
              <a:rPr lang="es-ES" altLang="es-ES" sz="4000" b="1" dirty="0">
                <a:solidFill>
                  <a:srgbClr val="D32D4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can I do </a:t>
            </a:r>
            <a:r>
              <a:rPr lang="es-ES" altLang="es-ES" sz="4000" b="1" dirty="0" err="1">
                <a:solidFill>
                  <a:srgbClr val="D32D4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thanks</a:t>
            </a:r>
            <a:r>
              <a:rPr lang="es-ES" altLang="es-ES" sz="4000" b="1" dirty="0">
                <a:solidFill>
                  <a:srgbClr val="D32D4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to </a:t>
            </a:r>
            <a:r>
              <a:rPr lang="es-ES" altLang="es-ES" sz="4000" b="1" dirty="0" err="1">
                <a:solidFill>
                  <a:srgbClr val="D32D4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the</a:t>
            </a:r>
            <a:r>
              <a:rPr lang="es-ES" altLang="es-ES" sz="4000" b="1" dirty="0">
                <a:solidFill>
                  <a:srgbClr val="D32D4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Virtual Office?</a:t>
            </a:r>
            <a:endParaRPr lang="en-US" altLang="es-ES" sz="4000" b="1" dirty="0">
              <a:solidFill>
                <a:srgbClr val="D53044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873416" y="3674329"/>
            <a:ext cx="13058775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400" dirty="0"/>
              <a:t>Correo Electrónico – acceso WIFI / E-mail - WIFI </a:t>
            </a:r>
            <a:r>
              <a:rPr lang="es-ES" sz="4400" dirty="0" err="1"/>
              <a:t>access</a:t>
            </a:r>
            <a:r>
              <a:rPr lang="es-ES" sz="4400" dirty="0"/>
              <a:t>.</a:t>
            </a:r>
          </a:p>
          <a:p>
            <a:pPr>
              <a:lnSpc>
                <a:spcPct val="150000"/>
              </a:lnSpc>
            </a:pPr>
            <a:r>
              <a:rPr lang="es-ES" sz="4400" dirty="0"/>
              <a:t>Consulta de Expediente/ </a:t>
            </a:r>
            <a:r>
              <a:rPr lang="es-ES" sz="4400" dirty="0" err="1"/>
              <a:t>Transcript</a:t>
            </a:r>
            <a:r>
              <a:rPr lang="es-ES" sz="4400" dirty="0"/>
              <a:t> of Records </a:t>
            </a:r>
            <a:r>
              <a:rPr lang="es-ES" sz="4400" dirty="0" err="1"/>
              <a:t>consultation</a:t>
            </a:r>
            <a:endParaRPr lang="es-ES" sz="4400" dirty="0"/>
          </a:p>
          <a:p>
            <a:pPr>
              <a:lnSpc>
                <a:spcPct val="150000"/>
              </a:lnSpc>
            </a:pPr>
            <a:r>
              <a:rPr lang="es-ES" sz="4400" dirty="0"/>
              <a:t>Cursos y Alta Deportiva/ </a:t>
            </a:r>
            <a:r>
              <a:rPr lang="es-ES" sz="4400" dirty="0" err="1"/>
              <a:t>Sports</a:t>
            </a:r>
            <a:r>
              <a:rPr lang="es-ES" sz="4400" dirty="0"/>
              <a:t> </a:t>
            </a:r>
            <a:r>
              <a:rPr lang="es-ES" sz="4400" dirty="0" err="1"/>
              <a:t>Activities</a:t>
            </a:r>
            <a:endParaRPr lang="es-ES" sz="4400" dirty="0"/>
          </a:p>
          <a:p>
            <a:pPr>
              <a:lnSpc>
                <a:spcPct val="150000"/>
              </a:lnSpc>
            </a:pPr>
            <a:r>
              <a:rPr lang="es-ES" sz="4400" dirty="0"/>
              <a:t>Pagos en línea UGR/ UGR Online </a:t>
            </a:r>
            <a:r>
              <a:rPr lang="es-ES" sz="4400" dirty="0" err="1"/>
              <a:t>payments</a:t>
            </a:r>
            <a:endParaRPr lang="es-ES" sz="4400" dirty="0"/>
          </a:p>
          <a:p>
            <a:pPr>
              <a:lnSpc>
                <a:spcPct val="150000"/>
              </a:lnSpc>
            </a:pPr>
            <a:r>
              <a:rPr lang="es-ES" sz="4400" dirty="0"/>
              <a:t>Comedores - Menú para llevar/ </a:t>
            </a:r>
            <a:r>
              <a:rPr lang="es-ES" sz="4400" dirty="0" err="1"/>
              <a:t>University</a:t>
            </a:r>
            <a:r>
              <a:rPr lang="es-ES" sz="4400" dirty="0"/>
              <a:t> Canteen –and </a:t>
            </a:r>
            <a:r>
              <a:rPr lang="es-ES" sz="4400" dirty="0" err="1"/>
              <a:t>Take-away</a:t>
            </a:r>
            <a:r>
              <a:rPr lang="es-ES" sz="4400" dirty="0"/>
              <a:t> </a:t>
            </a:r>
            <a:r>
              <a:rPr lang="es-ES" sz="4400" dirty="0" err="1"/>
              <a:t>menu</a:t>
            </a:r>
            <a:r>
              <a:rPr lang="es-ES" sz="4400" dirty="0"/>
              <a:t> at </a:t>
            </a:r>
            <a:r>
              <a:rPr lang="es-ES" sz="4400" dirty="0" err="1"/>
              <a:t>the</a:t>
            </a:r>
            <a:r>
              <a:rPr lang="es-ES" sz="4400" dirty="0"/>
              <a:t> </a:t>
            </a:r>
            <a:r>
              <a:rPr lang="es-ES" sz="4400" dirty="0" err="1"/>
              <a:t>Refectories</a:t>
            </a:r>
            <a:endParaRPr lang="es-ES" sz="4400" dirty="0"/>
          </a:p>
          <a:p>
            <a:pPr>
              <a:lnSpc>
                <a:spcPct val="150000"/>
              </a:lnSpc>
            </a:pPr>
            <a:r>
              <a:rPr lang="es-ES" sz="4400" dirty="0"/>
              <a:t>Tablón de Docencia / </a:t>
            </a:r>
            <a:r>
              <a:rPr lang="es-ES" sz="4400" dirty="0" err="1"/>
              <a:t>Teaching</a:t>
            </a:r>
            <a:r>
              <a:rPr lang="es-ES" sz="4400" dirty="0"/>
              <a:t> </a:t>
            </a:r>
            <a:r>
              <a:rPr lang="es-ES" sz="4400" dirty="0" err="1"/>
              <a:t>Platform</a:t>
            </a:r>
            <a:endParaRPr lang="es-ES" sz="4400" dirty="0"/>
          </a:p>
        </p:txBody>
      </p:sp>
      <p:sp>
        <p:nvSpPr>
          <p:cNvPr id="17" name="Freeform 78"/>
          <p:cNvSpPr>
            <a:spLocks noEditPoints="1"/>
          </p:cNvSpPr>
          <p:nvPr/>
        </p:nvSpPr>
        <p:spPr bwMode="auto">
          <a:xfrm>
            <a:off x="1069181" y="3957581"/>
            <a:ext cx="672307" cy="656940"/>
          </a:xfrm>
          <a:custGeom>
            <a:avLst/>
            <a:gdLst>
              <a:gd name="T0" fmla="*/ 268685066 w 1149"/>
              <a:gd name="T1" fmla="*/ 18765542 h 1121"/>
              <a:gd name="T2" fmla="*/ 249042344 w 1149"/>
              <a:gd name="T3" fmla="*/ 0 h 1121"/>
              <a:gd name="T4" fmla="*/ 205781449 w 1149"/>
              <a:gd name="T5" fmla="*/ 49963145 h 1121"/>
              <a:gd name="T6" fmla="*/ 122533446 w 1149"/>
              <a:gd name="T7" fmla="*/ 17123690 h 1121"/>
              <a:gd name="T8" fmla="*/ 0 w 1149"/>
              <a:gd name="T9" fmla="*/ 140036873 h 1121"/>
              <a:gd name="T10" fmla="*/ 122533446 w 1149"/>
              <a:gd name="T11" fmla="*/ 262950540 h 1121"/>
              <a:gd name="T12" fmla="*/ 245066893 w 1149"/>
              <a:gd name="T13" fmla="*/ 140036873 h 1121"/>
              <a:gd name="T14" fmla="*/ 225891786 w 1149"/>
              <a:gd name="T15" fmla="*/ 74123550 h 1121"/>
              <a:gd name="T16" fmla="*/ 268685066 w 1149"/>
              <a:gd name="T17" fmla="*/ 18765542 h 1121"/>
              <a:gd name="T18" fmla="*/ 227528679 w 1149"/>
              <a:gd name="T19" fmla="*/ 140036873 h 1121"/>
              <a:gd name="T20" fmla="*/ 122533446 w 1149"/>
              <a:gd name="T21" fmla="*/ 245358027 h 1121"/>
              <a:gd name="T22" fmla="*/ 17304164 w 1149"/>
              <a:gd name="T23" fmla="*/ 140036873 h 1121"/>
              <a:gd name="T24" fmla="*/ 122533446 w 1149"/>
              <a:gd name="T25" fmla="*/ 34481307 h 1121"/>
              <a:gd name="T26" fmla="*/ 194323195 w 1149"/>
              <a:gd name="T27" fmla="*/ 63098928 h 1121"/>
              <a:gd name="T28" fmla="*/ 118557996 w 1149"/>
              <a:gd name="T29" fmla="*/ 150592672 h 1121"/>
              <a:gd name="T30" fmla="*/ 62201953 w 1149"/>
              <a:gd name="T31" fmla="*/ 94061635 h 1121"/>
              <a:gd name="T32" fmla="*/ 43494944 w 1149"/>
              <a:gd name="T33" fmla="*/ 131827130 h 1121"/>
              <a:gd name="T34" fmla="*/ 101721446 w 1149"/>
              <a:gd name="T35" fmla="*/ 197271629 h 1121"/>
              <a:gd name="T36" fmla="*/ 115518258 w 1149"/>
              <a:gd name="T37" fmla="*/ 214394835 h 1121"/>
              <a:gd name="T38" fmla="*/ 129548635 w 1149"/>
              <a:gd name="T39" fmla="*/ 197975349 h 1121"/>
              <a:gd name="T40" fmla="*/ 214199966 w 1149"/>
              <a:gd name="T41" fmla="*/ 88901184 h 1121"/>
              <a:gd name="T42" fmla="*/ 227528679 w 1149"/>
              <a:gd name="T43" fmla="*/ 140036873 h 112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49" h="1121">
                <a:moveTo>
                  <a:pt x="1149" y="80"/>
                </a:moveTo>
                <a:cubicBezTo>
                  <a:pt x="1065" y="0"/>
                  <a:pt x="1065" y="0"/>
                  <a:pt x="1065" y="0"/>
                </a:cubicBezTo>
                <a:cubicBezTo>
                  <a:pt x="880" y="213"/>
                  <a:pt x="880" y="213"/>
                  <a:pt x="880" y="213"/>
                </a:cubicBezTo>
                <a:cubicBezTo>
                  <a:pt x="786" y="126"/>
                  <a:pt x="661" y="73"/>
                  <a:pt x="524" y="73"/>
                </a:cubicBezTo>
                <a:cubicBezTo>
                  <a:pt x="235" y="73"/>
                  <a:pt x="0" y="308"/>
                  <a:pt x="0" y="597"/>
                </a:cubicBezTo>
                <a:cubicBezTo>
                  <a:pt x="0" y="886"/>
                  <a:pt x="235" y="1121"/>
                  <a:pt x="524" y="1121"/>
                </a:cubicBezTo>
                <a:cubicBezTo>
                  <a:pt x="813" y="1121"/>
                  <a:pt x="1048" y="886"/>
                  <a:pt x="1048" y="597"/>
                </a:cubicBezTo>
                <a:cubicBezTo>
                  <a:pt x="1048" y="493"/>
                  <a:pt x="1018" y="397"/>
                  <a:pt x="966" y="316"/>
                </a:cubicBezTo>
                <a:lnTo>
                  <a:pt x="1149" y="80"/>
                </a:lnTo>
                <a:close/>
                <a:moveTo>
                  <a:pt x="973" y="597"/>
                </a:moveTo>
                <a:cubicBezTo>
                  <a:pt x="973" y="845"/>
                  <a:pt x="772" y="1046"/>
                  <a:pt x="524" y="1046"/>
                </a:cubicBezTo>
                <a:cubicBezTo>
                  <a:pt x="276" y="1046"/>
                  <a:pt x="74" y="845"/>
                  <a:pt x="74" y="597"/>
                </a:cubicBezTo>
                <a:cubicBezTo>
                  <a:pt x="74" y="349"/>
                  <a:pt x="276" y="147"/>
                  <a:pt x="524" y="147"/>
                </a:cubicBezTo>
                <a:cubicBezTo>
                  <a:pt x="643" y="147"/>
                  <a:pt x="750" y="194"/>
                  <a:pt x="831" y="269"/>
                </a:cubicBezTo>
                <a:cubicBezTo>
                  <a:pt x="507" y="642"/>
                  <a:pt x="507" y="642"/>
                  <a:pt x="507" y="642"/>
                </a:cubicBezTo>
                <a:cubicBezTo>
                  <a:pt x="266" y="401"/>
                  <a:pt x="266" y="401"/>
                  <a:pt x="266" y="401"/>
                </a:cubicBezTo>
                <a:cubicBezTo>
                  <a:pt x="186" y="562"/>
                  <a:pt x="186" y="562"/>
                  <a:pt x="186" y="562"/>
                </a:cubicBezTo>
                <a:cubicBezTo>
                  <a:pt x="435" y="841"/>
                  <a:pt x="435" y="841"/>
                  <a:pt x="435" y="841"/>
                </a:cubicBezTo>
                <a:cubicBezTo>
                  <a:pt x="494" y="914"/>
                  <a:pt x="494" y="914"/>
                  <a:pt x="494" y="914"/>
                </a:cubicBezTo>
                <a:cubicBezTo>
                  <a:pt x="554" y="844"/>
                  <a:pt x="554" y="844"/>
                  <a:pt x="554" y="844"/>
                </a:cubicBezTo>
                <a:cubicBezTo>
                  <a:pt x="916" y="379"/>
                  <a:pt x="916" y="379"/>
                  <a:pt x="916" y="379"/>
                </a:cubicBezTo>
                <a:cubicBezTo>
                  <a:pt x="952" y="443"/>
                  <a:pt x="973" y="518"/>
                  <a:pt x="973" y="597"/>
                </a:cubicBezTo>
                <a:close/>
              </a:path>
            </a:pathLst>
          </a:custGeom>
          <a:solidFill>
            <a:srgbClr val="D32D46"/>
          </a:solidFill>
          <a:ln>
            <a:noFill/>
          </a:ln>
          <a:extLst/>
        </p:spPr>
        <p:txBody>
          <a:bodyPr lIns="68571" tIns="34286" rIns="68571" bIns="34286"/>
          <a:lstStyle/>
          <a:p>
            <a:endParaRPr lang="es-ES"/>
          </a:p>
        </p:txBody>
      </p:sp>
      <p:sp>
        <p:nvSpPr>
          <p:cNvPr id="19" name="Freeform 78"/>
          <p:cNvSpPr>
            <a:spLocks noEditPoints="1"/>
          </p:cNvSpPr>
          <p:nvPr/>
        </p:nvSpPr>
        <p:spPr bwMode="auto">
          <a:xfrm>
            <a:off x="1025922" y="11030794"/>
            <a:ext cx="672307" cy="656940"/>
          </a:xfrm>
          <a:custGeom>
            <a:avLst/>
            <a:gdLst>
              <a:gd name="T0" fmla="*/ 268685066 w 1149"/>
              <a:gd name="T1" fmla="*/ 18765542 h 1121"/>
              <a:gd name="T2" fmla="*/ 249042344 w 1149"/>
              <a:gd name="T3" fmla="*/ 0 h 1121"/>
              <a:gd name="T4" fmla="*/ 205781449 w 1149"/>
              <a:gd name="T5" fmla="*/ 49963145 h 1121"/>
              <a:gd name="T6" fmla="*/ 122533446 w 1149"/>
              <a:gd name="T7" fmla="*/ 17123690 h 1121"/>
              <a:gd name="T8" fmla="*/ 0 w 1149"/>
              <a:gd name="T9" fmla="*/ 140036873 h 1121"/>
              <a:gd name="T10" fmla="*/ 122533446 w 1149"/>
              <a:gd name="T11" fmla="*/ 262950540 h 1121"/>
              <a:gd name="T12" fmla="*/ 245066893 w 1149"/>
              <a:gd name="T13" fmla="*/ 140036873 h 1121"/>
              <a:gd name="T14" fmla="*/ 225891786 w 1149"/>
              <a:gd name="T15" fmla="*/ 74123550 h 1121"/>
              <a:gd name="T16" fmla="*/ 268685066 w 1149"/>
              <a:gd name="T17" fmla="*/ 18765542 h 1121"/>
              <a:gd name="T18" fmla="*/ 227528679 w 1149"/>
              <a:gd name="T19" fmla="*/ 140036873 h 1121"/>
              <a:gd name="T20" fmla="*/ 122533446 w 1149"/>
              <a:gd name="T21" fmla="*/ 245358027 h 1121"/>
              <a:gd name="T22" fmla="*/ 17304164 w 1149"/>
              <a:gd name="T23" fmla="*/ 140036873 h 1121"/>
              <a:gd name="T24" fmla="*/ 122533446 w 1149"/>
              <a:gd name="T25" fmla="*/ 34481307 h 1121"/>
              <a:gd name="T26" fmla="*/ 194323195 w 1149"/>
              <a:gd name="T27" fmla="*/ 63098928 h 1121"/>
              <a:gd name="T28" fmla="*/ 118557996 w 1149"/>
              <a:gd name="T29" fmla="*/ 150592672 h 1121"/>
              <a:gd name="T30" fmla="*/ 62201953 w 1149"/>
              <a:gd name="T31" fmla="*/ 94061635 h 1121"/>
              <a:gd name="T32" fmla="*/ 43494944 w 1149"/>
              <a:gd name="T33" fmla="*/ 131827130 h 1121"/>
              <a:gd name="T34" fmla="*/ 101721446 w 1149"/>
              <a:gd name="T35" fmla="*/ 197271629 h 1121"/>
              <a:gd name="T36" fmla="*/ 115518258 w 1149"/>
              <a:gd name="T37" fmla="*/ 214394835 h 1121"/>
              <a:gd name="T38" fmla="*/ 129548635 w 1149"/>
              <a:gd name="T39" fmla="*/ 197975349 h 1121"/>
              <a:gd name="T40" fmla="*/ 214199966 w 1149"/>
              <a:gd name="T41" fmla="*/ 88901184 h 1121"/>
              <a:gd name="T42" fmla="*/ 227528679 w 1149"/>
              <a:gd name="T43" fmla="*/ 140036873 h 112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49" h="1121">
                <a:moveTo>
                  <a:pt x="1149" y="80"/>
                </a:moveTo>
                <a:cubicBezTo>
                  <a:pt x="1065" y="0"/>
                  <a:pt x="1065" y="0"/>
                  <a:pt x="1065" y="0"/>
                </a:cubicBezTo>
                <a:cubicBezTo>
                  <a:pt x="880" y="213"/>
                  <a:pt x="880" y="213"/>
                  <a:pt x="880" y="213"/>
                </a:cubicBezTo>
                <a:cubicBezTo>
                  <a:pt x="786" y="126"/>
                  <a:pt x="661" y="73"/>
                  <a:pt x="524" y="73"/>
                </a:cubicBezTo>
                <a:cubicBezTo>
                  <a:pt x="235" y="73"/>
                  <a:pt x="0" y="308"/>
                  <a:pt x="0" y="597"/>
                </a:cubicBezTo>
                <a:cubicBezTo>
                  <a:pt x="0" y="886"/>
                  <a:pt x="235" y="1121"/>
                  <a:pt x="524" y="1121"/>
                </a:cubicBezTo>
                <a:cubicBezTo>
                  <a:pt x="813" y="1121"/>
                  <a:pt x="1048" y="886"/>
                  <a:pt x="1048" y="597"/>
                </a:cubicBezTo>
                <a:cubicBezTo>
                  <a:pt x="1048" y="493"/>
                  <a:pt x="1018" y="397"/>
                  <a:pt x="966" y="316"/>
                </a:cubicBezTo>
                <a:lnTo>
                  <a:pt x="1149" y="80"/>
                </a:lnTo>
                <a:close/>
                <a:moveTo>
                  <a:pt x="973" y="597"/>
                </a:moveTo>
                <a:cubicBezTo>
                  <a:pt x="973" y="845"/>
                  <a:pt x="772" y="1046"/>
                  <a:pt x="524" y="1046"/>
                </a:cubicBezTo>
                <a:cubicBezTo>
                  <a:pt x="276" y="1046"/>
                  <a:pt x="74" y="845"/>
                  <a:pt x="74" y="597"/>
                </a:cubicBezTo>
                <a:cubicBezTo>
                  <a:pt x="74" y="349"/>
                  <a:pt x="276" y="147"/>
                  <a:pt x="524" y="147"/>
                </a:cubicBezTo>
                <a:cubicBezTo>
                  <a:pt x="643" y="147"/>
                  <a:pt x="750" y="194"/>
                  <a:pt x="831" y="269"/>
                </a:cubicBezTo>
                <a:cubicBezTo>
                  <a:pt x="507" y="642"/>
                  <a:pt x="507" y="642"/>
                  <a:pt x="507" y="642"/>
                </a:cubicBezTo>
                <a:cubicBezTo>
                  <a:pt x="266" y="401"/>
                  <a:pt x="266" y="401"/>
                  <a:pt x="266" y="401"/>
                </a:cubicBezTo>
                <a:cubicBezTo>
                  <a:pt x="186" y="562"/>
                  <a:pt x="186" y="562"/>
                  <a:pt x="186" y="562"/>
                </a:cubicBezTo>
                <a:cubicBezTo>
                  <a:pt x="435" y="841"/>
                  <a:pt x="435" y="841"/>
                  <a:pt x="435" y="841"/>
                </a:cubicBezTo>
                <a:cubicBezTo>
                  <a:pt x="494" y="914"/>
                  <a:pt x="494" y="914"/>
                  <a:pt x="494" y="914"/>
                </a:cubicBezTo>
                <a:cubicBezTo>
                  <a:pt x="554" y="844"/>
                  <a:pt x="554" y="844"/>
                  <a:pt x="554" y="844"/>
                </a:cubicBezTo>
                <a:cubicBezTo>
                  <a:pt x="916" y="379"/>
                  <a:pt x="916" y="379"/>
                  <a:pt x="916" y="379"/>
                </a:cubicBezTo>
                <a:cubicBezTo>
                  <a:pt x="952" y="443"/>
                  <a:pt x="973" y="518"/>
                  <a:pt x="973" y="597"/>
                </a:cubicBezTo>
                <a:close/>
              </a:path>
            </a:pathLst>
          </a:custGeom>
          <a:solidFill>
            <a:srgbClr val="D32D46"/>
          </a:solidFill>
          <a:ln>
            <a:noFill/>
          </a:ln>
          <a:extLst/>
        </p:spPr>
        <p:txBody>
          <a:bodyPr lIns="68571" tIns="34286" rIns="68571" bIns="34286"/>
          <a:lstStyle/>
          <a:p>
            <a:endParaRPr lang="es-ES"/>
          </a:p>
        </p:txBody>
      </p:sp>
      <p:sp>
        <p:nvSpPr>
          <p:cNvPr id="20" name="Freeform 78"/>
          <p:cNvSpPr>
            <a:spLocks noEditPoints="1"/>
          </p:cNvSpPr>
          <p:nvPr/>
        </p:nvSpPr>
        <p:spPr bwMode="auto">
          <a:xfrm>
            <a:off x="1102403" y="4862161"/>
            <a:ext cx="672307" cy="656940"/>
          </a:xfrm>
          <a:custGeom>
            <a:avLst/>
            <a:gdLst>
              <a:gd name="T0" fmla="*/ 268685066 w 1149"/>
              <a:gd name="T1" fmla="*/ 18765542 h 1121"/>
              <a:gd name="T2" fmla="*/ 249042344 w 1149"/>
              <a:gd name="T3" fmla="*/ 0 h 1121"/>
              <a:gd name="T4" fmla="*/ 205781449 w 1149"/>
              <a:gd name="T5" fmla="*/ 49963145 h 1121"/>
              <a:gd name="T6" fmla="*/ 122533446 w 1149"/>
              <a:gd name="T7" fmla="*/ 17123690 h 1121"/>
              <a:gd name="T8" fmla="*/ 0 w 1149"/>
              <a:gd name="T9" fmla="*/ 140036873 h 1121"/>
              <a:gd name="T10" fmla="*/ 122533446 w 1149"/>
              <a:gd name="T11" fmla="*/ 262950540 h 1121"/>
              <a:gd name="T12" fmla="*/ 245066893 w 1149"/>
              <a:gd name="T13" fmla="*/ 140036873 h 1121"/>
              <a:gd name="T14" fmla="*/ 225891786 w 1149"/>
              <a:gd name="T15" fmla="*/ 74123550 h 1121"/>
              <a:gd name="T16" fmla="*/ 268685066 w 1149"/>
              <a:gd name="T17" fmla="*/ 18765542 h 1121"/>
              <a:gd name="T18" fmla="*/ 227528679 w 1149"/>
              <a:gd name="T19" fmla="*/ 140036873 h 1121"/>
              <a:gd name="T20" fmla="*/ 122533446 w 1149"/>
              <a:gd name="T21" fmla="*/ 245358027 h 1121"/>
              <a:gd name="T22" fmla="*/ 17304164 w 1149"/>
              <a:gd name="T23" fmla="*/ 140036873 h 1121"/>
              <a:gd name="T24" fmla="*/ 122533446 w 1149"/>
              <a:gd name="T25" fmla="*/ 34481307 h 1121"/>
              <a:gd name="T26" fmla="*/ 194323195 w 1149"/>
              <a:gd name="T27" fmla="*/ 63098928 h 1121"/>
              <a:gd name="T28" fmla="*/ 118557996 w 1149"/>
              <a:gd name="T29" fmla="*/ 150592672 h 1121"/>
              <a:gd name="T30" fmla="*/ 62201953 w 1149"/>
              <a:gd name="T31" fmla="*/ 94061635 h 1121"/>
              <a:gd name="T32" fmla="*/ 43494944 w 1149"/>
              <a:gd name="T33" fmla="*/ 131827130 h 1121"/>
              <a:gd name="T34" fmla="*/ 101721446 w 1149"/>
              <a:gd name="T35" fmla="*/ 197271629 h 1121"/>
              <a:gd name="T36" fmla="*/ 115518258 w 1149"/>
              <a:gd name="T37" fmla="*/ 214394835 h 1121"/>
              <a:gd name="T38" fmla="*/ 129548635 w 1149"/>
              <a:gd name="T39" fmla="*/ 197975349 h 1121"/>
              <a:gd name="T40" fmla="*/ 214199966 w 1149"/>
              <a:gd name="T41" fmla="*/ 88901184 h 1121"/>
              <a:gd name="T42" fmla="*/ 227528679 w 1149"/>
              <a:gd name="T43" fmla="*/ 140036873 h 112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49" h="1121">
                <a:moveTo>
                  <a:pt x="1149" y="80"/>
                </a:moveTo>
                <a:cubicBezTo>
                  <a:pt x="1065" y="0"/>
                  <a:pt x="1065" y="0"/>
                  <a:pt x="1065" y="0"/>
                </a:cubicBezTo>
                <a:cubicBezTo>
                  <a:pt x="880" y="213"/>
                  <a:pt x="880" y="213"/>
                  <a:pt x="880" y="213"/>
                </a:cubicBezTo>
                <a:cubicBezTo>
                  <a:pt x="786" y="126"/>
                  <a:pt x="661" y="73"/>
                  <a:pt x="524" y="73"/>
                </a:cubicBezTo>
                <a:cubicBezTo>
                  <a:pt x="235" y="73"/>
                  <a:pt x="0" y="308"/>
                  <a:pt x="0" y="597"/>
                </a:cubicBezTo>
                <a:cubicBezTo>
                  <a:pt x="0" y="886"/>
                  <a:pt x="235" y="1121"/>
                  <a:pt x="524" y="1121"/>
                </a:cubicBezTo>
                <a:cubicBezTo>
                  <a:pt x="813" y="1121"/>
                  <a:pt x="1048" y="886"/>
                  <a:pt x="1048" y="597"/>
                </a:cubicBezTo>
                <a:cubicBezTo>
                  <a:pt x="1048" y="493"/>
                  <a:pt x="1018" y="397"/>
                  <a:pt x="966" y="316"/>
                </a:cubicBezTo>
                <a:lnTo>
                  <a:pt x="1149" y="80"/>
                </a:lnTo>
                <a:close/>
                <a:moveTo>
                  <a:pt x="973" y="597"/>
                </a:moveTo>
                <a:cubicBezTo>
                  <a:pt x="973" y="845"/>
                  <a:pt x="772" y="1046"/>
                  <a:pt x="524" y="1046"/>
                </a:cubicBezTo>
                <a:cubicBezTo>
                  <a:pt x="276" y="1046"/>
                  <a:pt x="74" y="845"/>
                  <a:pt x="74" y="597"/>
                </a:cubicBezTo>
                <a:cubicBezTo>
                  <a:pt x="74" y="349"/>
                  <a:pt x="276" y="147"/>
                  <a:pt x="524" y="147"/>
                </a:cubicBezTo>
                <a:cubicBezTo>
                  <a:pt x="643" y="147"/>
                  <a:pt x="750" y="194"/>
                  <a:pt x="831" y="269"/>
                </a:cubicBezTo>
                <a:cubicBezTo>
                  <a:pt x="507" y="642"/>
                  <a:pt x="507" y="642"/>
                  <a:pt x="507" y="642"/>
                </a:cubicBezTo>
                <a:cubicBezTo>
                  <a:pt x="266" y="401"/>
                  <a:pt x="266" y="401"/>
                  <a:pt x="266" y="401"/>
                </a:cubicBezTo>
                <a:cubicBezTo>
                  <a:pt x="186" y="562"/>
                  <a:pt x="186" y="562"/>
                  <a:pt x="186" y="562"/>
                </a:cubicBezTo>
                <a:cubicBezTo>
                  <a:pt x="435" y="841"/>
                  <a:pt x="435" y="841"/>
                  <a:pt x="435" y="841"/>
                </a:cubicBezTo>
                <a:cubicBezTo>
                  <a:pt x="494" y="914"/>
                  <a:pt x="494" y="914"/>
                  <a:pt x="494" y="914"/>
                </a:cubicBezTo>
                <a:cubicBezTo>
                  <a:pt x="554" y="844"/>
                  <a:pt x="554" y="844"/>
                  <a:pt x="554" y="844"/>
                </a:cubicBezTo>
                <a:cubicBezTo>
                  <a:pt x="916" y="379"/>
                  <a:pt x="916" y="379"/>
                  <a:pt x="916" y="379"/>
                </a:cubicBezTo>
                <a:cubicBezTo>
                  <a:pt x="952" y="443"/>
                  <a:pt x="973" y="518"/>
                  <a:pt x="973" y="597"/>
                </a:cubicBezTo>
                <a:close/>
              </a:path>
            </a:pathLst>
          </a:custGeom>
          <a:solidFill>
            <a:srgbClr val="D32D46"/>
          </a:solidFill>
          <a:ln>
            <a:noFill/>
          </a:ln>
          <a:extLst/>
        </p:spPr>
        <p:txBody>
          <a:bodyPr lIns="68571" tIns="34286" rIns="68571" bIns="34286"/>
          <a:lstStyle/>
          <a:p>
            <a:endParaRPr lang="es-ES"/>
          </a:p>
        </p:txBody>
      </p:sp>
      <p:sp>
        <p:nvSpPr>
          <p:cNvPr id="21" name="Freeform 78"/>
          <p:cNvSpPr>
            <a:spLocks noEditPoints="1"/>
          </p:cNvSpPr>
          <p:nvPr/>
        </p:nvSpPr>
        <p:spPr bwMode="auto">
          <a:xfrm>
            <a:off x="1070575" y="7029460"/>
            <a:ext cx="672307" cy="581424"/>
          </a:xfrm>
          <a:custGeom>
            <a:avLst/>
            <a:gdLst>
              <a:gd name="T0" fmla="*/ 268685066 w 1149"/>
              <a:gd name="T1" fmla="*/ 18765542 h 1121"/>
              <a:gd name="T2" fmla="*/ 249042344 w 1149"/>
              <a:gd name="T3" fmla="*/ 0 h 1121"/>
              <a:gd name="T4" fmla="*/ 205781449 w 1149"/>
              <a:gd name="T5" fmla="*/ 49963145 h 1121"/>
              <a:gd name="T6" fmla="*/ 122533446 w 1149"/>
              <a:gd name="T7" fmla="*/ 17123690 h 1121"/>
              <a:gd name="T8" fmla="*/ 0 w 1149"/>
              <a:gd name="T9" fmla="*/ 140036873 h 1121"/>
              <a:gd name="T10" fmla="*/ 122533446 w 1149"/>
              <a:gd name="T11" fmla="*/ 262950540 h 1121"/>
              <a:gd name="T12" fmla="*/ 245066893 w 1149"/>
              <a:gd name="T13" fmla="*/ 140036873 h 1121"/>
              <a:gd name="T14" fmla="*/ 225891786 w 1149"/>
              <a:gd name="T15" fmla="*/ 74123550 h 1121"/>
              <a:gd name="T16" fmla="*/ 268685066 w 1149"/>
              <a:gd name="T17" fmla="*/ 18765542 h 1121"/>
              <a:gd name="T18" fmla="*/ 227528679 w 1149"/>
              <a:gd name="T19" fmla="*/ 140036873 h 1121"/>
              <a:gd name="T20" fmla="*/ 122533446 w 1149"/>
              <a:gd name="T21" fmla="*/ 245358027 h 1121"/>
              <a:gd name="T22" fmla="*/ 17304164 w 1149"/>
              <a:gd name="T23" fmla="*/ 140036873 h 1121"/>
              <a:gd name="T24" fmla="*/ 122533446 w 1149"/>
              <a:gd name="T25" fmla="*/ 34481307 h 1121"/>
              <a:gd name="T26" fmla="*/ 194323195 w 1149"/>
              <a:gd name="T27" fmla="*/ 63098928 h 1121"/>
              <a:gd name="T28" fmla="*/ 118557996 w 1149"/>
              <a:gd name="T29" fmla="*/ 150592672 h 1121"/>
              <a:gd name="T30" fmla="*/ 62201953 w 1149"/>
              <a:gd name="T31" fmla="*/ 94061635 h 1121"/>
              <a:gd name="T32" fmla="*/ 43494944 w 1149"/>
              <a:gd name="T33" fmla="*/ 131827130 h 1121"/>
              <a:gd name="T34" fmla="*/ 101721446 w 1149"/>
              <a:gd name="T35" fmla="*/ 197271629 h 1121"/>
              <a:gd name="T36" fmla="*/ 115518258 w 1149"/>
              <a:gd name="T37" fmla="*/ 214394835 h 1121"/>
              <a:gd name="T38" fmla="*/ 129548635 w 1149"/>
              <a:gd name="T39" fmla="*/ 197975349 h 1121"/>
              <a:gd name="T40" fmla="*/ 214199966 w 1149"/>
              <a:gd name="T41" fmla="*/ 88901184 h 1121"/>
              <a:gd name="T42" fmla="*/ 227528679 w 1149"/>
              <a:gd name="T43" fmla="*/ 140036873 h 112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49" h="1121">
                <a:moveTo>
                  <a:pt x="1149" y="80"/>
                </a:moveTo>
                <a:cubicBezTo>
                  <a:pt x="1065" y="0"/>
                  <a:pt x="1065" y="0"/>
                  <a:pt x="1065" y="0"/>
                </a:cubicBezTo>
                <a:cubicBezTo>
                  <a:pt x="880" y="213"/>
                  <a:pt x="880" y="213"/>
                  <a:pt x="880" y="213"/>
                </a:cubicBezTo>
                <a:cubicBezTo>
                  <a:pt x="786" y="126"/>
                  <a:pt x="661" y="73"/>
                  <a:pt x="524" y="73"/>
                </a:cubicBezTo>
                <a:cubicBezTo>
                  <a:pt x="235" y="73"/>
                  <a:pt x="0" y="308"/>
                  <a:pt x="0" y="597"/>
                </a:cubicBezTo>
                <a:cubicBezTo>
                  <a:pt x="0" y="886"/>
                  <a:pt x="235" y="1121"/>
                  <a:pt x="524" y="1121"/>
                </a:cubicBezTo>
                <a:cubicBezTo>
                  <a:pt x="813" y="1121"/>
                  <a:pt x="1048" y="886"/>
                  <a:pt x="1048" y="597"/>
                </a:cubicBezTo>
                <a:cubicBezTo>
                  <a:pt x="1048" y="493"/>
                  <a:pt x="1018" y="397"/>
                  <a:pt x="966" y="316"/>
                </a:cubicBezTo>
                <a:lnTo>
                  <a:pt x="1149" y="80"/>
                </a:lnTo>
                <a:close/>
                <a:moveTo>
                  <a:pt x="973" y="597"/>
                </a:moveTo>
                <a:cubicBezTo>
                  <a:pt x="973" y="845"/>
                  <a:pt x="772" y="1046"/>
                  <a:pt x="524" y="1046"/>
                </a:cubicBezTo>
                <a:cubicBezTo>
                  <a:pt x="276" y="1046"/>
                  <a:pt x="74" y="845"/>
                  <a:pt x="74" y="597"/>
                </a:cubicBezTo>
                <a:cubicBezTo>
                  <a:pt x="74" y="349"/>
                  <a:pt x="276" y="147"/>
                  <a:pt x="524" y="147"/>
                </a:cubicBezTo>
                <a:cubicBezTo>
                  <a:pt x="643" y="147"/>
                  <a:pt x="750" y="194"/>
                  <a:pt x="831" y="269"/>
                </a:cubicBezTo>
                <a:cubicBezTo>
                  <a:pt x="507" y="642"/>
                  <a:pt x="507" y="642"/>
                  <a:pt x="507" y="642"/>
                </a:cubicBezTo>
                <a:cubicBezTo>
                  <a:pt x="266" y="401"/>
                  <a:pt x="266" y="401"/>
                  <a:pt x="266" y="401"/>
                </a:cubicBezTo>
                <a:cubicBezTo>
                  <a:pt x="186" y="562"/>
                  <a:pt x="186" y="562"/>
                  <a:pt x="186" y="562"/>
                </a:cubicBezTo>
                <a:cubicBezTo>
                  <a:pt x="435" y="841"/>
                  <a:pt x="435" y="841"/>
                  <a:pt x="435" y="841"/>
                </a:cubicBezTo>
                <a:cubicBezTo>
                  <a:pt x="494" y="914"/>
                  <a:pt x="494" y="914"/>
                  <a:pt x="494" y="914"/>
                </a:cubicBezTo>
                <a:cubicBezTo>
                  <a:pt x="554" y="844"/>
                  <a:pt x="554" y="844"/>
                  <a:pt x="554" y="844"/>
                </a:cubicBezTo>
                <a:cubicBezTo>
                  <a:pt x="916" y="379"/>
                  <a:pt x="916" y="379"/>
                  <a:pt x="916" y="379"/>
                </a:cubicBezTo>
                <a:cubicBezTo>
                  <a:pt x="952" y="443"/>
                  <a:pt x="973" y="518"/>
                  <a:pt x="973" y="597"/>
                </a:cubicBezTo>
                <a:close/>
              </a:path>
            </a:pathLst>
          </a:custGeom>
          <a:solidFill>
            <a:srgbClr val="D32D46"/>
          </a:solidFill>
          <a:ln>
            <a:noFill/>
          </a:ln>
          <a:extLst/>
        </p:spPr>
        <p:txBody>
          <a:bodyPr lIns="68571" tIns="34286" rIns="68571" bIns="34286"/>
          <a:lstStyle/>
          <a:p>
            <a:endParaRPr lang="es-ES"/>
          </a:p>
        </p:txBody>
      </p:sp>
      <p:sp>
        <p:nvSpPr>
          <p:cNvPr id="22" name="Freeform 78"/>
          <p:cNvSpPr>
            <a:spLocks noEditPoints="1"/>
          </p:cNvSpPr>
          <p:nvPr/>
        </p:nvSpPr>
        <p:spPr bwMode="auto">
          <a:xfrm>
            <a:off x="1070768" y="8039049"/>
            <a:ext cx="672307" cy="656940"/>
          </a:xfrm>
          <a:custGeom>
            <a:avLst/>
            <a:gdLst>
              <a:gd name="T0" fmla="*/ 268685066 w 1149"/>
              <a:gd name="T1" fmla="*/ 18765542 h 1121"/>
              <a:gd name="T2" fmla="*/ 249042344 w 1149"/>
              <a:gd name="T3" fmla="*/ 0 h 1121"/>
              <a:gd name="T4" fmla="*/ 205781449 w 1149"/>
              <a:gd name="T5" fmla="*/ 49963145 h 1121"/>
              <a:gd name="T6" fmla="*/ 122533446 w 1149"/>
              <a:gd name="T7" fmla="*/ 17123690 h 1121"/>
              <a:gd name="T8" fmla="*/ 0 w 1149"/>
              <a:gd name="T9" fmla="*/ 140036873 h 1121"/>
              <a:gd name="T10" fmla="*/ 122533446 w 1149"/>
              <a:gd name="T11" fmla="*/ 262950540 h 1121"/>
              <a:gd name="T12" fmla="*/ 245066893 w 1149"/>
              <a:gd name="T13" fmla="*/ 140036873 h 1121"/>
              <a:gd name="T14" fmla="*/ 225891786 w 1149"/>
              <a:gd name="T15" fmla="*/ 74123550 h 1121"/>
              <a:gd name="T16" fmla="*/ 268685066 w 1149"/>
              <a:gd name="T17" fmla="*/ 18765542 h 1121"/>
              <a:gd name="T18" fmla="*/ 227528679 w 1149"/>
              <a:gd name="T19" fmla="*/ 140036873 h 1121"/>
              <a:gd name="T20" fmla="*/ 122533446 w 1149"/>
              <a:gd name="T21" fmla="*/ 245358027 h 1121"/>
              <a:gd name="T22" fmla="*/ 17304164 w 1149"/>
              <a:gd name="T23" fmla="*/ 140036873 h 1121"/>
              <a:gd name="T24" fmla="*/ 122533446 w 1149"/>
              <a:gd name="T25" fmla="*/ 34481307 h 1121"/>
              <a:gd name="T26" fmla="*/ 194323195 w 1149"/>
              <a:gd name="T27" fmla="*/ 63098928 h 1121"/>
              <a:gd name="T28" fmla="*/ 118557996 w 1149"/>
              <a:gd name="T29" fmla="*/ 150592672 h 1121"/>
              <a:gd name="T30" fmla="*/ 62201953 w 1149"/>
              <a:gd name="T31" fmla="*/ 94061635 h 1121"/>
              <a:gd name="T32" fmla="*/ 43494944 w 1149"/>
              <a:gd name="T33" fmla="*/ 131827130 h 1121"/>
              <a:gd name="T34" fmla="*/ 101721446 w 1149"/>
              <a:gd name="T35" fmla="*/ 197271629 h 1121"/>
              <a:gd name="T36" fmla="*/ 115518258 w 1149"/>
              <a:gd name="T37" fmla="*/ 214394835 h 1121"/>
              <a:gd name="T38" fmla="*/ 129548635 w 1149"/>
              <a:gd name="T39" fmla="*/ 197975349 h 1121"/>
              <a:gd name="T40" fmla="*/ 214199966 w 1149"/>
              <a:gd name="T41" fmla="*/ 88901184 h 1121"/>
              <a:gd name="T42" fmla="*/ 227528679 w 1149"/>
              <a:gd name="T43" fmla="*/ 140036873 h 112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49" h="1121">
                <a:moveTo>
                  <a:pt x="1149" y="80"/>
                </a:moveTo>
                <a:cubicBezTo>
                  <a:pt x="1065" y="0"/>
                  <a:pt x="1065" y="0"/>
                  <a:pt x="1065" y="0"/>
                </a:cubicBezTo>
                <a:cubicBezTo>
                  <a:pt x="880" y="213"/>
                  <a:pt x="880" y="213"/>
                  <a:pt x="880" y="213"/>
                </a:cubicBezTo>
                <a:cubicBezTo>
                  <a:pt x="786" y="126"/>
                  <a:pt x="661" y="73"/>
                  <a:pt x="524" y="73"/>
                </a:cubicBezTo>
                <a:cubicBezTo>
                  <a:pt x="235" y="73"/>
                  <a:pt x="0" y="308"/>
                  <a:pt x="0" y="597"/>
                </a:cubicBezTo>
                <a:cubicBezTo>
                  <a:pt x="0" y="886"/>
                  <a:pt x="235" y="1121"/>
                  <a:pt x="524" y="1121"/>
                </a:cubicBezTo>
                <a:cubicBezTo>
                  <a:pt x="813" y="1121"/>
                  <a:pt x="1048" y="886"/>
                  <a:pt x="1048" y="597"/>
                </a:cubicBezTo>
                <a:cubicBezTo>
                  <a:pt x="1048" y="493"/>
                  <a:pt x="1018" y="397"/>
                  <a:pt x="966" y="316"/>
                </a:cubicBezTo>
                <a:lnTo>
                  <a:pt x="1149" y="80"/>
                </a:lnTo>
                <a:close/>
                <a:moveTo>
                  <a:pt x="973" y="597"/>
                </a:moveTo>
                <a:cubicBezTo>
                  <a:pt x="973" y="845"/>
                  <a:pt x="772" y="1046"/>
                  <a:pt x="524" y="1046"/>
                </a:cubicBezTo>
                <a:cubicBezTo>
                  <a:pt x="276" y="1046"/>
                  <a:pt x="74" y="845"/>
                  <a:pt x="74" y="597"/>
                </a:cubicBezTo>
                <a:cubicBezTo>
                  <a:pt x="74" y="349"/>
                  <a:pt x="276" y="147"/>
                  <a:pt x="524" y="147"/>
                </a:cubicBezTo>
                <a:cubicBezTo>
                  <a:pt x="643" y="147"/>
                  <a:pt x="750" y="194"/>
                  <a:pt x="831" y="269"/>
                </a:cubicBezTo>
                <a:cubicBezTo>
                  <a:pt x="507" y="642"/>
                  <a:pt x="507" y="642"/>
                  <a:pt x="507" y="642"/>
                </a:cubicBezTo>
                <a:cubicBezTo>
                  <a:pt x="266" y="401"/>
                  <a:pt x="266" y="401"/>
                  <a:pt x="266" y="401"/>
                </a:cubicBezTo>
                <a:cubicBezTo>
                  <a:pt x="186" y="562"/>
                  <a:pt x="186" y="562"/>
                  <a:pt x="186" y="562"/>
                </a:cubicBezTo>
                <a:cubicBezTo>
                  <a:pt x="435" y="841"/>
                  <a:pt x="435" y="841"/>
                  <a:pt x="435" y="841"/>
                </a:cubicBezTo>
                <a:cubicBezTo>
                  <a:pt x="494" y="914"/>
                  <a:pt x="494" y="914"/>
                  <a:pt x="494" y="914"/>
                </a:cubicBezTo>
                <a:cubicBezTo>
                  <a:pt x="554" y="844"/>
                  <a:pt x="554" y="844"/>
                  <a:pt x="554" y="844"/>
                </a:cubicBezTo>
                <a:cubicBezTo>
                  <a:pt x="916" y="379"/>
                  <a:pt x="916" y="379"/>
                  <a:pt x="916" y="379"/>
                </a:cubicBezTo>
                <a:cubicBezTo>
                  <a:pt x="952" y="443"/>
                  <a:pt x="973" y="518"/>
                  <a:pt x="973" y="597"/>
                </a:cubicBezTo>
                <a:close/>
              </a:path>
            </a:pathLst>
          </a:custGeom>
          <a:solidFill>
            <a:srgbClr val="D32D46"/>
          </a:solidFill>
          <a:ln>
            <a:noFill/>
          </a:ln>
          <a:extLst/>
        </p:spPr>
        <p:txBody>
          <a:bodyPr lIns="68571" tIns="34286" rIns="68571" bIns="34286"/>
          <a:lstStyle/>
          <a:p>
            <a:endParaRPr lang="es-ES"/>
          </a:p>
        </p:txBody>
      </p:sp>
      <p:sp>
        <p:nvSpPr>
          <p:cNvPr id="23" name="Freeform 78"/>
          <p:cNvSpPr>
            <a:spLocks noEditPoints="1"/>
          </p:cNvSpPr>
          <p:nvPr/>
        </p:nvSpPr>
        <p:spPr bwMode="auto">
          <a:xfrm>
            <a:off x="1091009" y="9047097"/>
            <a:ext cx="672307" cy="656940"/>
          </a:xfrm>
          <a:custGeom>
            <a:avLst/>
            <a:gdLst>
              <a:gd name="T0" fmla="*/ 268685066 w 1149"/>
              <a:gd name="T1" fmla="*/ 18765542 h 1121"/>
              <a:gd name="T2" fmla="*/ 249042344 w 1149"/>
              <a:gd name="T3" fmla="*/ 0 h 1121"/>
              <a:gd name="T4" fmla="*/ 205781449 w 1149"/>
              <a:gd name="T5" fmla="*/ 49963145 h 1121"/>
              <a:gd name="T6" fmla="*/ 122533446 w 1149"/>
              <a:gd name="T7" fmla="*/ 17123690 h 1121"/>
              <a:gd name="T8" fmla="*/ 0 w 1149"/>
              <a:gd name="T9" fmla="*/ 140036873 h 1121"/>
              <a:gd name="T10" fmla="*/ 122533446 w 1149"/>
              <a:gd name="T11" fmla="*/ 262950540 h 1121"/>
              <a:gd name="T12" fmla="*/ 245066893 w 1149"/>
              <a:gd name="T13" fmla="*/ 140036873 h 1121"/>
              <a:gd name="T14" fmla="*/ 225891786 w 1149"/>
              <a:gd name="T15" fmla="*/ 74123550 h 1121"/>
              <a:gd name="T16" fmla="*/ 268685066 w 1149"/>
              <a:gd name="T17" fmla="*/ 18765542 h 1121"/>
              <a:gd name="T18" fmla="*/ 227528679 w 1149"/>
              <a:gd name="T19" fmla="*/ 140036873 h 1121"/>
              <a:gd name="T20" fmla="*/ 122533446 w 1149"/>
              <a:gd name="T21" fmla="*/ 245358027 h 1121"/>
              <a:gd name="T22" fmla="*/ 17304164 w 1149"/>
              <a:gd name="T23" fmla="*/ 140036873 h 1121"/>
              <a:gd name="T24" fmla="*/ 122533446 w 1149"/>
              <a:gd name="T25" fmla="*/ 34481307 h 1121"/>
              <a:gd name="T26" fmla="*/ 194323195 w 1149"/>
              <a:gd name="T27" fmla="*/ 63098928 h 1121"/>
              <a:gd name="T28" fmla="*/ 118557996 w 1149"/>
              <a:gd name="T29" fmla="*/ 150592672 h 1121"/>
              <a:gd name="T30" fmla="*/ 62201953 w 1149"/>
              <a:gd name="T31" fmla="*/ 94061635 h 1121"/>
              <a:gd name="T32" fmla="*/ 43494944 w 1149"/>
              <a:gd name="T33" fmla="*/ 131827130 h 1121"/>
              <a:gd name="T34" fmla="*/ 101721446 w 1149"/>
              <a:gd name="T35" fmla="*/ 197271629 h 1121"/>
              <a:gd name="T36" fmla="*/ 115518258 w 1149"/>
              <a:gd name="T37" fmla="*/ 214394835 h 1121"/>
              <a:gd name="T38" fmla="*/ 129548635 w 1149"/>
              <a:gd name="T39" fmla="*/ 197975349 h 1121"/>
              <a:gd name="T40" fmla="*/ 214199966 w 1149"/>
              <a:gd name="T41" fmla="*/ 88901184 h 1121"/>
              <a:gd name="T42" fmla="*/ 227528679 w 1149"/>
              <a:gd name="T43" fmla="*/ 140036873 h 112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49" h="1121">
                <a:moveTo>
                  <a:pt x="1149" y="80"/>
                </a:moveTo>
                <a:cubicBezTo>
                  <a:pt x="1065" y="0"/>
                  <a:pt x="1065" y="0"/>
                  <a:pt x="1065" y="0"/>
                </a:cubicBezTo>
                <a:cubicBezTo>
                  <a:pt x="880" y="213"/>
                  <a:pt x="880" y="213"/>
                  <a:pt x="880" y="213"/>
                </a:cubicBezTo>
                <a:cubicBezTo>
                  <a:pt x="786" y="126"/>
                  <a:pt x="661" y="73"/>
                  <a:pt x="524" y="73"/>
                </a:cubicBezTo>
                <a:cubicBezTo>
                  <a:pt x="235" y="73"/>
                  <a:pt x="0" y="308"/>
                  <a:pt x="0" y="597"/>
                </a:cubicBezTo>
                <a:cubicBezTo>
                  <a:pt x="0" y="886"/>
                  <a:pt x="235" y="1121"/>
                  <a:pt x="524" y="1121"/>
                </a:cubicBezTo>
                <a:cubicBezTo>
                  <a:pt x="813" y="1121"/>
                  <a:pt x="1048" y="886"/>
                  <a:pt x="1048" y="597"/>
                </a:cubicBezTo>
                <a:cubicBezTo>
                  <a:pt x="1048" y="493"/>
                  <a:pt x="1018" y="397"/>
                  <a:pt x="966" y="316"/>
                </a:cubicBezTo>
                <a:lnTo>
                  <a:pt x="1149" y="80"/>
                </a:lnTo>
                <a:close/>
                <a:moveTo>
                  <a:pt x="973" y="597"/>
                </a:moveTo>
                <a:cubicBezTo>
                  <a:pt x="973" y="845"/>
                  <a:pt x="772" y="1046"/>
                  <a:pt x="524" y="1046"/>
                </a:cubicBezTo>
                <a:cubicBezTo>
                  <a:pt x="276" y="1046"/>
                  <a:pt x="74" y="845"/>
                  <a:pt x="74" y="597"/>
                </a:cubicBezTo>
                <a:cubicBezTo>
                  <a:pt x="74" y="349"/>
                  <a:pt x="276" y="147"/>
                  <a:pt x="524" y="147"/>
                </a:cubicBezTo>
                <a:cubicBezTo>
                  <a:pt x="643" y="147"/>
                  <a:pt x="750" y="194"/>
                  <a:pt x="831" y="269"/>
                </a:cubicBezTo>
                <a:cubicBezTo>
                  <a:pt x="507" y="642"/>
                  <a:pt x="507" y="642"/>
                  <a:pt x="507" y="642"/>
                </a:cubicBezTo>
                <a:cubicBezTo>
                  <a:pt x="266" y="401"/>
                  <a:pt x="266" y="401"/>
                  <a:pt x="266" y="401"/>
                </a:cubicBezTo>
                <a:cubicBezTo>
                  <a:pt x="186" y="562"/>
                  <a:pt x="186" y="562"/>
                  <a:pt x="186" y="562"/>
                </a:cubicBezTo>
                <a:cubicBezTo>
                  <a:pt x="435" y="841"/>
                  <a:pt x="435" y="841"/>
                  <a:pt x="435" y="841"/>
                </a:cubicBezTo>
                <a:cubicBezTo>
                  <a:pt x="494" y="914"/>
                  <a:pt x="494" y="914"/>
                  <a:pt x="494" y="914"/>
                </a:cubicBezTo>
                <a:cubicBezTo>
                  <a:pt x="554" y="844"/>
                  <a:pt x="554" y="844"/>
                  <a:pt x="554" y="844"/>
                </a:cubicBezTo>
                <a:cubicBezTo>
                  <a:pt x="916" y="379"/>
                  <a:pt x="916" y="379"/>
                  <a:pt x="916" y="379"/>
                </a:cubicBezTo>
                <a:cubicBezTo>
                  <a:pt x="952" y="443"/>
                  <a:pt x="973" y="518"/>
                  <a:pt x="973" y="597"/>
                </a:cubicBezTo>
                <a:close/>
              </a:path>
            </a:pathLst>
          </a:custGeom>
          <a:solidFill>
            <a:srgbClr val="D32D46"/>
          </a:solidFill>
          <a:ln>
            <a:noFill/>
          </a:ln>
          <a:extLst/>
        </p:spPr>
        <p:txBody>
          <a:bodyPr lIns="68571" tIns="34286" rIns="68571" bIns="34286"/>
          <a:lstStyle/>
          <a:p>
            <a:endParaRPr lang="es-ES"/>
          </a:p>
        </p:txBody>
      </p:sp>
      <p:pic>
        <p:nvPicPr>
          <p:cNvPr id="24" name="Picture 5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4338" y="0"/>
            <a:ext cx="2633662" cy="1189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47"/>
          <p:cNvSpPr/>
          <p:nvPr/>
        </p:nvSpPr>
        <p:spPr bwMode="auto">
          <a:xfrm>
            <a:off x="14311313" y="366713"/>
            <a:ext cx="2659062" cy="2662237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bg2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27" name="Freeform 102"/>
          <p:cNvSpPr>
            <a:spLocks noChangeArrowheads="1"/>
          </p:cNvSpPr>
          <p:nvPr/>
        </p:nvSpPr>
        <p:spPr bwMode="auto">
          <a:xfrm>
            <a:off x="14966989" y="1028815"/>
            <a:ext cx="1330416" cy="1289405"/>
          </a:xfrm>
          <a:custGeom>
            <a:avLst/>
            <a:gdLst>
              <a:gd name="T0" fmla="*/ 2147483647 w 498"/>
              <a:gd name="T1" fmla="*/ 2147483647 h 445"/>
              <a:gd name="T2" fmla="*/ 2147483647 w 498"/>
              <a:gd name="T3" fmla="*/ 2147483647 h 445"/>
              <a:gd name="T4" fmla="*/ 2147483647 w 498"/>
              <a:gd name="T5" fmla="*/ 2147483647 h 445"/>
              <a:gd name="T6" fmla="*/ 2147483647 w 498"/>
              <a:gd name="T7" fmla="*/ 2147483647 h 445"/>
              <a:gd name="T8" fmla="*/ 2147483647 w 498"/>
              <a:gd name="T9" fmla="*/ 2147483647 h 445"/>
              <a:gd name="T10" fmla="*/ 2147483647 w 498"/>
              <a:gd name="T11" fmla="*/ 2147483647 h 445"/>
              <a:gd name="T12" fmla="*/ 2147483647 w 498"/>
              <a:gd name="T13" fmla="*/ 2147483647 h 445"/>
              <a:gd name="T14" fmla="*/ 2147483647 w 498"/>
              <a:gd name="T15" fmla="*/ 2147483647 h 445"/>
              <a:gd name="T16" fmla="*/ 2147483647 w 498"/>
              <a:gd name="T17" fmla="*/ 0 h 445"/>
              <a:gd name="T18" fmla="*/ 2147483647 w 498"/>
              <a:gd name="T19" fmla="*/ 2147483647 h 445"/>
              <a:gd name="T20" fmla="*/ 2147483647 w 498"/>
              <a:gd name="T21" fmla="*/ 2147483647 h 445"/>
              <a:gd name="T22" fmla="*/ 2147483647 w 498"/>
              <a:gd name="T23" fmla="*/ 2147483647 h 445"/>
              <a:gd name="T24" fmla="*/ 2147483647 w 498"/>
              <a:gd name="T25" fmla="*/ 2147483647 h 445"/>
              <a:gd name="T26" fmla="*/ 0 w 498"/>
              <a:gd name="T27" fmla="*/ 2147483647 h 445"/>
              <a:gd name="T28" fmla="*/ 0 w 498"/>
              <a:gd name="T29" fmla="*/ 2147483647 h 445"/>
              <a:gd name="T30" fmla="*/ 2147483647 w 498"/>
              <a:gd name="T31" fmla="*/ 2147483647 h 445"/>
              <a:gd name="T32" fmla="*/ 2147483647 w 498"/>
              <a:gd name="T33" fmla="*/ 2147483647 h 445"/>
              <a:gd name="T34" fmla="*/ 2147483647 w 498"/>
              <a:gd name="T35" fmla="*/ 2147483647 h 445"/>
              <a:gd name="T36" fmla="*/ 2147483647 w 498"/>
              <a:gd name="T37" fmla="*/ 2147483647 h 445"/>
              <a:gd name="T38" fmla="*/ 2147483647 w 498"/>
              <a:gd name="T39" fmla="*/ 2147483647 h 445"/>
              <a:gd name="T40" fmla="*/ 2147483647 w 498"/>
              <a:gd name="T41" fmla="*/ 2147483647 h 445"/>
              <a:gd name="T42" fmla="*/ 2147483647 w 498"/>
              <a:gd name="T43" fmla="*/ 2147483647 h 445"/>
              <a:gd name="T44" fmla="*/ 2147483647 w 498"/>
              <a:gd name="T45" fmla="*/ 2147483647 h 445"/>
              <a:gd name="T46" fmla="*/ 2147483647 w 498"/>
              <a:gd name="T47" fmla="*/ 2147483647 h 445"/>
              <a:gd name="T48" fmla="*/ 2147483647 w 498"/>
              <a:gd name="T49" fmla="*/ 2147483647 h 445"/>
              <a:gd name="T50" fmla="*/ 2147483647 w 498"/>
              <a:gd name="T51" fmla="*/ 2147483647 h 445"/>
              <a:gd name="T52" fmla="*/ 2147483647 w 498"/>
              <a:gd name="T53" fmla="*/ 2147483647 h 445"/>
              <a:gd name="T54" fmla="*/ 2147483647 w 498"/>
              <a:gd name="T55" fmla="*/ 2147483647 h 445"/>
              <a:gd name="T56" fmla="*/ 2147483647 w 498"/>
              <a:gd name="T57" fmla="*/ 2147483647 h 445"/>
              <a:gd name="T58" fmla="*/ 2147483647 w 498"/>
              <a:gd name="T59" fmla="*/ 2147483647 h 445"/>
              <a:gd name="T60" fmla="*/ 2147483647 w 498"/>
              <a:gd name="T61" fmla="*/ 2147483647 h 445"/>
              <a:gd name="T62" fmla="*/ 2147483647 w 498"/>
              <a:gd name="T63" fmla="*/ 2147483647 h 445"/>
              <a:gd name="T64" fmla="*/ 2147483647 w 498"/>
              <a:gd name="T65" fmla="*/ 2147483647 h 445"/>
              <a:gd name="T66" fmla="*/ 2147483647 w 498"/>
              <a:gd name="T67" fmla="*/ 2147483647 h 445"/>
              <a:gd name="T68" fmla="*/ 2147483647 w 498"/>
              <a:gd name="T69" fmla="*/ 2147483647 h 445"/>
              <a:gd name="T70" fmla="*/ 2147483647 w 498"/>
              <a:gd name="T71" fmla="*/ 2147483647 h 445"/>
              <a:gd name="T72" fmla="*/ 2147483647 w 498"/>
              <a:gd name="T73" fmla="*/ 2147483647 h 445"/>
              <a:gd name="T74" fmla="*/ 2147483647 w 498"/>
              <a:gd name="T75" fmla="*/ 2147483647 h 445"/>
              <a:gd name="T76" fmla="*/ 2147483647 w 498"/>
              <a:gd name="T77" fmla="*/ 2147483647 h 445"/>
              <a:gd name="T78" fmla="*/ 2147483647 w 498"/>
              <a:gd name="T79" fmla="*/ 2147483647 h 445"/>
              <a:gd name="T80" fmla="*/ 2147483647 w 498"/>
              <a:gd name="T81" fmla="*/ 2147483647 h 445"/>
              <a:gd name="T82" fmla="*/ 2147483647 w 498"/>
              <a:gd name="T83" fmla="*/ 2147483647 h 445"/>
              <a:gd name="T84" fmla="*/ 2147483647 w 498"/>
              <a:gd name="T85" fmla="*/ 2147483647 h 445"/>
              <a:gd name="T86" fmla="*/ 2147483647 w 498"/>
              <a:gd name="T87" fmla="*/ 2147483647 h 445"/>
              <a:gd name="T88" fmla="*/ 2147483647 w 498"/>
              <a:gd name="T89" fmla="*/ 2147483647 h 445"/>
              <a:gd name="T90" fmla="*/ 2147483647 w 498"/>
              <a:gd name="T91" fmla="*/ 2147483647 h 445"/>
              <a:gd name="T92" fmla="*/ 2147483647 w 498"/>
              <a:gd name="T93" fmla="*/ 2147483647 h 445"/>
              <a:gd name="T94" fmla="*/ 2147483647 w 498"/>
              <a:gd name="T95" fmla="*/ 2147483647 h 445"/>
              <a:gd name="T96" fmla="*/ 2147483647 w 498"/>
              <a:gd name="T97" fmla="*/ 2147483647 h 445"/>
              <a:gd name="T98" fmla="*/ 2147483647 w 498"/>
              <a:gd name="T99" fmla="*/ 2147483647 h 445"/>
              <a:gd name="T100" fmla="*/ 2147483647 w 498"/>
              <a:gd name="T101" fmla="*/ 2147483647 h 445"/>
              <a:gd name="T102" fmla="*/ 2147483647 w 498"/>
              <a:gd name="T103" fmla="*/ 2147483647 h 445"/>
              <a:gd name="T104" fmla="*/ 2147483647 w 498"/>
              <a:gd name="T105" fmla="*/ 2147483647 h 44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98"/>
              <a:gd name="T160" fmla="*/ 0 h 445"/>
              <a:gd name="T161" fmla="*/ 498 w 498"/>
              <a:gd name="T162" fmla="*/ 445 h 44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98" h="445">
                <a:moveTo>
                  <a:pt x="80" y="151"/>
                </a:moveTo>
                <a:lnTo>
                  <a:pt x="80" y="151"/>
                </a:lnTo>
                <a:cubicBezTo>
                  <a:pt x="97" y="134"/>
                  <a:pt x="116" y="143"/>
                  <a:pt x="142" y="169"/>
                </a:cubicBezTo>
                <a:cubicBezTo>
                  <a:pt x="151" y="178"/>
                  <a:pt x="151" y="169"/>
                  <a:pt x="151" y="169"/>
                </a:cubicBezTo>
                <a:cubicBezTo>
                  <a:pt x="160" y="169"/>
                  <a:pt x="186" y="134"/>
                  <a:pt x="195" y="134"/>
                </a:cubicBezTo>
                <a:cubicBezTo>
                  <a:pt x="195" y="134"/>
                  <a:pt x="195" y="134"/>
                  <a:pt x="195" y="125"/>
                </a:cubicBezTo>
                <a:cubicBezTo>
                  <a:pt x="186" y="125"/>
                  <a:pt x="178" y="116"/>
                  <a:pt x="178" y="107"/>
                </a:cubicBezTo>
                <a:cubicBezTo>
                  <a:pt x="133" y="45"/>
                  <a:pt x="301" y="10"/>
                  <a:pt x="275" y="10"/>
                </a:cubicBezTo>
                <a:cubicBezTo>
                  <a:pt x="257" y="0"/>
                  <a:pt x="204" y="0"/>
                  <a:pt x="195" y="0"/>
                </a:cubicBezTo>
                <a:cubicBezTo>
                  <a:pt x="169" y="10"/>
                  <a:pt x="125" y="36"/>
                  <a:pt x="107" y="54"/>
                </a:cubicBezTo>
                <a:cubicBezTo>
                  <a:pt x="80" y="72"/>
                  <a:pt x="72" y="81"/>
                  <a:pt x="72" y="81"/>
                </a:cubicBezTo>
                <a:cubicBezTo>
                  <a:pt x="62" y="89"/>
                  <a:pt x="72" y="107"/>
                  <a:pt x="53" y="116"/>
                </a:cubicBezTo>
                <a:cubicBezTo>
                  <a:pt x="36" y="125"/>
                  <a:pt x="27" y="116"/>
                  <a:pt x="18" y="125"/>
                </a:cubicBezTo>
                <a:cubicBezTo>
                  <a:pt x="18" y="134"/>
                  <a:pt x="9" y="134"/>
                  <a:pt x="0" y="143"/>
                </a:cubicBezTo>
                <a:lnTo>
                  <a:pt x="0" y="151"/>
                </a:lnTo>
                <a:lnTo>
                  <a:pt x="36" y="187"/>
                </a:lnTo>
                <a:cubicBezTo>
                  <a:pt x="36" y="196"/>
                  <a:pt x="44" y="196"/>
                  <a:pt x="53" y="196"/>
                </a:cubicBezTo>
                <a:cubicBezTo>
                  <a:pt x="53" y="187"/>
                  <a:pt x="62" y="178"/>
                  <a:pt x="72" y="178"/>
                </a:cubicBezTo>
                <a:cubicBezTo>
                  <a:pt x="72" y="178"/>
                  <a:pt x="72" y="151"/>
                  <a:pt x="80" y="151"/>
                </a:cubicBezTo>
                <a:close/>
                <a:moveTo>
                  <a:pt x="222" y="160"/>
                </a:moveTo>
                <a:lnTo>
                  <a:pt x="222" y="160"/>
                </a:lnTo>
                <a:cubicBezTo>
                  <a:pt x="213" y="160"/>
                  <a:pt x="213" y="160"/>
                  <a:pt x="213" y="160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69" y="196"/>
                  <a:pt x="169" y="196"/>
                  <a:pt x="169" y="204"/>
                </a:cubicBezTo>
                <a:cubicBezTo>
                  <a:pt x="381" y="435"/>
                  <a:pt x="381" y="435"/>
                  <a:pt x="381" y="435"/>
                </a:cubicBezTo>
                <a:cubicBezTo>
                  <a:pt x="381" y="444"/>
                  <a:pt x="391" y="444"/>
                  <a:pt x="399" y="435"/>
                </a:cubicBezTo>
                <a:cubicBezTo>
                  <a:pt x="426" y="417"/>
                  <a:pt x="426" y="417"/>
                  <a:pt x="426" y="417"/>
                </a:cubicBezTo>
                <a:cubicBezTo>
                  <a:pt x="426" y="408"/>
                  <a:pt x="426" y="400"/>
                  <a:pt x="426" y="400"/>
                </a:cubicBezTo>
                <a:lnTo>
                  <a:pt x="222" y="160"/>
                </a:lnTo>
                <a:close/>
                <a:moveTo>
                  <a:pt x="497" y="63"/>
                </a:moveTo>
                <a:lnTo>
                  <a:pt x="497" y="63"/>
                </a:lnTo>
                <a:cubicBezTo>
                  <a:pt x="488" y="45"/>
                  <a:pt x="488" y="54"/>
                  <a:pt x="479" y="54"/>
                </a:cubicBezTo>
                <a:cubicBezTo>
                  <a:pt x="479" y="63"/>
                  <a:pt x="461" y="81"/>
                  <a:pt x="461" y="89"/>
                </a:cubicBezTo>
                <a:cubicBezTo>
                  <a:pt x="452" y="107"/>
                  <a:pt x="435" y="125"/>
                  <a:pt x="408" y="107"/>
                </a:cubicBezTo>
                <a:cubicBezTo>
                  <a:pt x="381" y="81"/>
                  <a:pt x="391" y="72"/>
                  <a:pt x="399" y="63"/>
                </a:cubicBezTo>
                <a:cubicBezTo>
                  <a:pt x="399" y="54"/>
                  <a:pt x="417" y="28"/>
                  <a:pt x="417" y="19"/>
                </a:cubicBezTo>
                <a:cubicBezTo>
                  <a:pt x="426" y="19"/>
                  <a:pt x="417" y="10"/>
                  <a:pt x="408" y="10"/>
                </a:cubicBezTo>
                <a:cubicBezTo>
                  <a:pt x="399" y="19"/>
                  <a:pt x="346" y="36"/>
                  <a:pt x="337" y="72"/>
                </a:cubicBezTo>
                <a:cubicBezTo>
                  <a:pt x="328" y="98"/>
                  <a:pt x="346" y="125"/>
                  <a:pt x="319" y="151"/>
                </a:cubicBezTo>
                <a:cubicBezTo>
                  <a:pt x="284" y="187"/>
                  <a:pt x="284" y="187"/>
                  <a:pt x="284" y="187"/>
                </a:cubicBezTo>
                <a:cubicBezTo>
                  <a:pt x="319" y="231"/>
                  <a:pt x="319" y="231"/>
                  <a:pt x="319" y="231"/>
                </a:cubicBezTo>
                <a:cubicBezTo>
                  <a:pt x="364" y="187"/>
                  <a:pt x="364" y="187"/>
                  <a:pt x="364" y="187"/>
                </a:cubicBezTo>
                <a:cubicBezTo>
                  <a:pt x="372" y="178"/>
                  <a:pt x="391" y="169"/>
                  <a:pt x="408" y="178"/>
                </a:cubicBezTo>
                <a:cubicBezTo>
                  <a:pt x="452" y="187"/>
                  <a:pt x="470" y="169"/>
                  <a:pt x="488" y="143"/>
                </a:cubicBezTo>
                <a:cubicBezTo>
                  <a:pt x="497" y="116"/>
                  <a:pt x="497" y="72"/>
                  <a:pt x="497" y="63"/>
                </a:cubicBezTo>
                <a:close/>
                <a:moveTo>
                  <a:pt x="72" y="400"/>
                </a:moveTo>
                <a:lnTo>
                  <a:pt x="72" y="400"/>
                </a:lnTo>
                <a:cubicBezTo>
                  <a:pt x="62" y="408"/>
                  <a:pt x="62" y="417"/>
                  <a:pt x="72" y="417"/>
                </a:cubicBezTo>
                <a:cubicBezTo>
                  <a:pt x="89" y="444"/>
                  <a:pt x="89" y="444"/>
                  <a:pt x="89" y="444"/>
                </a:cubicBezTo>
                <a:cubicBezTo>
                  <a:pt x="97" y="444"/>
                  <a:pt x="107" y="444"/>
                  <a:pt x="107" y="435"/>
                </a:cubicBezTo>
                <a:cubicBezTo>
                  <a:pt x="231" y="320"/>
                  <a:pt x="231" y="320"/>
                  <a:pt x="231" y="320"/>
                </a:cubicBezTo>
                <a:cubicBezTo>
                  <a:pt x="195" y="275"/>
                  <a:pt x="195" y="275"/>
                  <a:pt x="195" y="275"/>
                </a:cubicBezTo>
                <a:lnTo>
                  <a:pt x="72" y="400"/>
                </a:lnTo>
                <a:close/>
              </a:path>
            </a:pathLst>
          </a:custGeom>
          <a:solidFill>
            <a:srgbClr val="D32D46"/>
          </a:solidFill>
          <a:ln>
            <a:noFill/>
          </a:ln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53217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38" grpId="0"/>
      <p:bldP spid="39" grpId="0"/>
      <p:bldP spid="16" grpId="0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Business March5 v2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BAAAA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5460</TotalTime>
  <Words>3344</Words>
  <Application>Microsoft Office PowerPoint</Application>
  <PresentationFormat>Personalizado</PresentationFormat>
  <Paragraphs>415</Paragraphs>
  <Slides>36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7" baseType="lpstr">
      <vt:lpstr>ＭＳ Ｐゴシック</vt:lpstr>
      <vt:lpstr>Arial</vt:lpstr>
      <vt:lpstr>Calibri</vt:lpstr>
      <vt:lpstr>Gill Sans</vt:lpstr>
      <vt:lpstr>Nexa Bold</vt:lpstr>
      <vt:lpstr>Roboto Black</vt:lpstr>
      <vt:lpstr>Roboto Light</vt:lpstr>
      <vt:lpstr>Roboto Medium</vt:lpstr>
      <vt:lpstr>Roboto Regular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Oficina de Gestión de la Comunicación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de presentación corporativa Universidad de Granada 4:3</dc:title>
  <dc:creator>Ángel Rodríguez Valverde</dc:creator>
  <cp:lastModifiedBy>Evangelia Tzeremaki</cp:lastModifiedBy>
  <cp:revision>806</cp:revision>
  <dcterms:created xsi:type="dcterms:W3CDTF">2017-04-03T06:52:49Z</dcterms:created>
  <dcterms:modified xsi:type="dcterms:W3CDTF">2023-02-15T07:57:54Z</dcterms:modified>
</cp:coreProperties>
</file>