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566" r:id="rId2"/>
    <p:sldId id="567" r:id="rId3"/>
    <p:sldId id="543" r:id="rId4"/>
    <p:sldId id="542" r:id="rId5"/>
    <p:sldId id="546" r:id="rId6"/>
    <p:sldId id="264" r:id="rId7"/>
    <p:sldId id="544" r:id="rId8"/>
    <p:sldId id="545" r:id="rId9"/>
    <p:sldId id="442" r:id="rId10"/>
    <p:sldId id="547" r:id="rId11"/>
    <p:sldId id="548" r:id="rId12"/>
    <p:sldId id="549" r:id="rId13"/>
    <p:sldId id="550" r:id="rId14"/>
    <p:sldId id="551" r:id="rId15"/>
    <p:sldId id="552" r:id="rId16"/>
    <p:sldId id="553" r:id="rId17"/>
    <p:sldId id="554" r:id="rId18"/>
    <p:sldId id="555" r:id="rId19"/>
    <p:sldId id="556" r:id="rId20"/>
    <p:sldId id="557" r:id="rId21"/>
    <p:sldId id="445" r:id="rId22"/>
    <p:sldId id="561" r:id="rId23"/>
    <p:sldId id="558" r:id="rId24"/>
    <p:sldId id="560" r:id="rId25"/>
    <p:sldId id="562" r:id="rId26"/>
    <p:sldId id="559" r:id="rId27"/>
    <p:sldId id="563" r:id="rId28"/>
    <p:sldId id="565" r:id="rId29"/>
  </p:sldIdLst>
  <p:sldSz cx="18288000" cy="13716000"/>
  <p:notesSz cx="6858000" cy="9144000"/>
  <p:defaultTextStyle>
    <a:defPPr>
      <a:defRPr lang="en-US"/>
    </a:defPPr>
    <a:lvl1pPr algn="l" defTabSz="1219200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1219200" indent="-762000" algn="l" defTabSz="1219200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2438400" indent="-1524000" algn="l" defTabSz="1219200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3657600" indent="-2286000" algn="l" defTabSz="1219200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4876800" indent="-3048000" algn="l" defTabSz="1219200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B3830"/>
    <a:srgbClr val="E78784"/>
    <a:srgbClr val="D32D46"/>
    <a:srgbClr val="2F3A49"/>
    <a:srgbClr val="4A5B74"/>
    <a:srgbClr val="D7433A"/>
    <a:srgbClr val="D74330"/>
    <a:srgbClr val="EFB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4660"/>
  </p:normalViewPr>
  <p:slideViewPr>
    <p:cSldViewPr snapToGrid="0" snapToObjects="1">
      <p:cViewPr varScale="1">
        <p:scale>
          <a:sx n="43" d="100"/>
          <a:sy n="43" d="100"/>
        </p:scale>
        <p:origin x="1110" y="72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06EEA75-0F36-4C5F-8838-7C6CF4A187A2}" type="datetime1">
              <a:rPr lang="en-US" altLang="es-ES"/>
              <a:pPr>
                <a:defRPr/>
              </a:pPr>
              <a:t>9/8/2022</a:t>
            </a:fld>
            <a:endParaRPr lang="en-US" alt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7ED3002-AA99-47B0-B89F-75EE29686A4B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8932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D9FF877-D152-4FA2-B9C8-B4A31C13A968}" type="datetime1">
              <a:rPr lang="en-US" altLang="es-ES"/>
              <a:pPr>
                <a:defRPr/>
              </a:pPr>
              <a:t>9/8/2022</a:t>
            </a:fld>
            <a:endParaRPr lang="en-US" alt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_tradnl" altLang="es-E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noProof="0"/>
              <a:t>Click to edit Master text styles</a:t>
            </a:r>
          </a:p>
          <a:p>
            <a:pPr lvl="1"/>
            <a:r>
              <a:rPr lang="en-US" altLang="es-ES" noProof="0"/>
              <a:t>Second level</a:t>
            </a:r>
          </a:p>
          <a:p>
            <a:pPr lvl="2"/>
            <a:r>
              <a:rPr lang="en-US" altLang="es-ES" noProof="0"/>
              <a:t>Third level</a:t>
            </a:r>
          </a:p>
          <a:p>
            <a:pPr lvl="3"/>
            <a:r>
              <a:rPr lang="en-US" altLang="es-ES" noProof="0"/>
              <a:t>Fourth level</a:t>
            </a:r>
          </a:p>
          <a:p>
            <a:pPr lvl="4"/>
            <a:r>
              <a:rPr lang="en-US" altLang="es-E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4763F92-606B-426E-81EB-30B18182545F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113438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12192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24384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36576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48768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s-ES">
                <a:ea typeface="ＭＳ Ｐゴシック" pitchFamily="34" charset="-128"/>
              </a:rPr>
              <a:t>Drag Picture and Send to Back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16C8A2-E28A-4593-8645-5FE660325634}" type="slidenum">
              <a:rPr lang="en-US" altLang="es-ES" sz="1200" smtClean="0"/>
              <a:pPr>
                <a:spcBef>
                  <a:spcPct val="0"/>
                </a:spcBef>
              </a:pPr>
              <a:t>1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2250091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7835D-2052-4CFC-B1AD-C67491B5C710}" type="slidenum">
              <a:rPr lang="en-US" altLang="es-ES" sz="1200"/>
              <a:pPr eaLnBrk="1" hangingPunct="1">
                <a:spcBef>
                  <a:spcPct val="0"/>
                </a:spcBef>
              </a:pPr>
              <a:t>14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3425024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7835D-2052-4CFC-B1AD-C67491B5C710}" type="slidenum">
              <a:rPr lang="en-US" altLang="es-ES" sz="1200"/>
              <a:pPr eaLnBrk="1" hangingPunct="1">
                <a:spcBef>
                  <a:spcPct val="0"/>
                </a:spcBef>
              </a:pPr>
              <a:t>15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2341490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7835D-2052-4CFC-B1AD-C67491B5C710}" type="slidenum">
              <a:rPr lang="en-US" altLang="es-ES" sz="1200"/>
              <a:pPr eaLnBrk="1" hangingPunct="1">
                <a:spcBef>
                  <a:spcPct val="0"/>
                </a:spcBef>
              </a:pPr>
              <a:t>17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2415015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7835D-2052-4CFC-B1AD-C67491B5C710}" type="slidenum">
              <a:rPr lang="en-US" altLang="es-ES" sz="1200"/>
              <a:pPr eaLnBrk="1" hangingPunct="1">
                <a:spcBef>
                  <a:spcPct val="0"/>
                </a:spcBef>
              </a:pPr>
              <a:t>18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4101968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7835D-2052-4CFC-B1AD-C67491B5C710}" type="slidenum">
              <a:rPr lang="en-US" altLang="es-ES" sz="1200"/>
              <a:pPr eaLnBrk="1" hangingPunct="1">
                <a:spcBef>
                  <a:spcPct val="0"/>
                </a:spcBef>
              </a:pPr>
              <a:t>20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1732078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7835D-2052-4CFC-B1AD-C67491B5C710}" type="slidenum">
              <a:rPr lang="en-US" altLang="es-ES" sz="1200"/>
              <a:pPr eaLnBrk="1" hangingPunct="1">
                <a:spcBef>
                  <a:spcPct val="0"/>
                </a:spcBef>
              </a:pPr>
              <a:t>22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142225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7835D-2052-4CFC-B1AD-C67491B5C710}" type="slidenum">
              <a:rPr lang="en-US" altLang="es-ES" sz="1200"/>
              <a:pPr eaLnBrk="1" hangingPunct="1">
                <a:spcBef>
                  <a:spcPct val="0"/>
                </a:spcBef>
              </a:pPr>
              <a:t>23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753792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7835D-2052-4CFC-B1AD-C67491B5C710}" type="slidenum">
              <a:rPr lang="en-US" altLang="es-ES" sz="1200"/>
              <a:pPr eaLnBrk="1" hangingPunct="1">
                <a:spcBef>
                  <a:spcPct val="0"/>
                </a:spcBef>
              </a:pPr>
              <a:t>24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2254156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7835D-2052-4CFC-B1AD-C67491B5C710}" type="slidenum">
              <a:rPr lang="en-US" altLang="es-ES" sz="1200"/>
              <a:pPr eaLnBrk="1" hangingPunct="1">
                <a:spcBef>
                  <a:spcPct val="0"/>
                </a:spcBef>
              </a:pPr>
              <a:t>26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1492148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7835D-2052-4CFC-B1AD-C67491B5C710}" type="slidenum">
              <a:rPr lang="en-US" altLang="es-ES" sz="1200"/>
              <a:pPr eaLnBrk="1" hangingPunct="1">
                <a:spcBef>
                  <a:spcPct val="0"/>
                </a:spcBef>
              </a:pPr>
              <a:t>27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2091962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83B5A9D-D2FC-401D-A97F-18436C66C063}" type="slidenum">
              <a:rPr lang="en-US" altLang="es-ES" sz="1200"/>
              <a:pPr eaLnBrk="1" hangingPunct="1">
                <a:spcBef>
                  <a:spcPct val="0"/>
                </a:spcBef>
              </a:pPr>
              <a:t>2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2766025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309B5CF-135C-461A-ADB2-50EBFC70F208}" type="slidenum">
              <a:rPr lang="en-US" altLang="es-ES" sz="1200"/>
              <a:pPr>
                <a:spcBef>
                  <a:spcPct val="0"/>
                </a:spcBef>
              </a:pPr>
              <a:t>4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1284027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7835D-2052-4CFC-B1AD-C67491B5C710}" type="slidenum">
              <a:rPr lang="en-US" altLang="es-ES" sz="1200"/>
              <a:pPr eaLnBrk="1" hangingPunct="1">
                <a:spcBef>
                  <a:spcPct val="0"/>
                </a:spcBef>
              </a:pPr>
              <a:t>6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2188073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7835D-2052-4CFC-B1AD-C67491B5C710}" type="slidenum">
              <a:rPr lang="en-US" altLang="es-ES" sz="1200"/>
              <a:pPr eaLnBrk="1" hangingPunct="1">
                <a:spcBef>
                  <a:spcPct val="0"/>
                </a:spcBef>
              </a:pPr>
              <a:t>7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3567106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7835D-2052-4CFC-B1AD-C67491B5C710}" type="slidenum">
              <a:rPr lang="en-US" altLang="es-ES" sz="1200"/>
              <a:pPr eaLnBrk="1" hangingPunct="1">
                <a:spcBef>
                  <a:spcPct val="0"/>
                </a:spcBef>
              </a:pPr>
              <a:t>8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3576177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7835D-2052-4CFC-B1AD-C67491B5C710}" type="slidenum">
              <a:rPr lang="en-US" altLang="es-ES" sz="1200"/>
              <a:pPr eaLnBrk="1" hangingPunct="1">
                <a:spcBef>
                  <a:spcPct val="0"/>
                </a:spcBef>
              </a:pPr>
              <a:t>10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3651117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7835D-2052-4CFC-B1AD-C67491B5C710}" type="slidenum">
              <a:rPr lang="en-US" altLang="es-ES" sz="1200"/>
              <a:pPr eaLnBrk="1" hangingPunct="1">
                <a:spcBef>
                  <a:spcPct val="0"/>
                </a:spcBef>
              </a:pPr>
              <a:t>11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4221528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27835D-2052-4CFC-B1AD-C67491B5C710}" type="slidenum">
              <a:rPr lang="en-US" altLang="es-ES" sz="1200"/>
              <a:pPr eaLnBrk="1" hangingPunct="1">
                <a:spcBef>
                  <a:spcPct val="0"/>
                </a:spcBef>
              </a:pPr>
              <a:t>12</a:t>
            </a:fld>
            <a:endParaRPr lang="en-US" altLang="es-ES" sz="1200"/>
          </a:p>
        </p:txBody>
      </p:sp>
    </p:spTree>
    <p:extLst>
      <p:ext uri="{BB962C8B-B14F-4D97-AF65-F5344CB8AC3E}">
        <p14:creationId xmlns:p14="http://schemas.microsoft.com/office/powerpoint/2010/main" val="132877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0" y="4489450"/>
            <a:ext cx="6400800" cy="35877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11887200" y="4489450"/>
            <a:ext cx="6400800" cy="35877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0591493"/>
      </p:ext>
    </p:extLst>
  </p:cSld>
  <p:clrMapOvr>
    <a:masterClrMapping/>
  </p:clrMapOvr>
  <p:transition spd="med">
    <p:push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ad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-1" y="-1"/>
            <a:ext cx="18288001" cy="6753381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5103452"/>
      </p:ext>
    </p:extLst>
  </p:cSld>
  <p:clrMapOvr>
    <a:masterClrMapping/>
  </p:clrMapOvr>
  <p:transition spd="med">
    <p:push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"/>
          <p:cNvSpPr txBox="1"/>
          <p:nvPr userDrawn="1"/>
        </p:nvSpPr>
        <p:spPr>
          <a:xfrm>
            <a:off x="16116300" y="11968163"/>
            <a:ext cx="1825625" cy="1455737"/>
          </a:xfrm>
          <a:prstGeom prst="rect">
            <a:avLst/>
          </a:prstGeom>
          <a:solidFill>
            <a:schemeClr val="bg1"/>
          </a:solidFill>
        </p:spPr>
        <p:txBody>
          <a:bodyPr wrap="none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709475321"/>
      </p:ext>
    </p:extLst>
  </p:cSld>
  <p:clrMapOvr>
    <a:masterClrMapping/>
  </p:clrMapOvr>
  <p:transition spd="med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icture Placeholder 21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18288000" cy="13716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9059425"/>
      </p:ext>
    </p:extLst>
  </p:cSld>
  <p:clrMapOvr>
    <a:masterClrMapping/>
  </p:clrMapOvr>
  <p:transition spd="med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415895"/>
      </p:ext>
    </p:extLst>
  </p:cSld>
  <p:clrMapOvr>
    <a:masterClrMapping/>
  </p:clrMapOvr>
  <p:transition spd="med"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46392"/>
      </p:ext>
    </p:extLst>
  </p:cSld>
  <p:clrMapOvr>
    <a:masterClrMapping/>
  </p:clrMapOvr>
  <p:transition spd="med"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184619"/>
      </p:ext>
    </p:extLst>
  </p:cSld>
  <p:clrMapOvr>
    <a:masterClrMapping/>
  </p:clrMapOvr>
  <p:transition spd="med"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0" y="4330700"/>
            <a:ext cx="7661225" cy="4332288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74692618"/>
      </p:ext>
    </p:extLst>
  </p:cSld>
  <p:clrMapOvr>
    <a:masterClrMapping/>
  </p:clrMapOvr>
  <p:transition spd="med">
    <p:push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4244975"/>
            <a:ext cx="9143260" cy="5235575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642145"/>
      </p:ext>
    </p:extLst>
  </p:cSld>
  <p:clrMapOvr>
    <a:masterClrMapping/>
  </p:clrMapOvr>
  <p:transition spd="med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9145191" y="3372803"/>
            <a:ext cx="9143260" cy="6986590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17837337"/>
      </p:ext>
    </p:extLst>
  </p:cSld>
  <p:clrMapOvr>
    <a:masterClrMapping/>
  </p:clrMapOvr>
  <p:transition spd="med"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518750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466821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1249795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06281631"/>
      </p:ext>
    </p:extLst>
  </p:cSld>
  <p:clrMapOvr>
    <a:masterClrMapping/>
  </p:clrMapOvr>
  <p:transition spd="med"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549275"/>
            <a:ext cx="16459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3200400"/>
            <a:ext cx="16459200" cy="905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52" tIns="121926" rIns="243852" bIns="121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text styles</a:t>
            </a:r>
          </a:p>
          <a:p>
            <a:pPr lvl="1"/>
            <a:r>
              <a:rPr lang="en-US" altLang="es-ES"/>
              <a:t>Second level</a:t>
            </a:r>
          </a:p>
          <a:p>
            <a:pPr lvl="2"/>
            <a:r>
              <a:rPr lang="en-US" altLang="es-ES"/>
              <a:t>Third level</a:t>
            </a:r>
          </a:p>
          <a:p>
            <a:pPr lvl="3"/>
            <a:r>
              <a:rPr lang="en-US" altLang="es-ES"/>
              <a:t>Fourth level</a:t>
            </a:r>
          </a:p>
          <a:p>
            <a:pPr lvl="4"/>
            <a:r>
              <a:rPr lang="en-US" altLang="es-E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12712700"/>
            <a:ext cx="4267200" cy="730250"/>
          </a:xfrm>
          <a:prstGeom prst="rect">
            <a:avLst/>
          </a:prstGeom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>
            <a:lvl1pPr algn="r">
              <a:defRPr sz="2400" smtClean="0">
                <a:solidFill>
                  <a:srgbClr val="A5A6A5"/>
                </a:solidFill>
                <a:latin typeface="Roboto Light" charset="0"/>
              </a:defRPr>
            </a:lvl1pPr>
          </a:lstStyle>
          <a:p>
            <a:pPr>
              <a:defRPr/>
            </a:pPr>
            <a:fld id="{5ACA062E-C456-44B3-8A56-37630B3A57C4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  <p:sp>
        <p:nvSpPr>
          <p:cNvPr id="8" name="Oval 7"/>
          <p:cNvSpPr>
            <a:spLocks noChangeAspect="1"/>
          </p:cNvSpPr>
          <p:nvPr userDrawn="1"/>
        </p:nvSpPr>
        <p:spPr>
          <a:xfrm>
            <a:off x="16370300" y="12155488"/>
            <a:ext cx="914400" cy="911225"/>
          </a:xfrm>
          <a:prstGeom prst="ellipse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5976600" y="12212638"/>
            <a:ext cx="1716088" cy="730250"/>
          </a:xfrm>
          <a:prstGeom prst="rect">
            <a:avLst/>
          </a:prstGeom>
        </p:spPr>
        <p:txBody>
          <a:bodyPr lIns="243852" tIns="121926" rIns="243852" bIns="121926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fld id="{1EB55823-BCDC-445E-9788-1016A72A5515}" type="slidenum">
              <a:rPr lang="en-US" altLang="es-ES" sz="1800" smtClean="0">
                <a:solidFill>
                  <a:schemeClr val="bg1"/>
                </a:solidFill>
                <a:latin typeface="Roboto Regular" charset="0"/>
              </a:rPr>
              <a:pPr algn="ctr" eaLnBrk="1" hangingPunct="1">
                <a:defRPr/>
              </a:pPr>
              <a:t>‹Nº›</a:t>
            </a:fld>
            <a:endParaRPr lang="en-US" altLang="es-ES" sz="1800">
              <a:solidFill>
                <a:schemeClr val="bg1"/>
              </a:solidFill>
              <a:latin typeface="Roboto Regula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ransition spd="med">
    <p:push dir="d"/>
  </p:transition>
  <p:hf sldNum="0"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9pPr>
    </p:titleStyle>
    <p:bodyStyle>
      <a:lvl1pPr marL="342900" indent="-342900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0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1pPr>
      <a:lvl2pPr marL="912813" indent="-4556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2pPr>
      <a:lvl3pPr marL="1827213" indent="-9128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3pPr>
      <a:lvl4pPr marL="2741613" indent="-1370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4pPr>
      <a:lvl5pPr marL="3656013" indent="-18272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5pPr>
      <a:lvl6pPr marL="5028781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6pPr>
      <a:lvl7pPr marL="5943104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7pPr>
      <a:lvl8pPr marL="6857428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8pPr>
      <a:lvl9pPr marL="7771752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24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48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71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95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19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43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267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91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solidaria@ugr.e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gpp2@ugr.e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gpp2@ugr.e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www.facebook.com/internacionalugr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hyperlink" Target="http://twitter.com/canalugr" TargetMode="External"/><Relationship Id="rId4" Type="http://schemas.openxmlformats.org/officeDocument/2006/relationships/hyperlink" Target="http://www.facebook.com/universidadgranada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lojamiento.ugr.e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gr.es/~sc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9" r="16258"/>
          <a:stretch>
            <a:fillRect/>
          </a:stretch>
        </p:blipFill>
        <p:spPr bwMode="auto">
          <a:xfrm>
            <a:off x="9601200" y="0"/>
            <a:ext cx="8709025" cy="1371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Placeholder 2">
            <a:extLst/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9285" r="9285"/>
          <a:stretch>
            <a:fillRect/>
          </a:stretch>
        </p:blipFill>
        <p:spPr>
          <a:xfrm>
            <a:off x="-7106" y="0"/>
            <a:ext cx="9608305" cy="13716000"/>
          </a:xfrm>
          <a:solidFill>
            <a:schemeClr val="bg1">
              <a:lumMod val="95000"/>
            </a:schemeClr>
          </a:solidFill>
        </p:spPr>
      </p:pic>
      <p:pic>
        <p:nvPicPr>
          <p:cNvPr id="5" name="Mesa de trabajo 9.png" descr="Mesa de trabajo 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0219" y="348197"/>
            <a:ext cx="4471565" cy="3284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logotipo ugr_h.png" descr="logotipo ugr_h.png"/>
          <p:cNvPicPr>
            <a:picLocks noChangeAspect="1"/>
          </p:cNvPicPr>
          <p:nvPr/>
        </p:nvPicPr>
        <p:blipFill>
          <a:blip r:embed="rId6">
            <a:extLst/>
          </a:blip>
          <a:srcRect l="60794" t="7071" r="6422" b="74210"/>
          <a:stretch>
            <a:fillRect/>
          </a:stretch>
        </p:blipFill>
        <p:spPr>
          <a:xfrm>
            <a:off x="2187229" y="8979625"/>
            <a:ext cx="5946118" cy="24262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02058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92181" y="2152631"/>
            <a:ext cx="9863986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4000" dirty="0">
              <a:solidFill>
                <a:srgbClr val="D53044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200" dirty="0">
                <a:solidFill>
                  <a:srgbClr val="D53044"/>
                </a:solidFill>
              </a:rPr>
              <a:t>Un </a:t>
            </a:r>
            <a:r>
              <a:rPr lang="en-US" altLang="es-ES" sz="3200" dirty="0" err="1">
                <a:solidFill>
                  <a:srgbClr val="D53044"/>
                </a:solidFill>
              </a:rPr>
              <a:t>amplio</a:t>
            </a:r>
            <a:r>
              <a:rPr lang="en-US" altLang="es-ES" sz="3200" dirty="0">
                <a:solidFill>
                  <a:srgbClr val="D53044"/>
                </a:solidFill>
              </a:rPr>
              <a:t> </a:t>
            </a:r>
            <a:r>
              <a:rPr lang="en-US" altLang="es-ES" sz="3200" dirty="0" err="1">
                <a:solidFill>
                  <a:srgbClr val="D53044"/>
                </a:solidFill>
              </a:rPr>
              <a:t>catálogo</a:t>
            </a:r>
            <a:r>
              <a:rPr lang="en-US" altLang="es-ES" sz="3200" dirty="0">
                <a:solidFill>
                  <a:srgbClr val="D53044"/>
                </a:solidFill>
              </a:rPr>
              <a:t> cultural, </a:t>
            </a:r>
            <a:r>
              <a:rPr lang="en-US" altLang="es-ES" sz="3200" dirty="0" err="1">
                <a:solidFill>
                  <a:srgbClr val="D53044"/>
                </a:solidFill>
              </a:rPr>
              <a:t>exposiciones</a:t>
            </a:r>
            <a:r>
              <a:rPr lang="en-US" altLang="es-ES" sz="3200" dirty="0">
                <a:solidFill>
                  <a:srgbClr val="D53044"/>
                </a:solidFill>
              </a:rPr>
              <a:t> y </a:t>
            </a:r>
            <a:r>
              <a:rPr lang="en-US" altLang="es-ES" sz="3200" dirty="0" err="1">
                <a:solidFill>
                  <a:srgbClr val="D53044"/>
                </a:solidFill>
              </a:rPr>
              <a:t>cursos</a:t>
            </a:r>
            <a:r>
              <a:rPr lang="en-US" altLang="es-ES" sz="3200" dirty="0">
                <a:solidFill>
                  <a:srgbClr val="D53044"/>
                </a:solidFill>
              </a:rPr>
              <a:t> 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200" dirty="0">
                <a:solidFill>
                  <a:srgbClr val="D53044"/>
                </a:solidFill>
              </a:rPr>
              <a:t>A wide range of cultural events, exhibitions and courses: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900" dirty="0">
                <a:solidFill>
                  <a:srgbClr val="D53044"/>
                </a:solidFill>
                <a:latin typeface="Roboto Black" pitchFamily="2" charset="0"/>
              </a:rPr>
              <a:t>CASA DE PORRAS / CULTURAL CENTRE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3075" y="1844675"/>
            <a:ext cx="152939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2100" dirty="0">
                <a:latin typeface="Roboto Regular" charset="0"/>
              </a:rPr>
              <a:t>SERVICIOS PARA ESTUDIANTES / STUDENT SERVICES</a:t>
            </a:r>
            <a:endParaRPr lang="en-US" altLang="es-ES" sz="2100" dirty="0">
              <a:latin typeface="Roboto Regular" charset="0"/>
            </a:endParaRPr>
          </a:p>
        </p:txBody>
      </p:sp>
      <p:sp>
        <p:nvSpPr>
          <p:cNvPr id="12" name="Shape 163"/>
          <p:cNvSpPr txBox="1">
            <a:spLocks noGrp="1"/>
          </p:cNvSpPr>
          <p:nvPr>
            <p:ph type="subTitle" idx="4294967295"/>
          </p:nvPr>
        </p:nvSpPr>
        <p:spPr>
          <a:xfrm>
            <a:off x="10948671" y="3320719"/>
            <a:ext cx="6555175" cy="3561343"/>
          </a:xfrm>
          <a:prstGeom prst="rect">
            <a:avLst/>
          </a:prstGeom>
          <a:solidFill>
            <a:srgbClr val="CCCCCC"/>
          </a:solidFill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-ES" sz="3600" b="1" i="1" dirty="0">
                <a:solidFill>
                  <a:srgbClr val="434343"/>
                </a:solidFill>
              </a:rPr>
              <a:t>#</a:t>
            </a:r>
            <a:r>
              <a:rPr lang="es-ES" sz="3600" b="1" i="1" dirty="0" err="1">
                <a:solidFill>
                  <a:srgbClr val="434343"/>
                </a:solidFill>
              </a:rPr>
              <a:t>casadeporras</a:t>
            </a:r>
            <a:endParaRPr lang="es-ES" sz="3600" b="1" i="1" dirty="0">
              <a:solidFill>
                <a:srgbClr val="434343"/>
              </a:solidFill>
            </a:endParaRPr>
          </a:p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-ES" sz="2800" i="1" dirty="0">
                <a:solidFill>
                  <a:srgbClr val="434343"/>
                </a:solidFill>
              </a:rPr>
              <a:t>Palacio del Almirante</a:t>
            </a:r>
          </a:p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-ES" sz="2800" i="1" dirty="0" err="1">
                <a:solidFill>
                  <a:srgbClr val="434343"/>
                </a:solidFill>
              </a:rPr>
              <a:t>Albaycín</a:t>
            </a:r>
            <a:endParaRPr lang="es-ES" sz="2800" i="1" dirty="0">
              <a:solidFill>
                <a:srgbClr val="434343"/>
              </a:solidFill>
            </a:endParaRPr>
          </a:p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-ES" sz="2800" i="1" dirty="0">
                <a:solidFill>
                  <a:srgbClr val="434343"/>
                </a:solidFill>
              </a:rPr>
              <a:t>Correo-e: </a:t>
            </a:r>
            <a:r>
              <a:rPr lang="es-ES" sz="2800" b="1" i="1" dirty="0">
                <a:solidFill>
                  <a:srgbClr val="434343"/>
                </a:solidFill>
              </a:rPr>
              <a:t>csporras@ugr.es</a:t>
            </a: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s-ES" b="1" i="1" dirty="0">
                <a:solidFill>
                  <a:schemeClr val="accent1">
                    <a:lumMod val="75000"/>
                  </a:schemeClr>
                </a:solidFill>
              </a:rPr>
              <a:t>https://casadeporras.ugr.es/</a:t>
            </a:r>
            <a:endParaRPr lang="es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890383" y="4599974"/>
            <a:ext cx="486075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fotografía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salsa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teatro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tango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masajes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cine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cerámica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danza del vientre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yoga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 err="1"/>
              <a:t>taichi</a:t>
            </a:r>
            <a:endParaRPr lang="es-E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sevillanas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guitarra flamenca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etc.</a:t>
            </a:r>
            <a:endParaRPr lang="es-ES" sz="5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5670932" y="3589328"/>
            <a:ext cx="486075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photography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salsa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theatre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tango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massage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cinema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pottery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belly dance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yoga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err="1"/>
              <a:t>taichi</a:t>
            </a:r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err="1"/>
              <a:t>sevillanas</a:t>
            </a:r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flamenco guitar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etc.</a:t>
            </a:r>
            <a:endParaRPr lang="es-ES" sz="5400" dirty="0"/>
          </a:p>
        </p:txBody>
      </p:sp>
      <p:pic>
        <p:nvPicPr>
          <p:cNvPr id="53250" name="Picture 2" descr="C:\Temp\hub-1985520_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671" y="7245441"/>
            <a:ext cx="6555175" cy="396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4375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  <a:latin typeface="Roboto Black" pitchFamily="2" charset="0"/>
              </a:rPr>
              <a:t>LA MADRAZA / CENTRE FOR CONTEMPORARY CULTURE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3075" y="1844675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2100" dirty="0">
                <a:latin typeface="Roboto Regular" charset="0"/>
              </a:rPr>
              <a:t>SERVICIOS PARA ESTUDIANTES / STUDENT SERVICES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12" name="Shape 163"/>
          <p:cNvSpPr txBox="1">
            <a:spLocks noGrp="1"/>
          </p:cNvSpPr>
          <p:nvPr>
            <p:ph type="subTitle" idx="4294967295"/>
          </p:nvPr>
        </p:nvSpPr>
        <p:spPr>
          <a:xfrm>
            <a:off x="9569153" y="2968376"/>
            <a:ext cx="6761751" cy="3561343"/>
          </a:xfrm>
          <a:prstGeom prst="rect">
            <a:avLst/>
          </a:prstGeom>
          <a:solidFill>
            <a:srgbClr val="CCCCCC"/>
          </a:solidFill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-ES" b="1" i="1" dirty="0">
                <a:solidFill>
                  <a:schemeClr val="tx1">
                    <a:lumMod val="50000"/>
                  </a:schemeClr>
                </a:solidFill>
              </a:rPr>
              <a:t>Centro de Cultura Contemporánea</a:t>
            </a:r>
          </a:p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-ES" b="1" i="1" dirty="0">
                <a:solidFill>
                  <a:schemeClr val="tx1">
                    <a:lumMod val="50000"/>
                  </a:schemeClr>
                </a:solidFill>
              </a:rPr>
              <a:t> La Madraza </a:t>
            </a:r>
          </a:p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-ES" sz="2800" i="1" dirty="0">
                <a:solidFill>
                  <a:schemeClr val="tx1">
                    <a:lumMod val="50000"/>
                  </a:schemeClr>
                </a:solidFill>
              </a:rPr>
              <a:t>Vicerrectorado de extensión universitaria</a:t>
            </a:r>
          </a:p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-ES" sz="2800" i="1" dirty="0" err="1">
                <a:solidFill>
                  <a:schemeClr val="tx1">
                    <a:lumMod val="50000"/>
                  </a:schemeClr>
                </a:solidFill>
              </a:rPr>
              <a:t>Correo-e:culturacontemporanea@ugr.es</a:t>
            </a:r>
            <a:r>
              <a:rPr lang="es-ES" sz="2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s-ES" sz="2800" b="1" i="1" dirty="0">
                <a:solidFill>
                  <a:schemeClr val="accent1">
                    <a:lumMod val="75000"/>
                  </a:schemeClr>
                </a:solidFill>
              </a:rPr>
              <a:t>http://lamadraza.ugr.es/</a:t>
            </a:r>
            <a:r>
              <a:rPr lang="es-ES" sz="2800" i="1" dirty="0">
                <a:solidFill>
                  <a:schemeClr val="tx1">
                    <a:lumMod val="50000"/>
                  </a:schemeClr>
                </a:solidFill>
              </a:rPr>
              <a:t>	</a:t>
            </a:r>
            <a:r>
              <a:rPr lang="es-ES" b="1" i="1" dirty="0">
                <a:solidFill>
                  <a:schemeClr val="tx1">
                    <a:lumMod val="50000"/>
                  </a:schemeClr>
                </a:solidFill>
              </a:rPr>
              <a:t>		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8994331" y="6900275"/>
            <a:ext cx="42256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dirty="0"/>
          </a:p>
          <a:p>
            <a:r>
              <a:rPr lang="es-ES" sz="3200" dirty="0"/>
              <a:t>Amplio programa de actividades culturales en distintas áreas: Artes Visuales y Escénicas, Música, Patrimonio, Humanidades, Cine, Ciencias Sociales, etc.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3357789" y="6762939"/>
            <a:ext cx="42256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600" dirty="0"/>
          </a:p>
          <a:p>
            <a:r>
              <a:rPr lang="en-US" sz="3200" dirty="0"/>
              <a:t>A wide </a:t>
            </a:r>
            <a:r>
              <a:rPr lang="en-US" sz="3200" dirty="0" err="1"/>
              <a:t>programme</a:t>
            </a:r>
            <a:r>
              <a:rPr lang="en-US" sz="3200" dirty="0"/>
              <a:t> of cultural activities in the areas of:   Visual &amp; Performing Arts, Music, Heritage, Humanities, Cinema, Social Sciences and other.</a:t>
            </a:r>
          </a:p>
        </p:txBody>
      </p:sp>
      <p:pic>
        <p:nvPicPr>
          <p:cNvPr id="13" name="Shape 214" descr="logo_madraz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8174" y="3307653"/>
            <a:ext cx="6097971" cy="200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98" name="Picture 2" descr="Imagen de portada de Palacio de la Madra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32" y="6476245"/>
            <a:ext cx="6708737" cy="447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51583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  <a:latin typeface="Roboto Black" pitchFamily="2" charset="0"/>
              </a:rPr>
              <a:t>CINE CLUB UNIVERSITARIO / UNIVERSITY FILM CLUB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3075" y="1844675"/>
            <a:ext cx="15293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2400" dirty="0">
                <a:latin typeface="Roboto Regular" charset="0"/>
              </a:rPr>
              <a:t>SERVICIOS PARA ESTUDIANTES / STUDENT SERVICES</a:t>
            </a:r>
            <a:endParaRPr lang="en-US" altLang="es-ES" sz="24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400" dirty="0">
              <a:latin typeface="Roboto Regular" charset="0"/>
            </a:endParaRPr>
          </a:p>
        </p:txBody>
      </p:sp>
      <p:sp>
        <p:nvSpPr>
          <p:cNvPr id="17" name="Shape 181"/>
          <p:cNvSpPr txBox="1">
            <a:spLocks/>
          </p:cNvSpPr>
          <p:nvPr/>
        </p:nvSpPr>
        <p:spPr>
          <a:xfrm>
            <a:off x="1427162" y="8013000"/>
            <a:ext cx="16163005" cy="32966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25" tIns="91425" rIns="91425" bIns="91425" numCol="2" anchor="t" anchorCtr="0">
            <a:noAutofit/>
          </a:bodyPr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1pPr>
            <a:lvl2pPr marL="912813" indent="-4556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2pPr>
            <a:lvl3pPr marL="1827213" indent="-9128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3pPr>
            <a:lvl4pPr marL="2741613" indent="-1370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4pPr>
            <a:lvl5pPr marL="3656013" indent="-18272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5pPr>
            <a:lvl6pPr marL="5028781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104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428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752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lvl="0" indent="0">
              <a:lnSpc>
                <a:spcPct val="115000"/>
              </a:lnSpc>
              <a:spcBef>
                <a:spcPts val="0"/>
              </a:spcBef>
              <a:buSzPct val="100000"/>
              <a:buNone/>
            </a:pPr>
            <a:r>
              <a:rPr lang="es" sz="3200" dirty="0">
                <a:solidFill>
                  <a:schemeClr val="tx1">
                    <a:lumMod val="50000"/>
                  </a:schemeClr>
                </a:solidFill>
                <a:latin typeface="+mn-lt"/>
                <a:ea typeface="Lato"/>
                <a:cs typeface="Lato"/>
                <a:sym typeface="Lato"/>
              </a:rPr>
              <a:t>Las proyecciones tienen lugar </a:t>
            </a:r>
            <a:r>
              <a:rPr lang="es" sz="3200" b="1" dirty="0">
                <a:solidFill>
                  <a:schemeClr val="tx1">
                    <a:lumMod val="50000"/>
                  </a:schemeClr>
                </a:solidFill>
                <a:latin typeface="+mn-lt"/>
                <a:ea typeface="Lato"/>
                <a:cs typeface="Lato"/>
                <a:sym typeface="Lato"/>
              </a:rPr>
              <a:t>martes y viernes</a:t>
            </a:r>
            <a:r>
              <a:rPr lang="es" sz="3200" dirty="0">
                <a:solidFill>
                  <a:schemeClr val="tx1">
                    <a:lumMod val="50000"/>
                  </a:schemeClr>
                </a:solidFill>
                <a:latin typeface="+mn-lt"/>
                <a:ea typeface="Lato"/>
                <a:cs typeface="Lato"/>
                <a:sym typeface="Lato"/>
              </a:rPr>
              <a:t> en:</a:t>
            </a:r>
          </a:p>
          <a:p>
            <a:pPr marL="127000" lvl="4" indent="0">
              <a:lnSpc>
                <a:spcPct val="115000"/>
              </a:lnSpc>
              <a:buSzPct val="100000"/>
              <a:buNone/>
            </a:pPr>
            <a:r>
              <a:rPr lang="es" sz="3200" dirty="0">
                <a:solidFill>
                  <a:schemeClr val="tx1">
                    <a:lumMod val="50000"/>
                  </a:schemeClr>
                </a:solidFill>
                <a:latin typeface="+mn-lt"/>
                <a:ea typeface="Lato"/>
                <a:cs typeface="Lato"/>
                <a:sym typeface="Lato"/>
              </a:rPr>
              <a:t>Sala Máxima del Espacio V Centenario</a:t>
            </a:r>
          </a:p>
          <a:p>
            <a:pPr marL="127000" lvl="4" indent="0">
              <a:lnSpc>
                <a:spcPct val="115000"/>
              </a:lnSpc>
              <a:buSzPct val="100000"/>
              <a:buNone/>
            </a:pPr>
            <a:r>
              <a:rPr lang="es" sz="3200" dirty="0">
                <a:solidFill>
                  <a:schemeClr val="tx1">
                    <a:lumMod val="50000"/>
                  </a:schemeClr>
                </a:solidFill>
                <a:latin typeface="+mn-lt"/>
                <a:ea typeface="Lato"/>
                <a:cs typeface="Lato"/>
                <a:sym typeface="Lato"/>
              </a:rPr>
              <a:t> (Avda. de Madrid) </a:t>
            </a:r>
          </a:p>
          <a:p>
            <a:pPr marL="127000" lvl="4" indent="0">
              <a:lnSpc>
                <a:spcPct val="115000"/>
              </a:lnSpc>
              <a:buSzPct val="100000"/>
              <a:buNone/>
            </a:pPr>
            <a:r>
              <a:rPr lang="es" sz="3200" b="1" dirty="0">
                <a:solidFill>
                  <a:schemeClr val="tx1">
                    <a:lumMod val="50000"/>
                  </a:schemeClr>
                </a:solidFill>
                <a:latin typeface="+mn-lt"/>
                <a:ea typeface="Lato"/>
                <a:cs typeface="Lato"/>
                <a:sym typeface="Lato"/>
              </a:rPr>
              <a:t>a las 21.00h.</a:t>
            </a:r>
          </a:p>
          <a:p>
            <a:pPr marL="127000" lvl="4" indent="0">
              <a:lnSpc>
                <a:spcPct val="115000"/>
              </a:lnSpc>
              <a:buSzPct val="100000"/>
              <a:buNone/>
            </a:pPr>
            <a:endParaRPr lang="es" sz="3200" dirty="0">
              <a:solidFill>
                <a:schemeClr val="tx1">
                  <a:lumMod val="50000"/>
                </a:schemeClr>
              </a:solidFill>
              <a:latin typeface="+mn-lt"/>
              <a:ea typeface="Lato"/>
              <a:cs typeface="Lato"/>
              <a:sym typeface="Lato"/>
            </a:endParaRPr>
          </a:p>
          <a:p>
            <a:pPr marL="127000" lvl="4" indent="0">
              <a:lnSpc>
                <a:spcPct val="115000"/>
              </a:lnSpc>
              <a:buSzPct val="100000"/>
              <a:buNone/>
            </a:pPr>
            <a:r>
              <a:rPr lang="es" sz="3200" dirty="0">
                <a:solidFill>
                  <a:schemeClr val="tx1">
                    <a:lumMod val="50000"/>
                  </a:schemeClr>
                </a:solidFill>
                <a:latin typeface="+mn-lt"/>
                <a:ea typeface="Lato"/>
                <a:cs typeface="Lato"/>
                <a:sym typeface="Lato"/>
              </a:rPr>
              <a:t>Screenings take place on </a:t>
            </a:r>
            <a:r>
              <a:rPr lang="es" sz="3200" b="1" dirty="0">
                <a:solidFill>
                  <a:schemeClr val="tx1">
                    <a:lumMod val="50000"/>
                  </a:schemeClr>
                </a:solidFill>
                <a:latin typeface="+mn-lt"/>
                <a:ea typeface="Lato"/>
                <a:cs typeface="Lato"/>
                <a:sym typeface="Lato"/>
              </a:rPr>
              <a:t>Tuesdays and Fridays</a:t>
            </a:r>
            <a:r>
              <a:rPr lang="es" sz="3200" dirty="0">
                <a:solidFill>
                  <a:schemeClr val="tx1">
                    <a:lumMod val="50000"/>
                  </a:schemeClr>
                </a:solidFill>
                <a:latin typeface="+mn-lt"/>
                <a:ea typeface="Lato"/>
                <a:cs typeface="Lato"/>
                <a:sym typeface="Lato"/>
              </a:rPr>
              <a:t> at:</a:t>
            </a:r>
          </a:p>
          <a:p>
            <a:pPr marL="127000" lvl="4" indent="0">
              <a:lnSpc>
                <a:spcPct val="115000"/>
              </a:lnSpc>
              <a:buSzPct val="100000"/>
              <a:buNone/>
            </a:pPr>
            <a:r>
              <a:rPr lang="es" sz="3200" dirty="0">
                <a:solidFill>
                  <a:schemeClr val="tx1">
                    <a:lumMod val="50000"/>
                  </a:schemeClr>
                </a:solidFill>
                <a:latin typeface="+mn-lt"/>
                <a:ea typeface="Lato"/>
                <a:cs typeface="Lato"/>
                <a:sym typeface="Lato"/>
              </a:rPr>
              <a:t>Sala Máxima Espacio V Centenario </a:t>
            </a:r>
          </a:p>
          <a:p>
            <a:pPr marL="127000" lvl="4" indent="0">
              <a:lnSpc>
                <a:spcPct val="115000"/>
              </a:lnSpc>
              <a:buSzPct val="100000"/>
              <a:buNone/>
            </a:pPr>
            <a:r>
              <a:rPr lang="es" sz="3200" dirty="0">
                <a:solidFill>
                  <a:schemeClr val="tx1">
                    <a:lumMod val="50000"/>
                  </a:schemeClr>
                </a:solidFill>
                <a:latin typeface="+mn-lt"/>
                <a:ea typeface="Lato"/>
                <a:cs typeface="Lato"/>
                <a:sym typeface="Lato"/>
              </a:rPr>
              <a:t>(Avda. de Madrid).</a:t>
            </a:r>
          </a:p>
          <a:p>
            <a:pPr marL="127000" lvl="4" indent="0">
              <a:lnSpc>
                <a:spcPct val="115000"/>
              </a:lnSpc>
              <a:buSzPct val="100000"/>
              <a:buNone/>
            </a:pPr>
            <a:r>
              <a:rPr lang="es" sz="3200" b="1" dirty="0">
                <a:solidFill>
                  <a:schemeClr val="tx1">
                    <a:lumMod val="50000"/>
                  </a:schemeClr>
                </a:solidFill>
                <a:latin typeface="+mn-lt"/>
                <a:ea typeface="Lato"/>
                <a:cs typeface="Lato"/>
                <a:sym typeface="Lato"/>
              </a:rPr>
              <a:t>at 21.00 o’clock</a:t>
            </a:r>
            <a:r>
              <a:rPr lang="es" sz="3200" dirty="0">
                <a:solidFill>
                  <a:schemeClr val="tx1">
                    <a:lumMod val="50000"/>
                  </a:schemeClr>
                </a:solidFill>
                <a:latin typeface="+mn-lt"/>
                <a:ea typeface="Lato"/>
                <a:cs typeface="Lato"/>
                <a:sym typeface="Lato"/>
              </a:rPr>
              <a:t>.</a:t>
            </a:r>
          </a:p>
          <a:p>
            <a:pPr marL="127000" lvl="4" indent="0">
              <a:lnSpc>
                <a:spcPct val="115000"/>
              </a:lnSpc>
              <a:buSzPct val="100000"/>
              <a:buNone/>
            </a:pPr>
            <a:r>
              <a:rPr lang="es" sz="18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</a:t>
            </a:r>
          </a:p>
        </p:txBody>
      </p:sp>
      <p:pic>
        <p:nvPicPr>
          <p:cNvPr id="79874" name="Picture 2" descr="https://lamadraza.ugr.es/wp-content/uploads/2020/02/web_marzo-2020-350x1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832" y="3368843"/>
            <a:ext cx="7396061" cy="416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9196276" y="3489786"/>
            <a:ext cx="42256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Programación mensual gratuita.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Amplia oferta de ciclos de cine dedicados a directores, actores, géneros…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Todas las películas extranjeras se proyectan en V.O.S.E.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13421952" y="2647438"/>
            <a:ext cx="450510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800" dirty="0"/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Monthly </a:t>
            </a:r>
            <a:r>
              <a:rPr lang="en-US" sz="2800" dirty="0" err="1"/>
              <a:t>programme</a:t>
            </a:r>
            <a:r>
              <a:rPr lang="en-US" sz="2800" dirty="0"/>
              <a:t> free of charge.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Wide selection of film cycles devoted to actors, directors, genres...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 non-Spanish-language films are subtitled.</a:t>
            </a:r>
          </a:p>
        </p:txBody>
      </p:sp>
    </p:spTree>
    <p:extLst>
      <p:ext uri="{BB962C8B-B14F-4D97-AF65-F5344CB8AC3E}">
        <p14:creationId xmlns:p14="http://schemas.microsoft.com/office/powerpoint/2010/main" val="54235056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760538" y="1050925"/>
            <a:ext cx="152939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900" dirty="0">
                <a:solidFill>
                  <a:srgbClr val="D53044"/>
                </a:solidFill>
                <a:latin typeface="Roboto Black" pitchFamily="2" charset="0"/>
              </a:rPr>
              <a:t>UNIVERSIDAD DE GRANADA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1743075" y="1798638"/>
            <a:ext cx="152939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SERVICIOS PARA ESTUDIANTES / STUDENT SERVICES</a:t>
            </a:r>
            <a:endParaRPr lang="en-US" altLang="es-ES" sz="2100" dirty="0">
              <a:latin typeface="Roboto Regular" charset="0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1371628" y="3419292"/>
            <a:ext cx="6424835" cy="7353070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17" name="Title 20"/>
          <p:cNvSpPr txBox="1">
            <a:spLocks/>
          </p:cNvSpPr>
          <p:nvPr/>
        </p:nvSpPr>
        <p:spPr bwMode="auto">
          <a:xfrm>
            <a:off x="1804765" y="4337509"/>
            <a:ext cx="5751094" cy="517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5" tIns="91433" rIns="182865" bIns="91433" anchor="ctr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defTabSz="457200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defTabSz="457200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defTabSz="457200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400" dirty="0">
                <a:solidFill>
                  <a:schemeClr val="bg1"/>
                </a:solidFill>
                <a:latin typeface="Roboto Regular" charset="0"/>
              </a:rPr>
              <a:t>SERVICIOS PARA ESTUDIANTES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5400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400" dirty="0">
                <a:solidFill>
                  <a:schemeClr val="bg1"/>
                </a:solidFill>
                <a:latin typeface="Roboto Regular" charset="0"/>
              </a:rPr>
              <a:t>STUDENT SERVICES</a:t>
            </a:r>
          </a:p>
        </p:txBody>
      </p:sp>
      <p:sp>
        <p:nvSpPr>
          <p:cNvPr id="41" name="Rectangle 9"/>
          <p:cNvSpPr/>
          <p:nvPr/>
        </p:nvSpPr>
        <p:spPr>
          <a:xfrm>
            <a:off x="8566485" y="3465120"/>
            <a:ext cx="8758989" cy="1780674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es-ES" sz="4000" dirty="0">
                <a:solidFill>
                  <a:schemeClr val="bg1"/>
                </a:solidFill>
              </a:rPr>
              <a:t>Actividades deportivas/</a:t>
            </a:r>
          </a:p>
          <a:p>
            <a:r>
              <a:rPr lang="es-ES" sz="4000" dirty="0" err="1">
                <a:solidFill>
                  <a:schemeClr val="bg1"/>
                </a:solidFill>
              </a:rPr>
              <a:t>Sports</a:t>
            </a:r>
            <a:r>
              <a:rPr lang="es-ES" sz="4000" dirty="0">
                <a:solidFill>
                  <a:schemeClr val="bg1"/>
                </a:solidFill>
              </a:rPr>
              <a:t> </a:t>
            </a:r>
            <a:r>
              <a:rPr lang="es-ES" sz="4000" dirty="0" err="1">
                <a:solidFill>
                  <a:schemeClr val="bg1"/>
                </a:solidFill>
              </a:rPr>
              <a:t>activities</a:t>
            </a:r>
            <a:endParaRPr lang="es-ES" sz="4000" dirty="0">
              <a:solidFill>
                <a:schemeClr val="bg1"/>
              </a:solidFill>
            </a:endParaRPr>
          </a:p>
        </p:txBody>
      </p:sp>
      <p:pic>
        <p:nvPicPr>
          <p:cNvPr id="9" name="Shape 243" descr="21822890052_deec84b12c_o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66484" y="5245793"/>
            <a:ext cx="8758990" cy="5502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13791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17" grpId="0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  <a:latin typeface="Roboto Black" pitchFamily="2" charset="0"/>
              </a:rPr>
              <a:t>CENTRO DE ACTIVIDADES DEPORTIVAS / SPORTS CENTRE: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3075" y="1844675"/>
            <a:ext cx="15293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2400" dirty="0">
                <a:latin typeface="Roboto Regular" charset="0"/>
              </a:rPr>
              <a:t>SERVICIOS PARA ESTUDIANTES / STUDENT SERVICES</a:t>
            </a:r>
            <a:endParaRPr lang="en-US" altLang="es-ES" sz="24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400" dirty="0">
              <a:latin typeface="Roboto Regular" charset="0"/>
            </a:endParaRPr>
          </a:p>
        </p:txBody>
      </p:sp>
      <p:sp>
        <p:nvSpPr>
          <p:cNvPr id="17" name="Shape 181"/>
          <p:cNvSpPr txBox="1">
            <a:spLocks/>
          </p:cNvSpPr>
          <p:nvPr/>
        </p:nvSpPr>
        <p:spPr>
          <a:xfrm>
            <a:off x="1354973" y="9095870"/>
            <a:ext cx="16163005" cy="28394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25" tIns="91425" rIns="91425" bIns="91425" numCol="2" anchor="t" anchorCtr="0">
            <a:noAutofit/>
          </a:bodyPr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1pPr>
            <a:lvl2pPr marL="912813" indent="-4556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2pPr>
            <a:lvl3pPr marL="1827213" indent="-9128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3pPr>
            <a:lvl4pPr marL="2741613" indent="-1370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4pPr>
            <a:lvl5pPr marL="3656013" indent="-18272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5pPr>
            <a:lvl6pPr marL="5028781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104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428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752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lvl="0" indent="0">
              <a:lnSpc>
                <a:spcPct val="115000"/>
              </a:lnSpc>
              <a:spcBef>
                <a:spcPts val="0"/>
              </a:spcBef>
              <a:buSzPct val="100000"/>
              <a:buNone/>
            </a:pPr>
            <a:r>
              <a:rPr lang="es-ES" sz="2800" b="1" dirty="0">
                <a:solidFill>
                  <a:schemeClr val="tx1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Centro de Actividades Deportivas (C.A.D.):</a:t>
            </a:r>
          </a:p>
          <a:p>
            <a:pPr marL="584200" indent="-45720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s-ES" sz="2800" dirty="0">
                <a:solidFill>
                  <a:schemeClr val="tx1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Campus universitario de </a:t>
            </a:r>
            <a:r>
              <a:rPr lang="es-ES" sz="2800" dirty="0" err="1">
                <a:solidFill>
                  <a:schemeClr val="tx1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Fuentenueva</a:t>
            </a:r>
            <a:endParaRPr lang="es-ES" sz="2800" dirty="0">
              <a:solidFill>
                <a:schemeClr val="tx1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  <a:p>
            <a:pPr marL="127000" lvl="0" indent="0">
              <a:lnSpc>
                <a:spcPct val="115000"/>
              </a:lnSpc>
              <a:spcBef>
                <a:spcPts val="0"/>
              </a:spcBef>
              <a:buSzPct val="100000"/>
              <a:buNone/>
            </a:pPr>
            <a:r>
              <a:rPr lang="es-ES" sz="2800" dirty="0">
                <a:solidFill>
                  <a:schemeClr val="tx1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Paseo Profesor Juan </a:t>
            </a:r>
            <a:r>
              <a:rPr lang="es-ES" sz="2800" dirty="0" err="1">
                <a:solidFill>
                  <a:schemeClr val="tx1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Ossorio</a:t>
            </a:r>
            <a:r>
              <a:rPr lang="es-ES" sz="2800" dirty="0">
                <a:solidFill>
                  <a:schemeClr val="tx1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 s/n (Paseos Universitarios).</a:t>
            </a:r>
          </a:p>
          <a:p>
            <a:pPr marL="127000" lvl="0" indent="0">
              <a:lnSpc>
                <a:spcPct val="115000"/>
              </a:lnSpc>
              <a:spcBef>
                <a:spcPts val="0"/>
              </a:spcBef>
              <a:buSzPct val="100000"/>
              <a:buNone/>
            </a:pPr>
            <a:r>
              <a:rPr lang="es-ES" sz="2800" dirty="0">
                <a:solidFill>
                  <a:schemeClr val="tx1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Tfno. 958 240 956 y 958 243 144.</a:t>
            </a:r>
          </a:p>
          <a:p>
            <a:pPr marL="584200" indent="-45720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s-ES" sz="2800" dirty="0">
                <a:solidFill>
                  <a:schemeClr val="tx1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Campus universitario de Cartuja</a:t>
            </a:r>
          </a:p>
          <a:p>
            <a:pPr marL="127000" lvl="0" indent="0">
              <a:lnSpc>
                <a:spcPct val="115000"/>
              </a:lnSpc>
              <a:spcBef>
                <a:spcPts val="0"/>
              </a:spcBef>
              <a:buSzPct val="100000"/>
              <a:buNone/>
            </a:pPr>
            <a:r>
              <a:rPr lang="es-ES" sz="2800" dirty="0">
                <a:solidFill>
                  <a:schemeClr val="tx1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Paseo Profesor Clavera s/n.</a:t>
            </a:r>
          </a:p>
          <a:p>
            <a:pPr marL="127000" lvl="0" indent="0">
              <a:lnSpc>
                <a:spcPct val="115000"/>
              </a:lnSpc>
              <a:spcBef>
                <a:spcPts val="0"/>
              </a:spcBef>
              <a:buSzPct val="100000"/>
              <a:buNone/>
            </a:pPr>
            <a:r>
              <a:rPr lang="es-ES" sz="2800" dirty="0">
                <a:solidFill>
                  <a:schemeClr val="tx1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Tfno. 958 242 892.</a:t>
            </a:r>
          </a:p>
          <a:p>
            <a:pPr marL="127000" lvl="0" indent="0">
              <a:lnSpc>
                <a:spcPct val="115000"/>
              </a:lnSpc>
              <a:spcBef>
                <a:spcPts val="0"/>
              </a:spcBef>
              <a:buSzPct val="100000"/>
              <a:buNone/>
            </a:pPr>
            <a:endParaRPr lang="es-ES" sz="2800" dirty="0">
              <a:solidFill>
                <a:schemeClr val="tx1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  <a:p>
            <a:pPr marL="584200" indent="-45720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s-ES" sz="2800" dirty="0">
                <a:solidFill>
                  <a:schemeClr val="accent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https://deportes.ugr.es</a:t>
            </a:r>
            <a:endParaRPr lang="es" sz="1600" b="1" dirty="0">
              <a:solidFill>
                <a:schemeClr val="accent1">
                  <a:lumMod val="75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111055" y="3682293"/>
            <a:ext cx="5121303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900" dirty="0"/>
              <a:t>Cuerpo y mente (yoga, </a:t>
            </a:r>
            <a:r>
              <a:rPr lang="es-ES" sz="2900" dirty="0" err="1"/>
              <a:t>chikung</a:t>
            </a:r>
            <a:r>
              <a:rPr lang="es-ES" sz="2900" dirty="0"/>
              <a:t>, </a:t>
            </a:r>
            <a:r>
              <a:rPr lang="es-ES" sz="2900" dirty="0" err="1"/>
              <a:t>taichi</a:t>
            </a:r>
            <a:r>
              <a:rPr lang="es-ES" sz="2900" dirty="0"/>
              <a:t>….)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900" dirty="0"/>
              <a:t>Danza y baile (salsa, danza del vientre)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900" dirty="0" err="1"/>
              <a:t>Fitness</a:t>
            </a:r>
            <a:r>
              <a:rPr lang="es-ES" sz="2900" dirty="0"/>
              <a:t> (Pilates, </a:t>
            </a:r>
            <a:r>
              <a:rPr lang="es-ES" sz="2900" dirty="0" err="1"/>
              <a:t>Power</a:t>
            </a:r>
            <a:r>
              <a:rPr lang="es-ES" sz="2900" dirty="0"/>
              <a:t> </a:t>
            </a:r>
            <a:r>
              <a:rPr lang="es-ES" sz="2900" dirty="0" err="1"/>
              <a:t>Pump</a:t>
            </a:r>
            <a:r>
              <a:rPr lang="es-ES" sz="2900" dirty="0"/>
              <a:t>, </a:t>
            </a:r>
            <a:r>
              <a:rPr lang="es-ES" sz="2900" dirty="0" err="1"/>
              <a:t>Aerobox</a:t>
            </a:r>
            <a:r>
              <a:rPr lang="es-ES" sz="29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900" dirty="0"/>
              <a:t>Raqueta (Bádminton, Tenis, Pádel)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900" dirty="0"/>
              <a:t>Fútbol, Baloncesto, Vóley,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900" dirty="0"/>
              <a:t>Programa acuático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900" dirty="0"/>
              <a:t>Programa de montaña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397503" y="2152631"/>
            <a:ext cx="1703487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4000" dirty="0">
              <a:solidFill>
                <a:srgbClr val="D53044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dirty="0" err="1">
                <a:solidFill>
                  <a:srgbClr val="D53044"/>
                </a:solidFill>
              </a:rPr>
              <a:t>Amplia</a:t>
            </a:r>
            <a:r>
              <a:rPr lang="en-US" altLang="es-ES" dirty="0">
                <a:solidFill>
                  <a:srgbClr val="D53044"/>
                </a:solidFill>
              </a:rPr>
              <a:t> </a:t>
            </a:r>
            <a:r>
              <a:rPr lang="en-US" altLang="es-ES" dirty="0" err="1">
                <a:solidFill>
                  <a:srgbClr val="D53044"/>
                </a:solidFill>
              </a:rPr>
              <a:t>oferta</a:t>
            </a:r>
            <a:r>
              <a:rPr lang="en-US" altLang="es-ES" dirty="0">
                <a:solidFill>
                  <a:srgbClr val="D53044"/>
                </a:solidFill>
              </a:rPr>
              <a:t> </a:t>
            </a:r>
            <a:r>
              <a:rPr lang="en-US" altLang="es-ES" dirty="0" err="1">
                <a:solidFill>
                  <a:srgbClr val="D53044"/>
                </a:solidFill>
              </a:rPr>
              <a:t>deportiva</a:t>
            </a:r>
            <a:r>
              <a:rPr lang="en-US" altLang="es-ES" dirty="0">
                <a:solidFill>
                  <a:srgbClr val="D53044"/>
                </a:solidFill>
              </a:rPr>
              <a:t>  de interior y exterior /Whole range of both indoor and outdoor activities: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2396675" y="3690314"/>
            <a:ext cx="5121303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900" dirty="0" err="1"/>
              <a:t>Body</a:t>
            </a:r>
            <a:r>
              <a:rPr lang="es-ES" sz="2900" dirty="0"/>
              <a:t> and </a:t>
            </a:r>
            <a:r>
              <a:rPr lang="es-ES" sz="2900" dirty="0" err="1"/>
              <a:t>mind</a:t>
            </a:r>
            <a:r>
              <a:rPr lang="es-ES" sz="2900" dirty="0"/>
              <a:t> (yoga, </a:t>
            </a:r>
            <a:r>
              <a:rPr lang="es-ES" sz="2900" dirty="0" err="1"/>
              <a:t>chikung</a:t>
            </a:r>
            <a:r>
              <a:rPr lang="es-ES" sz="2900" dirty="0"/>
              <a:t>, </a:t>
            </a:r>
            <a:r>
              <a:rPr lang="es-ES" sz="2900" dirty="0" err="1"/>
              <a:t>taichi</a:t>
            </a:r>
            <a:r>
              <a:rPr lang="es-ES" sz="2900" dirty="0"/>
              <a:t>….)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900" dirty="0"/>
              <a:t>Dance (salsa, </a:t>
            </a:r>
            <a:r>
              <a:rPr lang="es-ES" sz="2900" dirty="0" err="1"/>
              <a:t>belly</a:t>
            </a:r>
            <a:r>
              <a:rPr lang="es-ES" sz="2900" dirty="0"/>
              <a:t> dance)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900" dirty="0" err="1"/>
              <a:t>Fitness</a:t>
            </a:r>
            <a:r>
              <a:rPr lang="es-ES" sz="2900" dirty="0"/>
              <a:t> (Pilates, </a:t>
            </a:r>
            <a:r>
              <a:rPr lang="es-ES" sz="2900" dirty="0" err="1"/>
              <a:t>Power</a:t>
            </a:r>
            <a:r>
              <a:rPr lang="es-ES" sz="2900" dirty="0"/>
              <a:t> </a:t>
            </a:r>
            <a:r>
              <a:rPr lang="es-ES" sz="2900" dirty="0" err="1"/>
              <a:t>Pump</a:t>
            </a:r>
            <a:r>
              <a:rPr lang="es-ES" sz="2900" dirty="0"/>
              <a:t>, </a:t>
            </a:r>
            <a:r>
              <a:rPr lang="es-ES" sz="2900" dirty="0" err="1"/>
              <a:t>Aerobox</a:t>
            </a:r>
            <a:r>
              <a:rPr lang="es-ES" sz="29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900" dirty="0" err="1"/>
              <a:t>Raquetball</a:t>
            </a:r>
            <a:r>
              <a:rPr lang="es-ES" sz="2900" dirty="0"/>
              <a:t> (</a:t>
            </a:r>
            <a:r>
              <a:rPr lang="es-ES" sz="2900" dirty="0" err="1"/>
              <a:t>Badminton</a:t>
            </a:r>
            <a:r>
              <a:rPr lang="es-ES" sz="2900" dirty="0"/>
              <a:t>, </a:t>
            </a:r>
            <a:r>
              <a:rPr lang="es-ES" sz="2900" dirty="0" err="1"/>
              <a:t>tennis</a:t>
            </a:r>
            <a:r>
              <a:rPr lang="es-ES" sz="2900" dirty="0"/>
              <a:t>, </a:t>
            </a:r>
            <a:r>
              <a:rPr lang="es-ES" sz="2900" dirty="0" err="1"/>
              <a:t>padel</a:t>
            </a:r>
            <a:r>
              <a:rPr lang="es-ES" sz="29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900" dirty="0" err="1"/>
              <a:t>Football</a:t>
            </a:r>
            <a:r>
              <a:rPr lang="es-ES" sz="2900" dirty="0"/>
              <a:t>, </a:t>
            </a:r>
            <a:r>
              <a:rPr lang="es-ES" sz="2900" dirty="0" err="1"/>
              <a:t>Basketball</a:t>
            </a:r>
            <a:r>
              <a:rPr lang="es-ES" sz="2900" dirty="0"/>
              <a:t>, </a:t>
            </a:r>
            <a:r>
              <a:rPr lang="es-ES" sz="2900" dirty="0" err="1"/>
              <a:t>Voley</a:t>
            </a:r>
            <a:r>
              <a:rPr lang="es-ES" sz="2900" dirty="0"/>
              <a:t>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900" dirty="0" err="1"/>
              <a:t>Aquatic</a:t>
            </a:r>
            <a:r>
              <a:rPr lang="es-ES" sz="2900" dirty="0"/>
              <a:t> </a:t>
            </a:r>
            <a:r>
              <a:rPr lang="es-ES" sz="2900" dirty="0" err="1"/>
              <a:t>programme</a:t>
            </a:r>
            <a:endParaRPr lang="es-ES" sz="29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900" dirty="0"/>
              <a:t>Mountain </a:t>
            </a:r>
            <a:r>
              <a:rPr lang="es-ES" sz="2900" dirty="0" err="1"/>
              <a:t>programme</a:t>
            </a:r>
            <a:endParaRPr lang="es-ES" sz="29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43" y="3690314"/>
            <a:ext cx="6305774" cy="504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03231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  <a:latin typeface="Roboto Black" pitchFamily="2" charset="0"/>
              </a:rPr>
              <a:t>CENTRO DE ACTIVIDADES DEPORTIVAS / SPORTS CENTRE: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3075" y="1844675"/>
            <a:ext cx="15293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2400" dirty="0">
                <a:latin typeface="Roboto Regular" charset="0"/>
              </a:rPr>
              <a:t>SERVICIOS PARA ESTUDIANTES / STUDENT SERVICES</a:t>
            </a:r>
            <a:endParaRPr lang="en-US" altLang="es-ES" sz="24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400" dirty="0">
              <a:latin typeface="Roboto Regular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036558" y="3058495"/>
            <a:ext cx="9527167" cy="3539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marL="457200" indent="-457200" eaLnBrk="1" hangingPunct="1">
              <a:lnSpc>
                <a:spcPct val="200000"/>
              </a:lnSpc>
              <a:spcBef>
                <a:spcPct val="0"/>
              </a:spcBef>
            </a:pPr>
            <a:r>
              <a:rPr lang="en-US" altLang="es-ES" sz="2800" dirty="0" err="1">
                <a:solidFill>
                  <a:schemeClr val="tx1">
                    <a:lumMod val="75000"/>
                  </a:schemeClr>
                </a:solidFill>
              </a:rPr>
              <a:t>Alquiler</a:t>
            </a:r>
            <a:r>
              <a:rPr lang="en-US" altLang="es-ES" sz="2800" dirty="0">
                <a:solidFill>
                  <a:schemeClr val="tx1">
                    <a:lumMod val="75000"/>
                  </a:schemeClr>
                </a:solidFill>
              </a:rPr>
              <a:t> de </a:t>
            </a:r>
            <a:r>
              <a:rPr lang="en-US" altLang="es-ES" sz="2800" dirty="0" err="1">
                <a:solidFill>
                  <a:schemeClr val="tx1">
                    <a:lumMod val="75000"/>
                  </a:schemeClr>
                </a:solidFill>
              </a:rPr>
              <a:t>pistas</a:t>
            </a:r>
            <a:r>
              <a:rPr lang="en-US" altLang="es-ES" sz="28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s-ES" sz="2800" dirty="0" err="1">
                <a:solidFill>
                  <a:schemeClr val="tx1">
                    <a:lumMod val="75000"/>
                  </a:schemeClr>
                </a:solidFill>
              </a:rPr>
              <a:t>deportivas</a:t>
            </a:r>
            <a:r>
              <a:rPr lang="en-US" altLang="es-ES" sz="2800" dirty="0">
                <a:solidFill>
                  <a:schemeClr val="tx1">
                    <a:lumMod val="75000"/>
                  </a:schemeClr>
                </a:solidFill>
              </a:rPr>
              <a:t> /Rental facilities (</a:t>
            </a:r>
            <a:r>
              <a:rPr lang="en-US" altLang="es-ES" sz="2800" dirty="0" err="1">
                <a:solidFill>
                  <a:schemeClr val="tx1">
                    <a:lumMod val="75000"/>
                  </a:schemeClr>
                </a:solidFill>
              </a:rPr>
              <a:t>e.g.courts</a:t>
            </a:r>
            <a:r>
              <a:rPr lang="en-US" altLang="es-ES" sz="2800" dirty="0">
                <a:solidFill>
                  <a:schemeClr val="tx1">
                    <a:lumMod val="75000"/>
                  </a:schemeClr>
                </a:solidFill>
              </a:rPr>
              <a:t>)</a:t>
            </a:r>
          </a:p>
          <a:p>
            <a:pPr marL="457200" indent="-457200" eaLnBrk="1" hangingPunct="1">
              <a:lnSpc>
                <a:spcPct val="200000"/>
              </a:lnSpc>
              <a:spcBef>
                <a:spcPct val="0"/>
              </a:spcBef>
            </a:pPr>
            <a:r>
              <a:rPr lang="en-US" altLang="es-ES" sz="2800" dirty="0" err="1">
                <a:solidFill>
                  <a:schemeClr val="tx1">
                    <a:lumMod val="75000"/>
                  </a:schemeClr>
                </a:solidFill>
              </a:rPr>
              <a:t>Instalaciones</a:t>
            </a:r>
            <a:r>
              <a:rPr lang="en-US" altLang="es-ES" sz="2800" dirty="0">
                <a:solidFill>
                  <a:schemeClr val="tx1">
                    <a:lumMod val="75000"/>
                  </a:schemeClr>
                </a:solidFill>
              </a:rPr>
              <a:t> para </a:t>
            </a:r>
            <a:r>
              <a:rPr lang="en-US" altLang="es-ES" sz="2800" dirty="0" err="1">
                <a:solidFill>
                  <a:schemeClr val="tx1">
                    <a:lumMod val="75000"/>
                  </a:schemeClr>
                </a:solidFill>
              </a:rPr>
              <a:t>deportes</a:t>
            </a:r>
            <a:r>
              <a:rPr lang="en-US" altLang="es-ES" sz="2800" dirty="0">
                <a:solidFill>
                  <a:schemeClr val="tx1">
                    <a:lumMod val="75000"/>
                  </a:schemeClr>
                </a:solidFill>
              </a:rPr>
              <a:t> de </a:t>
            </a:r>
            <a:r>
              <a:rPr lang="en-US" altLang="es-ES" sz="2800" dirty="0" err="1">
                <a:solidFill>
                  <a:schemeClr val="tx1">
                    <a:lumMod val="75000"/>
                  </a:schemeClr>
                </a:solidFill>
              </a:rPr>
              <a:t>invierno</a:t>
            </a:r>
            <a:r>
              <a:rPr lang="en-US" altLang="es-ES" sz="2800" dirty="0">
                <a:solidFill>
                  <a:schemeClr val="tx1">
                    <a:lumMod val="75000"/>
                  </a:schemeClr>
                </a:solidFill>
              </a:rPr>
              <a:t> / Winter sports facilities (</a:t>
            </a:r>
            <a:r>
              <a:rPr lang="en-US" altLang="es-ES" sz="2800" dirty="0" err="1">
                <a:solidFill>
                  <a:schemeClr val="tx1">
                    <a:lumMod val="75000"/>
                  </a:schemeClr>
                </a:solidFill>
              </a:rPr>
              <a:t>Albergue</a:t>
            </a:r>
            <a:r>
              <a:rPr lang="en-US" altLang="es-ES" sz="2800" dirty="0">
                <a:solidFill>
                  <a:schemeClr val="tx1">
                    <a:lumMod val="75000"/>
                  </a:schemeClr>
                </a:solidFill>
              </a:rPr>
              <a:t> de Sierra Nevada)</a:t>
            </a:r>
          </a:p>
          <a:p>
            <a:pPr marL="457200" indent="-457200" eaLnBrk="1" hangingPunct="1">
              <a:lnSpc>
                <a:spcPct val="200000"/>
              </a:lnSpc>
              <a:spcBef>
                <a:spcPct val="0"/>
              </a:spcBef>
            </a:pPr>
            <a:r>
              <a:rPr lang="en-US" altLang="es-ES" sz="2800" dirty="0">
                <a:solidFill>
                  <a:schemeClr val="tx1">
                    <a:lumMod val="75000"/>
                  </a:schemeClr>
                </a:solidFill>
              </a:rPr>
              <a:t>Campus </a:t>
            </a:r>
            <a:r>
              <a:rPr lang="en-US" altLang="es-ES" sz="2800" dirty="0" err="1">
                <a:solidFill>
                  <a:schemeClr val="tx1">
                    <a:lumMod val="75000"/>
                  </a:schemeClr>
                </a:solidFill>
              </a:rPr>
              <a:t>Náutico</a:t>
            </a:r>
            <a:r>
              <a:rPr lang="en-US" altLang="es-ES" sz="2800" dirty="0">
                <a:solidFill>
                  <a:schemeClr val="tx1">
                    <a:lumMod val="75000"/>
                  </a:schemeClr>
                </a:solidFill>
              </a:rPr>
              <a:t>/ Nautical campus (</a:t>
            </a:r>
            <a:r>
              <a:rPr lang="en-US" altLang="es-ES" sz="2800" dirty="0" err="1">
                <a:solidFill>
                  <a:schemeClr val="tx1">
                    <a:lumMod val="75000"/>
                  </a:schemeClr>
                </a:solidFill>
              </a:rPr>
              <a:t>Pantano</a:t>
            </a:r>
            <a:r>
              <a:rPr lang="en-US" altLang="es-ES" sz="2800" dirty="0">
                <a:solidFill>
                  <a:schemeClr val="tx1">
                    <a:lumMod val="75000"/>
                  </a:schemeClr>
                </a:solidFill>
              </a:rPr>
              <a:t> de </a:t>
            </a:r>
            <a:r>
              <a:rPr lang="en-US" altLang="es-ES" sz="2800" dirty="0" err="1">
                <a:solidFill>
                  <a:schemeClr val="tx1">
                    <a:lumMod val="75000"/>
                  </a:schemeClr>
                </a:solidFill>
              </a:rPr>
              <a:t>Cubillas</a:t>
            </a:r>
            <a:r>
              <a:rPr lang="en-US" altLang="es-ES" sz="2800" dirty="0">
                <a:solidFill>
                  <a:schemeClr val="tx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11" name="Picture 6" descr="https://lh5.googleusercontent.com/KQ4HRUhwopHgxZ2UG6IJA_OBhp7P0i1BOpPmmpLJzw3mN3UXjbQptughi2y9k5fpKqJx7RP3A5qLh8HseyjAAzQNmE0oQDGB3IS0yQNREPQ-lM-1I7L2XGq2vxS__VcO7bl8l56Ca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5415" y="7160868"/>
            <a:ext cx="8302960" cy="4461632"/>
          </a:xfrm>
          <a:prstGeom prst="rect">
            <a:avLst/>
          </a:prstGeom>
          <a:noFill/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746" y="3108806"/>
            <a:ext cx="5655825" cy="34891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831" y="7160868"/>
            <a:ext cx="6858001" cy="44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23668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760538" y="1050925"/>
            <a:ext cx="152939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900" dirty="0">
                <a:solidFill>
                  <a:srgbClr val="D53044"/>
                </a:solidFill>
                <a:latin typeface="Roboto Black" pitchFamily="2" charset="0"/>
              </a:rPr>
              <a:t>UNIVERSIDAD DE GRANADA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1743075" y="1798638"/>
            <a:ext cx="152939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SERVICIOS PARA ESTUDIANTES / STUDENT SERVICES</a:t>
            </a:r>
            <a:endParaRPr lang="en-US" altLang="es-ES" sz="2100" dirty="0">
              <a:latin typeface="Roboto Regular" charset="0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1371628" y="3419292"/>
            <a:ext cx="6424835" cy="7353070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17" name="Title 20"/>
          <p:cNvSpPr txBox="1">
            <a:spLocks/>
          </p:cNvSpPr>
          <p:nvPr/>
        </p:nvSpPr>
        <p:spPr bwMode="auto">
          <a:xfrm>
            <a:off x="1804765" y="4337509"/>
            <a:ext cx="5751094" cy="517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5" tIns="91433" rIns="182865" bIns="91433" anchor="ctr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defTabSz="457200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defTabSz="457200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defTabSz="457200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400" dirty="0">
                <a:solidFill>
                  <a:schemeClr val="bg1"/>
                </a:solidFill>
                <a:latin typeface="Roboto Regular" charset="0"/>
              </a:rPr>
              <a:t>SERVICIOS PARA ESTUDIANTES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5400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400" dirty="0">
                <a:solidFill>
                  <a:schemeClr val="bg1"/>
                </a:solidFill>
                <a:latin typeface="Roboto Regular" charset="0"/>
              </a:rPr>
              <a:t>STUDENT SERVICES</a:t>
            </a:r>
          </a:p>
        </p:txBody>
      </p:sp>
      <p:sp>
        <p:nvSpPr>
          <p:cNvPr id="41" name="Rectangle 9"/>
          <p:cNvSpPr/>
          <p:nvPr/>
        </p:nvSpPr>
        <p:spPr>
          <a:xfrm>
            <a:off x="8566485" y="3465120"/>
            <a:ext cx="8758989" cy="1780674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es-ES" sz="4000" dirty="0">
                <a:solidFill>
                  <a:schemeClr val="bg1"/>
                </a:solidFill>
              </a:rPr>
              <a:t>Voluntariado / </a:t>
            </a:r>
            <a:r>
              <a:rPr lang="es-ES" sz="4000" dirty="0" err="1">
                <a:solidFill>
                  <a:schemeClr val="bg1"/>
                </a:solidFill>
              </a:rPr>
              <a:t>Volunteering</a:t>
            </a:r>
            <a:endParaRPr lang="es-ES" sz="4000" dirty="0">
              <a:solidFill>
                <a:schemeClr val="bg1"/>
              </a:solidFill>
            </a:endParaRPr>
          </a:p>
        </p:txBody>
      </p:sp>
      <p:pic>
        <p:nvPicPr>
          <p:cNvPr id="10" name="Shape 296" descr="Imagen1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66485" y="4962459"/>
            <a:ext cx="8758989" cy="5703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24776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17" grpId="0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900" dirty="0">
                <a:solidFill>
                  <a:srgbClr val="D53044"/>
                </a:solidFill>
                <a:latin typeface="Roboto Black" pitchFamily="2" charset="0"/>
              </a:rPr>
              <a:t>UGR SOLIDARIA: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3075" y="1844675"/>
            <a:ext cx="152939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2100" dirty="0">
                <a:latin typeface="Roboto Regular" charset="0"/>
              </a:rPr>
              <a:t>SERVICIOS PARA ESTUDIANTES / STUDENT SERVICES</a:t>
            </a:r>
            <a:endParaRPr lang="en-US" altLang="es-ES" sz="2100" dirty="0">
              <a:latin typeface="Roboto Regular" charset="0"/>
            </a:endParaRPr>
          </a:p>
        </p:txBody>
      </p:sp>
      <p:sp>
        <p:nvSpPr>
          <p:cNvPr id="12" name="Shape 163"/>
          <p:cNvSpPr txBox="1">
            <a:spLocks noGrp="1"/>
          </p:cNvSpPr>
          <p:nvPr>
            <p:ph type="subTitle" idx="4294967295"/>
          </p:nvPr>
        </p:nvSpPr>
        <p:spPr>
          <a:xfrm>
            <a:off x="1090280" y="8231621"/>
            <a:ext cx="6379295" cy="3561343"/>
          </a:xfrm>
          <a:prstGeom prst="rect">
            <a:avLst/>
          </a:prstGeom>
          <a:solidFill>
            <a:srgbClr val="CCCCCC"/>
          </a:solidFill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-ES" sz="2800" b="1" i="1" dirty="0">
                <a:solidFill>
                  <a:srgbClr val="434343"/>
                </a:solidFill>
              </a:rPr>
              <a:t>UGR Solidaria:</a:t>
            </a:r>
          </a:p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endParaRPr lang="es-ES" sz="2800" b="1" i="1" dirty="0">
              <a:solidFill>
                <a:srgbClr val="434343"/>
              </a:solidFill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-ES" sz="2800" dirty="0">
                <a:solidFill>
                  <a:schemeClr val="tx2">
                    <a:lumMod val="50000"/>
                  </a:schemeClr>
                </a:solidFill>
                <a:hlinkClick r:id="rId3"/>
              </a:rPr>
              <a:t>solidaria@ugr.es</a:t>
            </a:r>
            <a:endParaRPr lang="es-ES" sz="2800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s-ES" sz="2800" b="1" i="1" dirty="0">
                <a:solidFill>
                  <a:schemeClr val="accent1">
                    <a:lumMod val="75000"/>
                  </a:schemeClr>
                </a:solidFill>
              </a:rPr>
              <a:t>https://viceresponsabilidad.ugr.es/ugrsolidaria/</a:t>
            </a:r>
            <a:endParaRPr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940842" y="5130204"/>
            <a:ext cx="4860758" cy="890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UGR Solidaria organiza actividades de voluntariado en Granada, Ceuta y Melilla y pone en contacto a estudiantes con organizaciones sin ánimo de lucro. </a:t>
            </a:r>
          </a:p>
          <a:p>
            <a:endParaRPr lang="es-ES" sz="3600" dirty="0"/>
          </a:p>
          <a:p>
            <a:r>
              <a:rPr lang="es-ES" sz="3600" dirty="0"/>
              <a:t>Regístrate en su web si te interesa participar como voluntario.</a:t>
            </a:r>
          </a:p>
          <a:p>
            <a:endParaRPr lang="es-ES" sz="4400" dirty="0"/>
          </a:p>
          <a:p>
            <a:endParaRPr lang="es-ES" sz="4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12721391" y="4665315"/>
            <a:ext cx="486075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600" dirty="0"/>
              <a:t>UGR </a:t>
            </a:r>
            <a:r>
              <a:rPr lang="en-US" sz="3600" dirty="0" err="1"/>
              <a:t>Solidaria</a:t>
            </a:r>
            <a:r>
              <a:rPr lang="en-US" sz="3600" dirty="0"/>
              <a:t> organizes volunteering actions with and for the people of Granada, Ceuta and Melilla and puts in contact students with non-profit organizations.</a:t>
            </a:r>
          </a:p>
          <a:p>
            <a:endParaRPr lang="en-US" sz="3600" dirty="0"/>
          </a:p>
          <a:p>
            <a:r>
              <a:rPr lang="en-US" sz="3600" dirty="0"/>
              <a:t> Please, register at their website if you are interested in volunteering</a:t>
            </a:r>
            <a:r>
              <a:rPr lang="en-US" sz="4000" dirty="0"/>
              <a:t>.</a:t>
            </a:r>
            <a:endParaRPr lang="es-ES" sz="40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3" y="3414983"/>
            <a:ext cx="6386732" cy="481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9"/>
          <p:cNvSpPr/>
          <p:nvPr/>
        </p:nvSpPr>
        <p:spPr>
          <a:xfrm>
            <a:off x="8141373" y="3430074"/>
            <a:ext cx="8758989" cy="1042737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s-ES" sz="4000" dirty="0">
                <a:solidFill>
                  <a:schemeClr val="bg1"/>
                </a:solidFill>
              </a:rPr>
              <a:t>http://sl.ugr.es/09j3</a:t>
            </a:r>
          </a:p>
        </p:txBody>
      </p:sp>
    </p:spTree>
    <p:extLst>
      <p:ext uri="{BB962C8B-B14F-4D97-AF65-F5344CB8AC3E}">
        <p14:creationId xmlns:p14="http://schemas.microsoft.com/office/powerpoint/2010/main" val="11444934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  <a:latin typeface="Roboto Black" pitchFamily="2" charset="0"/>
              </a:rPr>
              <a:t>PROGRAMA MENTOR / MENTOR-BUDDY PROGRAMME: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3075" y="1844675"/>
            <a:ext cx="15293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2400" dirty="0">
                <a:latin typeface="Roboto Regular" charset="0"/>
              </a:rPr>
              <a:t>SERVICIOS PARA ESTUDIANTES / STUDENT SERVICES</a:t>
            </a:r>
            <a:endParaRPr lang="en-US" altLang="es-ES" sz="24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400" dirty="0">
              <a:latin typeface="Roboto Regular" charset="0"/>
            </a:endParaRPr>
          </a:p>
        </p:txBody>
      </p:sp>
      <p:sp>
        <p:nvSpPr>
          <p:cNvPr id="17" name="Shape 181"/>
          <p:cNvSpPr txBox="1">
            <a:spLocks/>
          </p:cNvSpPr>
          <p:nvPr/>
        </p:nvSpPr>
        <p:spPr>
          <a:xfrm>
            <a:off x="1326022" y="9276291"/>
            <a:ext cx="16163005" cy="2382217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25" tIns="91425" rIns="91425" bIns="91425" numCol="2" anchor="t" anchorCtr="0">
            <a:noAutofit/>
          </a:bodyPr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1pPr>
            <a:lvl2pPr marL="912813" indent="-4556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2pPr>
            <a:lvl3pPr marL="1827213" indent="-9128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3pPr>
            <a:lvl4pPr marL="2741613" indent="-1370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4pPr>
            <a:lvl5pPr marL="3656013" indent="-18272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5pPr>
            <a:lvl6pPr marL="5028781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104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428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752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lvl="4" indent="0">
              <a:lnSpc>
                <a:spcPct val="115000"/>
              </a:lnSpc>
              <a:buSzPct val="100000"/>
              <a:buNone/>
            </a:pPr>
            <a:r>
              <a:rPr lang="es" sz="3200" b="1" dirty="0">
                <a:solidFill>
                  <a:schemeClr val="tx2">
                    <a:lumMod val="50000"/>
                  </a:schemeClr>
                </a:solidFill>
                <a:latin typeface="+mn-lt"/>
                <a:ea typeface="Lato"/>
                <a:cs typeface="Lato"/>
                <a:sym typeface="Lato"/>
              </a:rPr>
              <a:t>Oficina de Relaciones Internacionales </a:t>
            </a:r>
          </a:p>
          <a:p>
            <a:pPr marL="127000" lvl="4" indent="0">
              <a:lnSpc>
                <a:spcPct val="115000"/>
              </a:lnSpc>
              <a:buSzPct val="100000"/>
              <a:buNone/>
            </a:pPr>
            <a:r>
              <a:rPr lang="es" sz="3200" dirty="0">
                <a:solidFill>
                  <a:schemeClr val="tx2">
                    <a:lumMod val="50000"/>
                  </a:schemeClr>
                </a:solidFill>
                <a:latin typeface="+mn-lt"/>
                <a:ea typeface="Lato"/>
                <a:cs typeface="Lato"/>
                <a:sym typeface="Lato"/>
              </a:rPr>
              <a:t>Complejo Administrativo Triunfo, </a:t>
            </a:r>
          </a:p>
          <a:p>
            <a:pPr marL="127000" lvl="4" indent="0">
              <a:lnSpc>
                <a:spcPct val="115000"/>
              </a:lnSpc>
              <a:buSzPct val="100000"/>
              <a:buNone/>
            </a:pPr>
            <a:r>
              <a:rPr lang="es" sz="3200" dirty="0">
                <a:solidFill>
                  <a:schemeClr val="tx2">
                    <a:lumMod val="50000"/>
                  </a:schemeClr>
                </a:solidFill>
                <a:latin typeface="+mn-lt"/>
                <a:ea typeface="Lato"/>
                <a:cs typeface="Lato"/>
                <a:sym typeface="Lato"/>
              </a:rPr>
              <a:t>Av. del Hospicio s/n</a:t>
            </a:r>
          </a:p>
          <a:p>
            <a:pPr marL="127000" lvl="4" indent="0">
              <a:lnSpc>
                <a:spcPct val="115000"/>
              </a:lnSpc>
              <a:buSzPct val="100000"/>
              <a:buNone/>
            </a:pPr>
            <a:endParaRPr lang="es-ES" sz="3200" dirty="0">
              <a:solidFill>
                <a:schemeClr val="tx1">
                  <a:lumMod val="50000"/>
                </a:schemeClr>
              </a:solidFill>
              <a:latin typeface="+mn-lt"/>
              <a:ea typeface="Lato"/>
              <a:cs typeface="Lato"/>
              <a:sym typeface="Lato"/>
            </a:endParaRPr>
          </a:p>
          <a:p>
            <a:pPr marL="127000" lvl="4" indent="0">
              <a:lnSpc>
                <a:spcPct val="115000"/>
              </a:lnSpc>
              <a:buSzPct val="100000"/>
              <a:buNone/>
            </a:pPr>
            <a:r>
              <a:rPr lang="es-ES" sz="3200" dirty="0" err="1">
                <a:solidFill>
                  <a:schemeClr val="accent1">
                    <a:lumMod val="75000"/>
                  </a:schemeClr>
                </a:solidFill>
                <a:latin typeface="+mn-lt"/>
                <a:ea typeface="Lato"/>
                <a:cs typeface="Lato"/>
                <a:sym typeface="Lato"/>
              </a:rPr>
              <a:t>programamentor@ugr</a:t>
            </a:r>
            <a:endParaRPr lang="es-ES" sz="3200" dirty="0">
              <a:solidFill>
                <a:schemeClr val="accent1">
                  <a:lumMod val="75000"/>
                </a:schemeClr>
              </a:solidFill>
              <a:latin typeface="+mn-lt"/>
              <a:ea typeface="Lato"/>
              <a:cs typeface="Lato"/>
              <a:sym typeface="Lato"/>
            </a:endParaRPr>
          </a:p>
          <a:p>
            <a:pPr marL="584200" lvl="4" indent="-457200">
              <a:lnSpc>
                <a:spcPct val="115000"/>
              </a:lnSpc>
              <a:buSzPct val="100000"/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chemeClr val="tx1">
                    <a:lumMod val="50000"/>
                  </a:schemeClr>
                </a:solidFill>
                <a:latin typeface="+mn-lt"/>
                <a:ea typeface="Lato"/>
                <a:cs typeface="Lato"/>
                <a:sym typeface="Lato"/>
              </a:rPr>
              <a:t>htts://internacional.ugr.es/estudiantes-internacionales/servicios/programa-mentor</a:t>
            </a:r>
            <a:endParaRPr lang="es" sz="3200" dirty="0">
              <a:solidFill>
                <a:schemeClr val="tx1">
                  <a:lumMod val="50000"/>
                </a:schemeClr>
              </a:solidFill>
              <a:latin typeface="+mn-lt"/>
              <a:ea typeface="Lato"/>
              <a:cs typeface="Lato"/>
              <a:sym typeface="Lato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146759" y="3489786"/>
            <a:ext cx="44704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Estudiantes de la UGR ayudan en su integración a los estudiantes internacionales que vienen de movilidad a la UGR.</a:t>
            </a:r>
          </a:p>
          <a:p>
            <a:endParaRPr lang="es-ES" sz="2800" dirty="0"/>
          </a:p>
          <a:p>
            <a:r>
              <a:rPr lang="en-US" sz="2800" dirty="0"/>
              <a:t>Our UGR regular students try to help international incoming students who enjoy a mobility period at UGR to integrate at the University and the city.</a:t>
            </a:r>
            <a:endParaRPr lang="es-ES" sz="2800" dirty="0"/>
          </a:p>
        </p:txBody>
      </p:sp>
      <p:sp>
        <p:nvSpPr>
          <p:cNvPr id="2" name="AutoShape 2" descr="fo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7857" y="3917904"/>
            <a:ext cx="5494545" cy="435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s://canal.ugr.es/wp-content/uploads/2017/06/cartel-mento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120" y="3667461"/>
            <a:ext cx="5611944" cy="4644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058014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760538" y="1050925"/>
            <a:ext cx="152939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900" dirty="0">
                <a:solidFill>
                  <a:srgbClr val="D53044"/>
                </a:solidFill>
                <a:latin typeface="Roboto Black" pitchFamily="2" charset="0"/>
              </a:rPr>
              <a:t>UNIVERSIDAD DE GRANADA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1743075" y="1798638"/>
            <a:ext cx="152939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SERVICIOS PARA ESTUDIANTES / STUDENT SERVICES</a:t>
            </a:r>
            <a:endParaRPr lang="en-US" altLang="es-ES" sz="2100" dirty="0">
              <a:latin typeface="Roboto Regular" charset="0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1371628" y="3419292"/>
            <a:ext cx="6424835" cy="7353070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17" name="Title 20"/>
          <p:cNvSpPr txBox="1">
            <a:spLocks/>
          </p:cNvSpPr>
          <p:nvPr/>
        </p:nvSpPr>
        <p:spPr bwMode="auto">
          <a:xfrm>
            <a:off x="1804765" y="4337509"/>
            <a:ext cx="5751094" cy="517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5" tIns="91433" rIns="182865" bIns="91433" anchor="ctr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defTabSz="457200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defTabSz="457200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defTabSz="457200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400" dirty="0">
                <a:solidFill>
                  <a:schemeClr val="bg1"/>
                </a:solidFill>
                <a:latin typeface="Roboto Regular" charset="0"/>
              </a:rPr>
              <a:t>SERVICIOS PARA ESTUDIANTES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5400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400" dirty="0">
                <a:solidFill>
                  <a:schemeClr val="bg1"/>
                </a:solidFill>
                <a:latin typeface="Roboto Regular" charset="0"/>
              </a:rPr>
              <a:t>STUDENT SERVICES</a:t>
            </a:r>
          </a:p>
        </p:txBody>
      </p:sp>
      <p:sp>
        <p:nvSpPr>
          <p:cNvPr id="41" name="Rectangle 9"/>
          <p:cNvSpPr/>
          <p:nvPr/>
        </p:nvSpPr>
        <p:spPr>
          <a:xfrm>
            <a:off x="8566485" y="3465120"/>
            <a:ext cx="8758989" cy="1780674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es-ES" sz="4000" dirty="0">
                <a:solidFill>
                  <a:schemeClr val="bg1"/>
                </a:solidFill>
              </a:rPr>
              <a:t>Salud / </a:t>
            </a:r>
            <a:r>
              <a:rPr lang="es-ES" sz="4000" dirty="0" err="1">
                <a:solidFill>
                  <a:schemeClr val="bg1"/>
                </a:solidFill>
              </a:rPr>
              <a:t>Health</a:t>
            </a:r>
            <a:endParaRPr lang="es-ES" sz="4000" dirty="0">
              <a:solidFill>
                <a:schemeClr val="bg1"/>
              </a:solidFill>
            </a:endParaRPr>
          </a:p>
        </p:txBody>
      </p:sp>
      <p:pic>
        <p:nvPicPr>
          <p:cNvPr id="10" name="Shape 363" descr="6889838296_aba609a6c9_o.jpg"/>
          <p:cNvPicPr preferRelativeResize="0"/>
          <p:nvPr/>
        </p:nvPicPr>
        <p:blipFill rotWithShape="1">
          <a:blip r:embed="rId2">
            <a:alphaModFix/>
          </a:blip>
          <a:srcRect b="9444"/>
          <a:stretch/>
        </p:blipFill>
        <p:spPr>
          <a:xfrm>
            <a:off x="8566485" y="5257181"/>
            <a:ext cx="8758989" cy="5595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308702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17" grpId="0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760538" y="1087438"/>
            <a:ext cx="152939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5400" dirty="0">
                <a:solidFill>
                  <a:srgbClr val="D53044"/>
                </a:solidFill>
                <a:latin typeface="Roboto Black" charset="0"/>
              </a:rPr>
              <a:t>ÍNDICE / INDEX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427163" y="1260475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743075" y="1835150"/>
            <a:ext cx="15293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>
                <a:latin typeface="Roboto Medium" charset="0"/>
              </a:rPr>
              <a:t>UNIVERSIDAD DE GRANADA </a:t>
            </a:r>
            <a:endParaRPr lang="en-US" altLang="es-ES" sz="2400" dirty="0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708024" y="3453565"/>
            <a:ext cx="114170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r>
              <a:rPr lang="en-US" altLang="es-ES" sz="3200" dirty="0">
                <a:solidFill>
                  <a:srgbClr val="D53044"/>
                </a:solidFill>
                <a:latin typeface="Roboto Black" charset="0"/>
              </a:rPr>
              <a:t>INTRODUCCIÓN / INTRODUCTION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</a:pPr>
            <a:endParaRPr lang="en-US" altLang="es-ES" sz="32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732086" y="4918046"/>
            <a:ext cx="1225926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200" dirty="0">
                <a:solidFill>
                  <a:srgbClr val="7C8185"/>
                </a:solidFill>
                <a:latin typeface="Roboto Black" charset="0"/>
              </a:rPr>
              <a:t>2. </a:t>
            </a:r>
            <a:r>
              <a:rPr lang="es-ES" altLang="es-ES" sz="3200" dirty="0">
                <a:solidFill>
                  <a:srgbClr val="7C8185"/>
                </a:solidFill>
                <a:latin typeface="Roboto Black" charset="0"/>
              </a:rPr>
              <a:t>SERVICIOS PARA ESTUDIANTES/ STUDENT SERVICES</a:t>
            </a:r>
            <a:endParaRPr lang="en-US" altLang="es-ES" sz="3200" dirty="0">
              <a:solidFill>
                <a:srgbClr val="D53044"/>
              </a:solidFill>
              <a:latin typeface="Roboto Black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s-ES" sz="3200" dirty="0" err="1">
                <a:solidFill>
                  <a:schemeClr val="bg2">
                    <a:lumMod val="50000"/>
                  </a:schemeClr>
                </a:solidFill>
                <a:latin typeface="Roboto Regular"/>
              </a:rPr>
              <a:t>Servicios</a:t>
            </a:r>
            <a:r>
              <a:rPr lang="en-US" altLang="es-ES" sz="3200" dirty="0">
                <a:solidFill>
                  <a:schemeClr val="bg2">
                    <a:lumMod val="50000"/>
                  </a:schemeClr>
                </a:solidFill>
                <a:latin typeface="Roboto Regular"/>
              </a:rPr>
              <a:t> </a:t>
            </a:r>
            <a:r>
              <a:rPr lang="en-US" altLang="es-ES" sz="3200" dirty="0" err="1">
                <a:solidFill>
                  <a:schemeClr val="bg2">
                    <a:lumMod val="50000"/>
                  </a:schemeClr>
                </a:solidFill>
                <a:latin typeface="Roboto Regular"/>
              </a:rPr>
              <a:t>generales</a:t>
            </a:r>
            <a:r>
              <a:rPr lang="en-US" altLang="es-ES" sz="3200" dirty="0">
                <a:solidFill>
                  <a:schemeClr val="bg2">
                    <a:lumMod val="50000"/>
                  </a:schemeClr>
                </a:solidFill>
                <a:latin typeface="Roboto Regular"/>
              </a:rPr>
              <a:t> / General services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" altLang="es-ES" sz="2800" dirty="0">
                <a:latin typeface="Roboto Regular" charset="0"/>
              </a:rPr>
              <a:t>Actividades culturales y tiempo libre/ Cultural </a:t>
            </a:r>
            <a:r>
              <a:rPr lang="es-ES" altLang="es-ES" sz="2800" dirty="0" err="1">
                <a:latin typeface="Roboto Regular" charset="0"/>
              </a:rPr>
              <a:t>Activities</a:t>
            </a:r>
            <a:r>
              <a:rPr lang="es-ES" altLang="es-ES" sz="2800" dirty="0">
                <a:latin typeface="Roboto Regular" charset="0"/>
              </a:rPr>
              <a:t> and </a:t>
            </a:r>
            <a:r>
              <a:rPr lang="es-ES" altLang="es-ES" sz="2800" dirty="0" err="1">
                <a:latin typeface="Roboto Regular" charset="0"/>
              </a:rPr>
              <a:t>Spare</a:t>
            </a:r>
            <a:r>
              <a:rPr lang="es-ES" altLang="es-ES" sz="2800" dirty="0">
                <a:latin typeface="Roboto Regular" charset="0"/>
              </a:rPr>
              <a:t> Time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s-ES" altLang="es-ES" sz="2800" dirty="0">
                <a:latin typeface="Roboto Regular" charset="0"/>
              </a:rPr>
              <a:t>Actividades deportivas/ </a:t>
            </a:r>
            <a:r>
              <a:rPr lang="es-ES" altLang="es-ES" sz="2800" dirty="0" err="1">
                <a:latin typeface="Roboto Regular" charset="0"/>
              </a:rPr>
              <a:t>Sports</a:t>
            </a:r>
            <a:r>
              <a:rPr lang="es-ES" altLang="es-ES" sz="2800" dirty="0">
                <a:latin typeface="Roboto Regular" charset="0"/>
              </a:rPr>
              <a:t> </a:t>
            </a:r>
            <a:r>
              <a:rPr lang="es-ES" altLang="es-ES" sz="2800" dirty="0" err="1">
                <a:latin typeface="Roboto Regular" charset="0"/>
              </a:rPr>
              <a:t>activities</a:t>
            </a:r>
            <a:endParaRPr lang="es-ES" altLang="es-ES" sz="2800" dirty="0">
              <a:latin typeface="Roboto Regular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s-ES" altLang="es-ES" sz="2800" dirty="0">
                <a:latin typeface="Roboto Regular" charset="0"/>
              </a:rPr>
              <a:t>Voluntariado / </a:t>
            </a:r>
            <a:r>
              <a:rPr lang="es-ES" altLang="es-ES" sz="2800" dirty="0" err="1">
                <a:latin typeface="Roboto Regular" charset="0"/>
              </a:rPr>
              <a:t>Volunteering</a:t>
            </a:r>
            <a:endParaRPr lang="es-ES" altLang="es-ES" sz="2800" dirty="0">
              <a:latin typeface="Roboto Regular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s-ES" altLang="es-ES" sz="2800" dirty="0">
                <a:latin typeface="Roboto Regular" charset="0"/>
              </a:rPr>
              <a:t>Salud / </a:t>
            </a:r>
            <a:r>
              <a:rPr lang="es-ES" altLang="es-ES" sz="2800" dirty="0" err="1">
                <a:latin typeface="Roboto Regular" charset="0"/>
              </a:rPr>
              <a:t>Health</a:t>
            </a:r>
            <a:endParaRPr lang="en-US" altLang="es-ES" sz="2800" dirty="0">
              <a:latin typeface="Roboto Regular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2730499" y="8461205"/>
            <a:ext cx="119720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dirty="0">
                <a:solidFill>
                  <a:srgbClr val="D53044"/>
                </a:solidFill>
                <a:latin typeface="Roboto Black" charset="0"/>
              </a:rPr>
              <a:t>3. RECURSOS DE INFORMACIÓN/INFORMATION RESOURCES</a:t>
            </a:r>
            <a:endParaRPr lang="en-US" altLang="es-ES" sz="1800" dirty="0">
              <a:latin typeface="Roboto Regular" charset="0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2782972" y="9892466"/>
            <a:ext cx="109570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dirty="0">
                <a:solidFill>
                  <a:schemeClr val="bg2">
                    <a:lumMod val="50000"/>
                  </a:schemeClr>
                </a:solidFill>
                <a:latin typeface="Roboto Black" charset="0"/>
              </a:rPr>
              <a:t>4. </a:t>
            </a:r>
            <a:r>
              <a:rPr lang="es-ES" altLang="es-ES" dirty="0">
                <a:solidFill>
                  <a:schemeClr val="bg2">
                    <a:lumMod val="50000"/>
                  </a:schemeClr>
                </a:solidFill>
                <a:latin typeface="Roboto Black" charset="0"/>
              </a:rPr>
              <a:t>INFORMACIÓN DE CONTACTO / CONTACT DETAILS </a:t>
            </a:r>
            <a:r>
              <a:rPr lang="en-US" altLang="es-ES" sz="1800" dirty="0">
                <a:solidFill>
                  <a:schemeClr val="bg2">
                    <a:lumMod val="50000"/>
                  </a:schemeClr>
                </a:solidFill>
                <a:latin typeface="Roboto Regular" charset="0"/>
              </a:rPr>
              <a:t>í</a:t>
            </a:r>
          </a:p>
        </p:txBody>
      </p:sp>
    </p:spTree>
    <p:extLst>
      <p:ext uri="{BB962C8B-B14F-4D97-AF65-F5344CB8AC3E}">
        <p14:creationId xmlns:p14="http://schemas.microsoft.com/office/powerpoint/2010/main" val="40554375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/>
      <p:bldP spid="27" grpId="0"/>
      <p:bldP spid="41" grpId="0"/>
      <p:bldP spid="48" grpId="0"/>
      <p:bldP spid="7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808664" y="1096963"/>
            <a:ext cx="15293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600" dirty="0">
                <a:solidFill>
                  <a:srgbClr val="D53044"/>
                </a:solidFill>
                <a:latin typeface="Roboto Black" pitchFamily="2" charset="0"/>
              </a:rPr>
              <a:t>SI NECESITO ASISTENCIA MÉDICA…/ IF I NEED MEDICAL ASISTANCE…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3075" y="1844675"/>
            <a:ext cx="15293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2400" dirty="0">
                <a:latin typeface="Roboto Regular" charset="0"/>
              </a:rPr>
              <a:t>SERVICIOS PARA ESTUDIANTES / STUDENT SERVICES</a:t>
            </a:r>
            <a:endParaRPr lang="en-US" altLang="es-ES" sz="24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400" dirty="0">
              <a:latin typeface="Roboto Regular" charset="0"/>
            </a:endParaRPr>
          </a:p>
        </p:txBody>
      </p:sp>
      <p:sp>
        <p:nvSpPr>
          <p:cNvPr id="17" name="Shape 181"/>
          <p:cNvSpPr txBox="1">
            <a:spLocks/>
          </p:cNvSpPr>
          <p:nvPr/>
        </p:nvSpPr>
        <p:spPr>
          <a:xfrm>
            <a:off x="5630779" y="9119934"/>
            <a:ext cx="11839074" cy="2844782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25" tIns="91425" rIns="91425" bIns="91425" numCol="1" anchor="t" anchorCtr="0">
            <a:noAutofit/>
          </a:bodyPr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1pPr>
            <a:lvl2pPr marL="912813" indent="-4556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2pPr>
            <a:lvl3pPr marL="1827213" indent="-9128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3pPr>
            <a:lvl4pPr marL="2741613" indent="-1370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4pPr>
            <a:lvl5pPr marL="3656013" indent="-18272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5pPr>
            <a:lvl6pPr marL="5028781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104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428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752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lvl="0" indent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en-US" sz="3200" b="1" dirty="0" err="1">
                <a:solidFill>
                  <a:schemeClr val="accent5"/>
                </a:solidFill>
                <a:latin typeface="+mn-lt"/>
                <a:ea typeface="Lato"/>
                <a:cs typeface="Lato"/>
                <a:sym typeface="Lato"/>
              </a:rPr>
              <a:t>Número</a:t>
            </a:r>
            <a:r>
              <a:rPr lang="en-US" sz="3200" b="1" dirty="0">
                <a:solidFill>
                  <a:schemeClr val="accent5"/>
                </a:solidFill>
                <a:latin typeface="+mn-lt"/>
                <a:ea typeface="Lato"/>
                <a:cs typeface="Lato"/>
                <a:sym typeface="Lato"/>
              </a:rPr>
              <a:t> de </a:t>
            </a:r>
            <a:r>
              <a:rPr lang="en-US" sz="3200" b="1" dirty="0" err="1">
                <a:solidFill>
                  <a:schemeClr val="accent5"/>
                </a:solidFill>
                <a:latin typeface="+mn-lt"/>
                <a:ea typeface="Lato"/>
                <a:cs typeface="Lato"/>
                <a:sym typeface="Lato"/>
              </a:rPr>
              <a:t>emergencias</a:t>
            </a:r>
            <a:r>
              <a:rPr lang="en-US" sz="3200" b="1" dirty="0">
                <a:solidFill>
                  <a:schemeClr val="accent5"/>
                </a:solidFill>
                <a:latin typeface="+mn-lt"/>
                <a:ea typeface="Lato"/>
                <a:cs typeface="Lato"/>
                <a:sym typeface="Lato"/>
              </a:rPr>
              <a:t>: 112 (UE)  / Emergency number: 112 (EU)</a:t>
            </a:r>
          </a:p>
          <a:p>
            <a:pPr marL="127000" lvl="0" indent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es-ES" sz="2700" dirty="0">
                <a:solidFill>
                  <a:schemeClr val="accent5"/>
                </a:solidFill>
                <a:latin typeface="+mn-lt"/>
                <a:ea typeface="Lato"/>
                <a:cs typeface="Lato"/>
                <a:sym typeface="Lato"/>
              </a:rPr>
              <a:t>Hospital Virgen de las Nieves. Avda. de las Fuerzas Armadas, Granada, nº2. Telf. 902505061.</a:t>
            </a:r>
          </a:p>
          <a:p>
            <a:pPr marL="127000" lvl="0" indent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es-ES" sz="2700" dirty="0">
                <a:solidFill>
                  <a:schemeClr val="accent5"/>
                </a:solidFill>
                <a:latin typeface="+mn-lt"/>
                <a:ea typeface="Lato"/>
                <a:cs typeface="Lato"/>
                <a:sym typeface="Lato"/>
              </a:rPr>
              <a:t>Hospital Campus de la Salud. Avda. de la Investigación. Granada. Telf. 958020000</a:t>
            </a:r>
            <a:r>
              <a:rPr lang="es-ES" sz="2800" dirty="0">
                <a:solidFill>
                  <a:schemeClr val="accent1">
                    <a:lumMod val="75000"/>
                  </a:schemeClr>
                </a:solidFill>
                <a:latin typeface="+mn-lt"/>
                <a:ea typeface="Lato"/>
                <a:cs typeface="Lato"/>
                <a:sym typeface="Lato"/>
              </a:rPr>
              <a:t>.</a:t>
            </a:r>
          </a:p>
          <a:p>
            <a:pPr marL="127000" lvl="0" indent="0">
              <a:lnSpc>
                <a:spcPct val="115000"/>
              </a:lnSpc>
              <a:spcBef>
                <a:spcPts val="0"/>
              </a:spcBef>
              <a:buSzPct val="100000"/>
              <a:buNone/>
            </a:pPr>
            <a:endParaRPr lang="en-US" sz="1600" b="1" dirty="0">
              <a:solidFill>
                <a:schemeClr val="accent1">
                  <a:lumMod val="75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520126" y="3561978"/>
            <a:ext cx="7869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u="sng" dirty="0"/>
              <a:t>Tarjeta sanitaria europea: </a:t>
            </a:r>
          </a:p>
          <a:p>
            <a:r>
              <a:rPr lang="es-ES" sz="3200" dirty="0"/>
              <a:t>Debes registrarte en el centro de salud más próximo a tu domicilio. Consulta la lista en: sl.ugr.es/09wu</a:t>
            </a:r>
          </a:p>
          <a:p>
            <a:r>
              <a:rPr lang="es-ES" sz="3200" dirty="0"/>
              <a:t>Si necesitas ir al médico, pide cita en tu centro de salud. La atención será gratuita.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u="sng" dirty="0"/>
              <a:t>Seguro privado</a:t>
            </a:r>
            <a:r>
              <a:rPr lang="es-ES" sz="3200" dirty="0"/>
              <a:t>:</a:t>
            </a:r>
          </a:p>
          <a:p>
            <a:r>
              <a:rPr lang="es-ES" sz="3200" dirty="0"/>
              <a:t>Consulta con tu compañía el procedimiento debes seguir en caso de necesitar ir al médico.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397503" y="2128568"/>
            <a:ext cx="1703487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4000" dirty="0">
              <a:solidFill>
                <a:srgbClr val="D53044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dirty="0" err="1">
                <a:solidFill>
                  <a:srgbClr val="D53044"/>
                </a:solidFill>
              </a:rPr>
              <a:t>Asistencia</a:t>
            </a:r>
            <a:r>
              <a:rPr lang="en-US" altLang="es-ES" dirty="0">
                <a:solidFill>
                  <a:srgbClr val="D53044"/>
                </a:solidFill>
              </a:rPr>
              <a:t> sanitaria no </a:t>
            </a:r>
            <a:r>
              <a:rPr lang="en-US" altLang="es-ES" dirty="0" err="1">
                <a:solidFill>
                  <a:srgbClr val="D53044"/>
                </a:solidFill>
              </a:rPr>
              <a:t>urgente</a:t>
            </a:r>
            <a:r>
              <a:rPr lang="en-US" altLang="es-ES" dirty="0">
                <a:solidFill>
                  <a:srgbClr val="D53044"/>
                </a:solidFill>
              </a:rPr>
              <a:t>/  Non-urgent health care: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429588" y="7743269"/>
            <a:ext cx="1703487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4000" dirty="0">
              <a:solidFill>
                <a:srgbClr val="D53044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dirty="0" err="1">
                <a:solidFill>
                  <a:srgbClr val="D53044"/>
                </a:solidFill>
              </a:rPr>
              <a:t>Asistencia</a:t>
            </a:r>
            <a:r>
              <a:rPr lang="en-US" altLang="es-ES" dirty="0">
                <a:solidFill>
                  <a:srgbClr val="D53044"/>
                </a:solidFill>
              </a:rPr>
              <a:t> sanitaria </a:t>
            </a:r>
            <a:r>
              <a:rPr lang="en-US" altLang="es-ES" dirty="0" err="1">
                <a:solidFill>
                  <a:srgbClr val="D53044"/>
                </a:solidFill>
              </a:rPr>
              <a:t>urgente</a:t>
            </a:r>
            <a:r>
              <a:rPr lang="en-US" altLang="es-ES" dirty="0">
                <a:solidFill>
                  <a:srgbClr val="D53044"/>
                </a:solidFill>
              </a:rPr>
              <a:t>/  Urgent health care: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0070513" y="3618126"/>
            <a:ext cx="721479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u="sng" dirty="0"/>
              <a:t>European Health Care Card</a:t>
            </a:r>
            <a:r>
              <a:rPr lang="en-US" sz="3200" dirty="0"/>
              <a:t>:</a:t>
            </a:r>
          </a:p>
          <a:p>
            <a:r>
              <a:rPr lang="en-US" sz="3200" dirty="0"/>
              <a:t>You must register at the nearest Health Centre. Check the list at: sl.ugr.es/09wu</a:t>
            </a:r>
          </a:p>
          <a:p>
            <a:r>
              <a:rPr lang="en-US" sz="3200" dirty="0"/>
              <a:t>If you need to visit a doctor, ask for an appointment in advance. It is free of charge.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u="sng" dirty="0"/>
              <a:t>Private insurance</a:t>
            </a:r>
            <a:r>
              <a:rPr lang="en-US" sz="3200" dirty="0"/>
              <a:t>:</a:t>
            </a:r>
          </a:p>
          <a:p>
            <a:r>
              <a:rPr lang="en-US" sz="3200" dirty="0"/>
              <a:t> Please contact them to know how to proceed in case you need health care assistance.</a:t>
            </a:r>
            <a:endParaRPr lang="es-ES" sz="32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12" y="9288374"/>
            <a:ext cx="3168311" cy="262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62020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3"/>
          <p:cNvSpPr>
            <a:spLocks/>
          </p:cNvSpPr>
          <p:nvPr/>
        </p:nvSpPr>
        <p:spPr bwMode="auto">
          <a:xfrm>
            <a:off x="1210385" y="3189160"/>
            <a:ext cx="7476415" cy="6845177"/>
          </a:xfrm>
          <a:custGeom>
            <a:avLst/>
            <a:gdLst>
              <a:gd name="T0" fmla="*/ 0 w 21600"/>
              <a:gd name="T1" fmla="*/ 19956 h 21600"/>
              <a:gd name="T2" fmla="*/ 0 w 21600"/>
              <a:gd name="T3" fmla="*/ 1644 h 21600"/>
              <a:gd name="T4" fmla="*/ 2087 w 21600"/>
              <a:gd name="T5" fmla="*/ 0 h 21600"/>
              <a:gd name="T6" fmla="*/ 19513 w 21600"/>
              <a:gd name="T7" fmla="*/ 0 h 21600"/>
              <a:gd name="T8" fmla="*/ 21600 w 21600"/>
              <a:gd name="T9" fmla="*/ 1644 h 21600"/>
              <a:gd name="T10" fmla="*/ 21600 w 21600"/>
              <a:gd name="T11" fmla="*/ 19956 h 21600"/>
              <a:gd name="T12" fmla="*/ 19513 w 21600"/>
              <a:gd name="T13" fmla="*/ 21600 h 21600"/>
              <a:gd name="T14" fmla="*/ 2087 w 21600"/>
              <a:gd name="T15" fmla="*/ 21600 h 21600"/>
              <a:gd name="T16" fmla="*/ 0 w 21600"/>
              <a:gd name="T17" fmla="*/ 19956 h 21600"/>
              <a:gd name="T18" fmla="*/ 0 w 21600"/>
              <a:gd name="T19" fmla="*/ 1995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0" y="19956"/>
                </a:moveTo>
                <a:lnTo>
                  <a:pt x="0" y="1644"/>
                </a:lnTo>
                <a:cubicBezTo>
                  <a:pt x="0" y="736"/>
                  <a:pt x="934" y="0"/>
                  <a:pt x="2087" y="0"/>
                </a:cubicBezTo>
                <a:lnTo>
                  <a:pt x="19513" y="0"/>
                </a:lnTo>
                <a:cubicBezTo>
                  <a:pt x="20666" y="0"/>
                  <a:pt x="21600" y="736"/>
                  <a:pt x="21600" y="1644"/>
                </a:cubicBezTo>
                <a:lnTo>
                  <a:pt x="21600" y="19956"/>
                </a:lnTo>
                <a:cubicBezTo>
                  <a:pt x="21600" y="20864"/>
                  <a:pt x="20666" y="21600"/>
                  <a:pt x="19513" y="21600"/>
                </a:cubicBezTo>
                <a:lnTo>
                  <a:pt x="2087" y="21600"/>
                </a:lnTo>
                <a:cubicBezTo>
                  <a:pt x="934" y="21600"/>
                  <a:pt x="0" y="20864"/>
                  <a:pt x="0" y="19956"/>
                </a:cubicBezTo>
                <a:close/>
                <a:moveTo>
                  <a:pt x="0" y="19956"/>
                </a:moveTo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3600"/>
          </a:p>
        </p:txBody>
      </p:sp>
      <p:sp>
        <p:nvSpPr>
          <p:cNvPr id="18437" name="Rectangle 18"/>
          <p:cNvSpPr>
            <a:spLocks/>
          </p:cNvSpPr>
          <p:nvPr/>
        </p:nvSpPr>
        <p:spPr bwMode="auto">
          <a:xfrm>
            <a:off x="17043400" y="10958513"/>
            <a:ext cx="342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400">
                <a:solidFill>
                  <a:srgbClr val="FFFFFF"/>
                </a:solidFill>
                <a:sym typeface="Nexa Bold" charset="0"/>
              </a:rPr>
              <a:t>10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27163" y="12620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061863" y="3265129"/>
            <a:ext cx="6047421" cy="710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49" tIns="68575" rIns="137149" bIns="68575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100" dirty="0">
              <a:solidFill>
                <a:srgbClr val="7F7F7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dirty="0">
                <a:solidFill>
                  <a:srgbClr val="7F7F7F"/>
                </a:solidFill>
              </a:rPr>
              <a:t>El </a:t>
            </a:r>
            <a:r>
              <a:rPr lang="es-ES" altLang="es-ES" b="1" dirty="0">
                <a:solidFill>
                  <a:srgbClr val="7F7F7F"/>
                </a:solidFill>
              </a:rPr>
              <a:t>reglamento de movilidad internacional de la UGR </a:t>
            </a:r>
            <a:r>
              <a:rPr lang="es-ES" altLang="es-ES" dirty="0">
                <a:solidFill>
                  <a:srgbClr val="7F7F7F"/>
                </a:solidFill>
              </a:rPr>
              <a:t>obliga a todos los estudiantes internacionales a disponer de un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dirty="0">
                <a:solidFill>
                  <a:srgbClr val="7F7F7F"/>
                </a:solidFill>
              </a:rPr>
              <a:t>seguro de asistencia sanitaria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dirty="0">
                <a:solidFill>
                  <a:srgbClr val="7F7F7F"/>
                </a:solidFill>
              </a:rPr>
              <a:t>(Tarjeta Sanitaria Europea)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dirty="0">
                <a:solidFill>
                  <a:srgbClr val="7F7F7F"/>
                </a:solidFill>
              </a:rPr>
              <a:t>y un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b="1" dirty="0">
                <a:solidFill>
                  <a:srgbClr val="7F7F7F"/>
                </a:solidFill>
              </a:rPr>
              <a:t>seguro de asistencia en viaje</a:t>
            </a:r>
            <a:r>
              <a:rPr lang="es-ES" altLang="es-ES" dirty="0">
                <a:solidFill>
                  <a:srgbClr val="7F7F7F"/>
                </a:solidFill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dirty="0">
              <a:solidFill>
                <a:srgbClr val="7F7F7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dirty="0">
                <a:solidFill>
                  <a:srgbClr val="7F7F7F"/>
                </a:solidFill>
              </a:rPr>
              <a:t>Si aún no tienes, puedes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dirty="0">
                <a:solidFill>
                  <a:srgbClr val="7F7F7F"/>
                </a:solidFill>
              </a:rPr>
              <a:t>contratar uno con la compañía con la que la UGR tiene un convenio.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100" dirty="0">
              <a:solidFill>
                <a:srgbClr val="7F7F7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solidFill>
                <a:srgbClr val="7F7F7F"/>
              </a:solidFill>
            </a:endParaRPr>
          </a:p>
        </p:txBody>
      </p:sp>
      <p:sp>
        <p:nvSpPr>
          <p:cNvPr id="23" name="Oval 7"/>
          <p:cNvSpPr/>
          <p:nvPr/>
        </p:nvSpPr>
        <p:spPr bwMode="auto">
          <a:xfrm>
            <a:off x="657010" y="2857968"/>
            <a:ext cx="1873354" cy="1703049"/>
          </a:xfrm>
          <a:prstGeom prst="ellipse">
            <a:avLst/>
          </a:prstGeom>
          <a:solidFill>
            <a:srgbClr val="D53044"/>
          </a:solidFill>
          <a:ln w="3175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24" name="Freeform 116"/>
          <p:cNvSpPr>
            <a:spLocks noChangeArrowheads="1"/>
          </p:cNvSpPr>
          <p:nvPr/>
        </p:nvSpPr>
        <p:spPr bwMode="auto">
          <a:xfrm>
            <a:off x="1057489" y="3094486"/>
            <a:ext cx="1034296" cy="1077612"/>
          </a:xfrm>
          <a:custGeom>
            <a:avLst/>
            <a:gdLst>
              <a:gd name="T0" fmla="*/ 635000 w 445"/>
              <a:gd name="T1" fmla="*/ 278637 h 462"/>
              <a:gd name="T2" fmla="*/ 635000 w 445"/>
              <a:gd name="T3" fmla="*/ 278637 h 462"/>
              <a:gd name="T4" fmla="*/ 422275 w 445"/>
              <a:gd name="T5" fmla="*/ 14019 h 462"/>
              <a:gd name="T6" fmla="*/ 57150 w 445"/>
              <a:gd name="T7" fmla="*/ 434604 h 462"/>
              <a:gd name="T8" fmla="*/ 14288 w 445"/>
              <a:gd name="T9" fmla="*/ 559027 h 462"/>
              <a:gd name="T10" fmla="*/ 128588 w 445"/>
              <a:gd name="T11" fmla="*/ 622114 h 462"/>
              <a:gd name="T12" fmla="*/ 155575 w 445"/>
              <a:gd name="T13" fmla="*/ 606343 h 462"/>
              <a:gd name="T14" fmla="*/ 212725 w 445"/>
              <a:gd name="T15" fmla="*/ 651906 h 462"/>
              <a:gd name="T16" fmla="*/ 254000 w 445"/>
              <a:gd name="T17" fmla="*/ 760557 h 462"/>
              <a:gd name="T18" fmla="*/ 296863 w 445"/>
              <a:gd name="T19" fmla="*/ 792101 h 462"/>
              <a:gd name="T20" fmla="*/ 381000 w 445"/>
              <a:gd name="T21" fmla="*/ 760557 h 462"/>
              <a:gd name="T22" fmla="*/ 395288 w 445"/>
              <a:gd name="T23" fmla="*/ 729013 h 462"/>
              <a:gd name="T24" fmla="*/ 366713 w 445"/>
              <a:gd name="T25" fmla="*/ 683450 h 462"/>
              <a:gd name="T26" fmla="*/ 323850 w 445"/>
              <a:gd name="T27" fmla="*/ 590571 h 462"/>
              <a:gd name="T28" fmla="*/ 366713 w 445"/>
              <a:gd name="T29" fmla="*/ 543255 h 462"/>
              <a:gd name="T30" fmla="*/ 661988 w 445"/>
              <a:gd name="T31" fmla="*/ 622114 h 462"/>
              <a:gd name="T32" fmla="*/ 635000 w 445"/>
              <a:gd name="T33" fmla="*/ 278637 h 462"/>
              <a:gd name="T34" fmla="*/ 619125 w 445"/>
              <a:gd name="T35" fmla="*/ 543255 h 462"/>
              <a:gd name="T36" fmla="*/ 619125 w 445"/>
              <a:gd name="T37" fmla="*/ 543255 h 462"/>
              <a:gd name="T38" fmla="*/ 479425 w 445"/>
              <a:gd name="T39" fmla="*/ 357497 h 462"/>
              <a:gd name="T40" fmla="*/ 450850 w 445"/>
              <a:gd name="T41" fmla="*/ 108651 h 462"/>
              <a:gd name="T42" fmla="*/ 577850 w 445"/>
              <a:gd name="T43" fmla="*/ 310181 h 462"/>
              <a:gd name="T44" fmla="*/ 619125 w 445"/>
              <a:gd name="T45" fmla="*/ 543255 h 46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45" h="462">
                <a:moveTo>
                  <a:pt x="400" y="159"/>
                </a:moveTo>
                <a:lnTo>
                  <a:pt x="400" y="159"/>
                </a:lnTo>
                <a:cubicBezTo>
                  <a:pt x="364" y="71"/>
                  <a:pt x="302" y="0"/>
                  <a:pt x="266" y="8"/>
                </a:cubicBezTo>
                <a:cubicBezTo>
                  <a:pt x="213" y="36"/>
                  <a:pt x="302" y="142"/>
                  <a:pt x="36" y="248"/>
                </a:cubicBezTo>
                <a:cubicBezTo>
                  <a:pt x="9" y="257"/>
                  <a:pt x="0" y="292"/>
                  <a:pt x="9" y="319"/>
                </a:cubicBezTo>
                <a:cubicBezTo>
                  <a:pt x="18" y="337"/>
                  <a:pt x="53" y="363"/>
                  <a:pt x="81" y="355"/>
                </a:cubicBezTo>
                <a:lnTo>
                  <a:pt x="98" y="346"/>
                </a:lnTo>
                <a:cubicBezTo>
                  <a:pt x="116" y="372"/>
                  <a:pt x="134" y="355"/>
                  <a:pt x="134" y="372"/>
                </a:cubicBezTo>
                <a:cubicBezTo>
                  <a:pt x="143" y="390"/>
                  <a:pt x="160" y="425"/>
                  <a:pt x="160" y="434"/>
                </a:cubicBezTo>
                <a:cubicBezTo>
                  <a:pt x="169" y="443"/>
                  <a:pt x="178" y="461"/>
                  <a:pt x="187" y="452"/>
                </a:cubicBezTo>
                <a:cubicBezTo>
                  <a:pt x="196" y="452"/>
                  <a:pt x="231" y="443"/>
                  <a:pt x="240" y="434"/>
                </a:cubicBezTo>
                <a:cubicBezTo>
                  <a:pt x="257" y="434"/>
                  <a:pt x="257" y="425"/>
                  <a:pt x="249" y="416"/>
                </a:cubicBezTo>
                <a:cubicBezTo>
                  <a:pt x="249" y="408"/>
                  <a:pt x="231" y="399"/>
                  <a:pt x="231" y="390"/>
                </a:cubicBezTo>
                <a:cubicBezTo>
                  <a:pt x="222" y="381"/>
                  <a:pt x="213" y="346"/>
                  <a:pt x="204" y="337"/>
                </a:cubicBezTo>
                <a:cubicBezTo>
                  <a:pt x="196" y="328"/>
                  <a:pt x="213" y="310"/>
                  <a:pt x="231" y="310"/>
                </a:cubicBezTo>
                <a:cubicBezTo>
                  <a:pt x="355" y="302"/>
                  <a:pt x="373" y="372"/>
                  <a:pt x="417" y="355"/>
                </a:cubicBezTo>
                <a:cubicBezTo>
                  <a:pt x="444" y="346"/>
                  <a:pt x="444" y="248"/>
                  <a:pt x="400" y="159"/>
                </a:cubicBezTo>
                <a:close/>
                <a:moveTo>
                  <a:pt x="390" y="310"/>
                </a:moveTo>
                <a:lnTo>
                  <a:pt x="390" y="310"/>
                </a:lnTo>
                <a:cubicBezTo>
                  <a:pt x="381" y="310"/>
                  <a:pt x="328" y="275"/>
                  <a:pt x="302" y="204"/>
                </a:cubicBezTo>
                <a:cubicBezTo>
                  <a:pt x="275" y="133"/>
                  <a:pt x="275" y="62"/>
                  <a:pt x="284" y="62"/>
                </a:cubicBezTo>
                <a:cubicBezTo>
                  <a:pt x="293" y="62"/>
                  <a:pt x="337" y="106"/>
                  <a:pt x="364" y="177"/>
                </a:cubicBezTo>
                <a:cubicBezTo>
                  <a:pt x="400" y="248"/>
                  <a:pt x="390" y="302"/>
                  <a:pt x="390" y="31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/>
          <a:p>
            <a:endParaRPr lang="es-ES"/>
          </a:p>
        </p:txBody>
      </p:sp>
      <p:sp>
        <p:nvSpPr>
          <p:cNvPr id="25" name="AutoShape 3"/>
          <p:cNvSpPr>
            <a:spLocks/>
          </p:cNvSpPr>
          <p:nvPr/>
        </p:nvSpPr>
        <p:spPr bwMode="auto">
          <a:xfrm>
            <a:off x="9953276" y="3245308"/>
            <a:ext cx="7476415" cy="6845177"/>
          </a:xfrm>
          <a:custGeom>
            <a:avLst/>
            <a:gdLst>
              <a:gd name="T0" fmla="*/ 0 w 21600"/>
              <a:gd name="T1" fmla="*/ 19956 h 21600"/>
              <a:gd name="T2" fmla="*/ 0 w 21600"/>
              <a:gd name="T3" fmla="*/ 1644 h 21600"/>
              <a:gd name="T4" fmla="*/ 2087 w 21600"/>
              <a:gd name="T5" fmla="*/ 0 h 21600"/>
              <a:gd name="T6" fmla="*/ 19513 w 21600"/>
              <a:gd name="T7" fmla="*/ 0 h 21600"/>
              <a:gd name="T8" fmla="*/ 21600 w 21600"/>
              <a:gd name="T9" fmla="*/ 1644 h 21600"/>
              <a:gd name="T10" fmla="*/ 21600 w 21600"/>
              <a:gd name="T11" fmla="*/ 19956 h 21600"/>
              <a:gd name="T12" fmla="*/ 19513 w 21600"/>
              <a:gd name="T13" fmla="*/ 21600 h 21600"/>
              <a:gd name="T14" fmla="*/ 2087 w 21600"/>
              <a:gd name="T15" fmla="*/ 21600 h 21600"/>
              <a:gd name="T16" fmla="*/ 0 w 21600"/>
              <a:gd name="T17" fmla="*/ 19956 h 21600"/>
              <a:gd name="T18" fmla="*/ 0 w 21600"/>
              <a:gd name="T19" fmla="*/ 1995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0" y="19956"/>
                </a:moveTo>
                <a:lnTo>
                  <a:pt x="0" y="1644"/>
                </a:lnTo>
                <a:cubicBezTo>
                  <a:pt x="0" y="736"/>
                  <a:pt x="934" y="0"/>
                  <a:pt x="2087" y="0"/>
                </a:cubicBezTo>
                <a:lnTo>
                  <a:pt x="19513" y="0"/>
                </a:lnTo>
                <a:cubicBezTo>
                  <a:pt x="20666" y="0"/>
                  <a:pt x="21600" y="736"/>
                  <a:pt x="21600" y="1644"/>
                </a:cubicBezTo>
                <a:lnTo>
                  <a:pt x="21600" y="19956"/>
                </a:lnTo>
                <a:cubicBezTo>
                  <a:pt x="21600" y="20864"/>
                  <a:pt x="20666" y="21600"/>
                  <a:pt x="19513" y="21600"/>
                </a:cubicBezTo>
                <a:lnTo>
                  <a:pt x="2087" y="21600"/>
                </a:lnTo>
                <a:cubicBezTo>
                  <a:pt x="934" y="21600"/>
                  <a:pt x="0" y="20864"/>
                  <a:pt x="0" y="19956"/>
                </a:cubicBezTo>
                <a:close/>
                <a:moveTo>
                  <a:pt x="0" y="19956"/>
                </a:moveTo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3600"/>
          </a:p>
        </p:txBody>
      </p:sp>
      <p:sp>
        <p:nvSpPr>
          <p:cNvPr id="35" name="Rectangle 28"/>
          <p:cNvSpPr>
            <a:spLocks noChangeArrowheads="1"/>
          </p:cNvSpPr>
          <p:nvPr/>
        </p:nvSpPr>
        <p:spPr bwMode="auto">
          <a:xfrm>
            <a:off x="10804754" y="3321277"/>
            <a:ext cx="6047421" cy="664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49" tIns="68575" rIns="137149" bIns="68575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100" dirty="0">
              <a:solidFill>
                <a:srgbClr val="7F7F7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dirty="0" err="1">
                <a:solidFill>
                  <a:srgbClr val="7F7F7F"/>
                </a:solidFill>
              </a:rPr>
              <a:t>The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b="1" dirty="0">
                <a:solidFill>
                  <a:srgbClr val="7F7F7F"/>
                </a:solidFill>
              </a:rPr>
              <a:t>UGR International </a:t>
            </a:r>
            <a:r>
              <a:rPr lang="es-ES" altLang="es-ES" b="1" dirty="0" err="1">
                <a:solidFill>
                  <a:srgbClr val="7F7F7F"/>
                </a:solidFill>
              </a:rPr>
              <a:t>Student</a:t>
            </a:r>
            <a:r>
              <a:rPr lang="es-ES" altLang="es-ES" b="1" dirty="0">
                <a:solidFill>
                  <a:srgbClr val="7F7F7F"/>
                </a:solidFill>
              </a:rPr>
              <a:t> </a:t>
            </a:r>
            <a:r>
              <a:rPr lang="es-ES" altLang="es-ES" b="1" dirty="0" err="1">
                <a:solidFill>
                  <a:srgbClr val="7F7F7F"/>
                </a:solidFill>
              </a:rPr>
              <a:t>Mobility</a:t>
            </a:r>
            <a:r>
              <a:rPr lang="es-ES" altLang="es-ES" b="1" dirty="0">
                <a:solidFill>
                  <a:srgbClr val="7F7F7F"/>
                </a:solidFill>
              </a:rPr>
              <a:t> </a:t>
            </a:r>
            <a:r>
              <a:rPr lang="es-ES" altLang="es-ES" b="1" dirty="0" err="1">
                <a:solidFill>
                  <a:srgbClr val="7F7F7F"/>
                </a:solidFill>
              </a:rPr>
              <a:t>Regulations</a:t>
            </a:r>
            <a:r>
              <a:rPr lang="es-ES" altLang="es-ES" b="1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obligate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all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international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students</a:t>
            </a:r>
            <a:r>
              <a:rPr lang="es-ES" altLang="es-ES" dirty="0">
                <a:solidFill>
                  <a:srgbClr val="7F7F7F"/>
                </a:solidFill>
              </a:rPr>
              <a:t> to </a:t>
            </a:r>
            <a:r>
              <a:rPr lang="es-ES" altLang="es-ES" dirty="0" err="1">
                <a:solidFill>
                  <a:srgbClr val="7F7F7F"/>
                </a:solidFill>
              </a:rPr>
              <a:t>take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out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health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insurance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dirty="0">
                <a:solidFill>
                  <a:srgbClr val="7F7F7F"/>
                </a:solidFill>
              </a:rPr>
              <a:t>(</a:t>
            </a:r>
            <a:r>
              <a:rPr lang="es-ES" altLang="es-ES" dirty="0" err="1">
                <a:solidFill>
                  <a:srgbClr val="7F7F7F"/>
                </a:solidFill>
              </a:rPr>
              <a:t>European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Health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Insurance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Card</a:t>
            </a:r>
            <a:r>
              <a:rPr lang="es-ES" altLang="es-ES" dirty="0">
                <a:solidFill>
                  <a:srgbClr val="7F7F7F"/>
                </a:solidFill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dirty="0">
                <a:solidFill>
                  <a:srgbClr val="7F7F7F"/>
                </a:solidFill>
              </a:rPr>
              <a:t>and 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b="1" dirty="0" err="1">
                <a:solidFill>
                  <a:srgbClr val="7F7F7F"/>
                </a:solidFill>
              </a:rPr>
              <a:t>travel</a:t>
            </a:r>
            <a:r>
              <a:rPr lang="es-ES" altLang="es-ES" b="1" dirty="0">
                <a:solidFill>
                  <a:srgbClr val="7F7F7F"/>
                </a:solidFill>
              </a:rPr>
              <a:t> </a:t>
            </a:r>
            <a:r>
              <a:rPr lang="es-ES" altLang="es-ES" b="1" dirty="0" err="1">
                <a:solidFill>
                  <a:srgbClr val="7F7F7F"/>
                </a:solidFill>
              </a:rPr>
              <a:t>insurance</a:t>
            </a:r>
            <a:r>
              <a:rPr lang="es-ES" altLang="es-ES" dirty="0">
                <a:solidFill>
                  <a:srgbClr val="7F7F7F"/>
                </a:solidFill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dirty="0">
              <a:solidFill>
                <a:srgbClr val="7F7F7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dirty="0" err="1">
                <a:solidFill>
                  <a:srgbClr val="7F7F7F"/>
                </a:solidFill>
              </a:rPr>
              <a:t>If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you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still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don’t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have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one</a:t>
            </a:r>
            <a:r>
              <a:rPr lang="es-ES" altLang="es-ES" dirty="0">
                <a:solidFill>
                  <a:srgbClr val="7F7F7F"/>
                </a:solidFill>
              </a:rPr>
              <a:t>, </a:t>
            </a:r>
            <a:r>
              <a:rPr lang="es-ES" altLang="es-ES" dirty="0" err="1">
                <a:solidFill>
                  <a:srgbClr val="7F7F7F"/>
                </a:solidFill>
              </a:rPr>
              <a:t>you</a:t>
            </a:r>
            <a:r>
              <a:rPr lang="es-ES" altLang="es-ES" dirty="0">
                <a:solidFill>
                  <a:srgbClr val="7F7F7F"/>
                </a:solidFill>
              </a:rPr>
              <a:t> can </a:t>
            </a:r>
            <a:r>
              <a:rPr lang="es-ES" altLang="es-ES" dirty="0" err="1">
                <a:solidFill>
                  <a:srgbClr val="7F7F7F"/>
                </a:solidFill>
              </a:rPr>
              <a:t>take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out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an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insurance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with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the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company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the</a:t>
            </a:r>
            <a:r>
              <a:rPr lang="es-ES" altLang="es-ES" dirty="0">
                <a:solidFill>
                  <a:srgbClr val="7F7F7F"/>
                </a:solidFill>
              </a:rPr>
              <a:t> UGR has </a:t>
            </a:r>
            <a:r>
              <a:rPr lang="es-ES" altLang="es-ES" dirty="0" err="1">
                <a:solidFill>
                  <a:srgbClr val="7F7F7F"/>
                </a:solidFill>
              </a:rPr>
              <a:t>an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agreement</a:t>
            </a:r>
            <a:r>
              <a:rPr lang="es-ES" altLang="es-ES" dirty="0">
                <a:solidFill>
                  <a:srgbClr val="7F7F7F"/>
                </a:solidFill>
              </a:rPr>
              <a:t> </a:t>
            </a:r>
            <a:r>
              <a:rPr lang="es-ES" altLang="es-ES" dirty="0" err="1">
                <a:solidFill>
                  <a:srgbClr val="7F7F7F"/>
                </a:solidFill>
              </a:rPr>
              <a:t>with</a:t>
            </a:r>
            <a:r>
              <a:rPr lang="es-ES" altLang="es-ES" dirty="0">
                <a:solidFill>
                  <a:srgbClr val="7F7F7F"/>
                </a:solidFill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100" dirty="0">
              <a:solidFill>
                <a:srgbClr val="7F7F7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solidFill>
                <a:srgbClr val="7F7F7F"/>
              </a:solidFill>
            </a:endParaRPr>
          </a:p>
        </p:txBody>
      </p:sp>
      <p:sp>
        <p:nvSpPr>
          <p:cNvPr id="36" name="Oval 7"/>
          <p:cNvSpPr/>
          <p:nvPr/>
        </p:nvSpPr>
        <p:spPr bwMode="auto">
          <a:xfrm>
            <a:off x="9399901" y="2914116"/>
            <a:ext cx="1873354" cy="1703049"/>
          </a:xfrm>
          <a:prstGeom prst="ellipse">
            <a:avLst/>
          </a:prstGeom>
          <a:solidFill>
            <a:srgbClr val="D53044"/>
          </a:solidFill>
          <a:ln w="3175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37" name="Freeform 116"/>
          <p:cNvSpPr>
            <a:spLocks noChangeArrowheads="1"/>
          </p:cNvSpPr>
          <p:nvPr/>
        </p:nvSpPr>
        <p:spPr bwMode="auto">
          <a:xfrm>
            <a:off x="9800380" y="3150634"/>
            <a:ext cx="1034296" cy="1077612"/>
          </a:xfrm>
          <a:custGeom>
            <a:avLst/>
            <a:gdLst>
              <a:gd name="T0" fmla="*/ 635000 w 445"/>
              <a:gd name="T1" fmla="*/ 278637 h 462"/>
              <a:gd name="T2" fmla="*/ 635000 w 445"/>
              <a:gd name="T3" fmla="*/ 278637 h 462"/>
              <a:gd name="T4" fmla="*/ 422275 w 445"/>
              <a:gd name="T5" fmla="*/ 14019 h 462"/>
              <a:gd name="T6" fmla="*/ 57150 w 445"/>
              <a:gd name="T7" fmla="*/ 434604 h 462"/>
              <a:gd name="T8" fmla="*/ 14288 w 445"/>
              <a:gd name="T9" fmla="*/ 559027 h 462"/>
              <a:gd name="T10" fmla="*/ 128588 w 445"/>
              <a:gd name="T11" fmla="*/ 622114 h 462"/>
              <a:gd name="T12" fmla="*/ 155575 w 445"/>
              <a:gd name="T13" fmla="*/ 606343 h 462"/>
              <a:gd name="T14" fmla="*/ 212725 w 445"/>
              <a:gd name="T15" fmla="*/ 651906 h 462"/>
              <a:gd name="T16" fmla="*/ 254000 w 445"/>
              <a:gd name="T17" fmla="*/ 760557 h 462"/>
              <a:gd name="T18" fmla="*/ 296863 w 445"/>
              <a:gd name="T19" fmla="*/ 792101 h 462"/>
              <a:gd name="T20" fmla="*/ 381000 w 445"/>
              <a:gd name="T21" fmla="*/ 760557 h 462"/>
              <a:gd name="T22" fmla="*/ 395288 w 445"/>
              <a:gd name="T23" fmla="*/ 729013 h 462"/>
              <a:gd name="T24" fmla="*/ 366713 w 445"/>
              <a:gd name="T25" fmla="*/ 683450 h 462"/>
              <a:gd name="T26" fmla="*/ 323850 w 445"/>
              <a:gd name="T27" fmla="*/ 590571 h 462"/>
              <a:gd name="T28" fmla="*/ 366713 w 445"/>
              <a:gd name="T29" fmla="*/ 543255 h 462"/>
              <a:gd name="T30" fmla="*/ 661988 w 445"/>
              <a:gd name="T31" fmla="*/ 622114 h 462"/>
              <a:gd name="T32" fmla="*/ 635000 w 445"/>
              <a:gd name="T33" fmla="*/ 278637 h 462"/>
              <a:gd name="T34" fmla="*/ 619125 w 445"/>
              <a:gd name="T35" fmla="*/ 543255 h 462"/>
              <a:gd name="T36" fmla="*/ 619125 w 445"/>
              <a:gd name="T37" fmla="*/ 543255 h 462"/>
              <a:gd name="T38" fmla="*/ 479425 w 445"/>
              <a:gd name="T39" fmla="*/ 357497 h 462"/>
              <a:gd name="T40" fmla="*/ 450850 w 445"/>
              <a:gd name="T41" fmla="*/ 108651 h 462"/>
              <a:gd name="T42" fmla="*/ 577850 w 445"/>
              <a:gd name="T43" fmla="*/ 310181 h 462"/>
              <a:gd name="T44" fmla="*/ 619125 w 445"/>
              <a:gd name="T45" fmla="*/ 543255 h 46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45" h="462">
                <a:moveTo>
                  <a:pt x="400" y="159"/>
                </a:moveTo>
                <a:lnTo>
                  <a:pt x="400" y="159"/>
                </a:lnTo>
                <a:cubicBezTo>
                  <a:pt x="364" y="71"/>
                  <a:pt x="302" y="0"/>
                  <a:pt x="266" y="8"/>
                </a:cubicBezTo>
                <a:cubicBezTo>
                  <a:pt x="213" y="36"/>
                  <a:pt x="302" y="142"/>
                  <a:pt x="36" y="248"/>
                </a:cubicBezTo>
                <a:cubicBezTo>
                  <a:pt x="9" y="257"/>
                  <a:pt x="0" y="292"/>
                  <a:pt x="9" y="319"/>
                </a:cubicBezTo>
                <a:cubicBezTo>
                  <a:pt x="18" y="337"/>
                  <a:pt x="53" y="363"/>
                  <a:pt x="81" y="355"/>
                </a:cubicBezTo>
                <a:lnTo>
                  <a:pt x="98" y="346"/>
                </a:lnTo>
                <a:cubicBezTo>
                  <a:pt x="116" y="372"/>
                  <a:pt x="134" y="355"/>
                  <a:pt x="134" y="372"/>
                </a:cubicBezTo>
                <a:cubicBezTo>
                  <a:pt x="143" y="390"/>
                  <a:pt x="160" y="425"/>
                  <a:pt x="160" y="434"/>
                </a:cubicBezTo>
                <a:cubicBezTo>
                  <a:pt x="169" y="443"/>
                  <a:pt x="178" y="461"/>
                  <a:pt x="187" y="452"/>
                </a:cubicBezTo>
                <a:cubicBezTo>
                  <a:pt x="196" y="452"/>
                  <a:pt x="231" y="443"/>
                  <a:pt x="240" y="434"/>
                </a:cubicBezTo>
                <a:cubicBezTo>
                  <a:pt x="257" y="434"/>
                  <a:pt x="257" y="425"/>
                  <a:pt x="249" y="416"/>
                </a:cubicBezTo>
                <a:cubicBezTo>
                  <a:pt x="249" y="408"/>
                  <a:pt x="231" y="399"/>
                  <a:pt x="231" y="390"/>
                </a:cubicBezTo>
                <a:cubicBezTo>
                  <a:pt x="222" y="381"/>
                  <a:pt x="213" y="346"/>
                  <a:pt x="204" y="337"/>
                </a:cubicBezTo>
                <a:cubicBezTo>
                  <a:pt x="196" y="328"/>
                  <a:pt x="213" y="310"/>
                  <a:pt x="231" y="310"/>
                </a:cubicBezTo>
                <a:cubicBezTo>
                  <a:pt x="355" y="302"/>
                  <a:pt x="373" y="372"/>
                  <a:pt x="417" y="355"/>
                </a:cubicBezTo>
                <a:cubicBezTo>
                  <a:pt x="444" y="346"/>
                  <a:pt x="444" y="248"/>
                  <a:pt x="400" y="159"/>
                </a:cubicBezTo>
                <a:close/>
                <a:moveTo>
                  <a:pt x="390" y="310"/>
                </a:moveTo>
                <a:lnTo>
                  <a:pt x="390" y="310"/>
                </a:lnTo>
                <a:cubicBezTo>
                  <a:pt x="381" y="310"/>
                  <a:pt x="328" y="275"/>
                  <a:pt x="302" y="204"/>
                </a:cubicBezTo>
                <a:cubicBezTo>
                  <a:pt x="275" y="133"/>
                  <a:pt x="275" y="62"/>
                  <a:pt x="284" y="62"/>
                </a:cubicBezTo>
                <a:cubicBezTo>
                  <a:pt x="293" y="62"/>
                  <a:pt x="337" y="106"/>
                  <a:pt x="364" y="177"/>
                </a:cubicBezTo>
                <a:cubicBezTo>
                  <a:pt x="400" y="248"/>
                  <a:pt x="390" y="302"/>
                  <a:pt x="390" y="31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/>
          <a:p>
            <a:endParaRPr lang="es-ES"/>
          </a:p>
        </p:txBody>
      </p:sp>
      <p:sp>
        <p:nvSpPr>
          <p:cNvPr id="40" name="TextBox 13"/>
          <p:cNvSpPr txBox="1">
            <a:spLocks noChangeArrowheads="1"/>
          </p:cNvSpPr>
          <p:nvPr/>
        </p:nvSpPr>
        <p:spPr bwMode="auto">
          <a:xfrm>
            <a:off x="1808664" y="1096963"/>
            <a:ext cx="15293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600" dirty="0">
                <a:solidFill>
                  <a:srgbClr val="D53044"/>
                </a:solidFill>
                <a:latin typeface="Roboto Black" pitchFamily="2" charset="0"/>
              </a:rPr>
              <a:t>SI NECESITO ASISTENCIA MÉDICA…/ IF I NEED MEDICAL ASISTANCE…</a:t>
            </a:r>
          </a:p>
        </p:txBody>
      </p:sp>
      <p:sp>
        <p:nvSpPr>
          <p:cNvPr id="41" name="TextBox 15"/>
          <p:cNvSpPr txBox="1">
            <a:spLocks noChangeArrowheads="1"/>
          </p:cNvSpPr>
          <p:nvPr/>
        </p:nvSpPr>
        <p:spPr bwMode="auto">
          <a:xfrm>
            <a:off x="1743075" y="1844675"/>
            <a:ext cx="15293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2400" dirty="0">
                <a:latin typeface="Roboto Regular" charset="0"/>
              </a:rPr>
              <a:t>SERVICIOS PARA ESTUDIANTES / STUDENT SERVICES</a:t>
            </a:r>
            <a:endParaRPr lang="en-US" altLang="es-ES" sz="24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400" dirty="0">
              <a:latin typeface="Roboto Regular" charset="0"/>
            </a:endParaRPr>
          </a:p>
        </p:txBody>
      </p:sp>
      <p:sp>
        <p:nvSpPr>
          <p:cNvPr id="15" name="Rectangle 9"/>
          <p:cNvSpPr/>
          <p:nvPr/>
        </p:nvSpPr>
        <p:spPr>
          <a:xfrm>
            <a:off x="2935710" y="10621656"/>
            <a:ext cx="13170512" cy="1042737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s-ES" altLang="es-ES" sz="3600" dirty="0">
                <a:solidFill>
                  <a:schemeClr val="bg2"/>
                </a:solidFill>
              </a:rPr>
              <a:t>https://internacional.ugr.es/pages/movilidad/estudiantes/entrantes/insurance/index</a:t>
            </a:r>
          </a:p>
        </p:txBody>
      </p:sp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/>
      <p:bldP spid="23" grpId="0" animBg="1"/>
      <p:bldP spid="24" grpId="0" animBg="1"/>
      <p:bldP spid="35" grpId="0"/>
      <p:bldP spid="36" grpId="0" animBg="1"/>
      <p:bldP spid="37" grpId="0" animBg="1"/>
      <p:bldP spid="40" grpId="0"/>
      <p:bldP spid="41" grpId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900" dirty="0">
                <a:solidFill>
                  <a:srgbClr val="D53044"/>
                </a:solidFill>
                <a:latin typeface="Roboto Black" pitchFamily="2" charset="0"/>
              </a:rPr>
              <a:t>SERVICIOS ASISTENCIALES / WELFARE AND SUPPORT SERVICES: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3075" y="1844675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2100" dirty="0">
                <a:latin typeface="Roboto Regular" charset="0"/>
              </a:rPr>
              <a:t>SERVICIOS PARA ESTUDIANTES / STUDENT SERVICES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12" name="Shape 163"/>
          <p:cNvSpPr txBox="1">
            <a:spLocks noGrp="1"/>
          </p:cNvSpPr>
          <p:nvPr>
            <p:ph type="subTitle" idx="4294967295"/>
          </p:nvPr>
        </p:nvSpPr>
        <p:spPr>
          <a:xfrm>
            <a:off x="1482779" y="2968376"/>
            <a:ext cx="7437926" cy="3657595"/>
          </a:xfrm>
          <a:prstGeom prst="rect">
            <a:avLst/>
          </a:prstGeom>
          <a:solidFill>
            <a:srgbClr val="CCCCCC"/>
          </a:solidFill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pt-BR" b="1" dirty="0">
                <a:solidFill>
                  <a:schemeClr val="tx1">
                    <a:lumMod val="50000"/>
                  </a:schemeClr>
                </a:solidFill>
              </a:rPr>
              <a:t>Gabinete Psicopedagógico/ </a:t>
            </a:r>
            <a:r>
              <a:rPr lang="pt-BR" b="1" dirty="0" err="1">
                <a:solidFill>
                  <a:schemeClr val="tx1">
                    <a:lumMod val="50000"/>
                  </a:schemeClr>
                </a:solidFill>
              </a:rPr>
              <a:t>Educational</a:t>
            </a:r>
            <a:r>
              <a:rPr lang="pt-BR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pt-BR" b="1" dirty="0" err="1">
                <a:solidFill>
                  <a:schemeClr val="tx1">
                    <a:lumMod val="50000"/>
                  </a:schemeClr>
                </a:solidFill>
              </a:rPr>
              <a:t>Psychology</a:t>
            </a:r>
            <a:r>
              <a:rPr lang="pt-BR" b="1" dirty="0">
                <a:solidFill>
                  <a:schemeClr val="tx1">
                    <a:lumMod val="50000"/>
                  </a:schemeClr>
                </a:solidFill>
              </a:rPr>
              <a:t> Office</a:t>
            </a:r>
          </a:p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2800" i="1" dirty="0">
                <a:solidFill>
                  <a:schemeClr val="tx1">
                    <a:lumMod val="50000"/>
                  </a:schemeClr>
                </a:solidFill>
                <a:hlinkClick r:id="rId3"/>
              </a:rPr>
              <a:t>gpp2@ugr.es</a:t>
            </a:r>
            <a:endParaRPr lang="pt-BR" sz="2800" i="1" dirty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s-ES" sz="2800" i="1" dirty="0">
                <a:solidFill>
                  <a:schemeClr val="accent1">
                    <a:lumMod val="75000"/>
                  </a:schemeClr>
                </a:solidFill>
              </a:rPr>
              <a:t>https://ve.ugr.es/secretariados-y-unidades/orientacion</a:t>
            </a:r>
            <a:r>
              <a:rPr lang="es-ES" b="1" i="1" dirty="0">
                <a:solidFill>
                  <a:schemeClr val="tx1">
                    <a:lumMod val="50000"/>
                  </a:schemeClr>
                </a:solidFill>
              </a:rPr>
              <a:t>		</a:t>
            </a:r>
          </a:p>
        </p:txBody>
      </p:sp>
      <p:pic>
        <p:nvPicPr>
          <p:cNvPr id="11" name="Shape 387" descr="Misfit2.jpg"/>
          <p:cNvPicPr preferRelativeResize="0"/>
          <p:nvPr/>
        </p:nvPicPr>
        <p:blipFill>
          <a:blip r:embed="rId4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93705" y="2872124"/>
            <a:ext cx="6424865" cy="375384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63"/>
          <p:cNvSpPr txBox="1">
            <a:spLocks/>
          </p:cNvSpPr>
          <p:nvPr/>
        </p:nvSpPr>
        <p:spPr bwMode="auto">
          <a:xfrm>
            <a:off x="1466738" y="7403990"/>
            <a:ext cx="7437926" cy="380944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1pPr>
            <a:lvl2pPr marL="912813" indent="-4556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2pPr>
            <a:lvl3pPr marL="1827213" indent="-9128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3pPr>
            <a:lvl4pPr marL="2741613" indent="-1370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4pPr>
            <a:lvl5pPr marL="3656013" indent="-18272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5pPr>
            <a:lvl6pPr marL="5028781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104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428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752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-ES" b="1" dirty="0">
                <a:solidFill>
                  <a:schemeClr val="tx1">
                    <a:lumMod val="50000"/>
                  </a:schemeClr>
                </a:solidFill>
              </a:rPr>
              <a:t>Centro Juvenil de Orientación para la Salud (CEJOS) / </a:t>
            </a:r>
            <a:r>
              <a:rPr lang="es-ES" b="1" dirty="0" err="1">
                <a:solidFill>
                  <a:schemeClr val="tx1">
                    <a:lumMod val="50000"/>
                  </a:schemeClr>
                </a:solidFill>
              </a:rPr>
              <a:t>Health</a:t>
            </a:r>
            <a:r>
              <a:rPr lang="es-E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tx1">
                    <a:lumMod val="50000"/>
                  </a:schemeClr>
                </a:solidFill>
              </a:rPr>
              <a:t>Guidance</a:t>
            </a:r>
            <a:r>
              <a:rPr lang="es-ES" b="1" dirty="0">
                <a:solidFill>
                  <a:schemeClr val="tx1">
                    <a:lumMod val="50000"/>
                  </a:schemeClr>
                </a:solidFill>
              </a:rPr>
              <a:t> Office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-ES" sz="2800" i="1" u="sng" dirty="0">
                <a:solidFill>
                  <a:schemeClr val="accent1">
                    <a:lumMod val="75000"/>
                  </a:schemeClr>
                </a:solidFill>
              </a:rPr>
              <a:t>gabos@ugr.es</a:t>
            </a:r>
            <a:r>
              <a:rPr lang="es-ES" b="1" i="1" dirty="0">
                <a:solidFill>
                  <a:schemeClr val="tx1">
                    <a:lumMod val="50000"/>
                  </a:schemeClr>
                </a:solidFill>
              </a:rPr>
              <a:t>	</a:t>
            </a: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s-ES" sz="2800" i="1" dirty="0">
                <a:solidFill>
                  <a:schemeClr val="accent1">
                    <a:lumMod val="75000"/>
                  </a:schemeClr>
                </a:solidFill>
              </a:rPr>
              <a:t>https://ve.ugr.es/servicios/centro-juvenil-orientacion-salud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8"/>
          <a:stretch>
            <a:fillRect/>
          </a:stretch>
        </p:blipFill>
        <p:spPr bwMode="auto">
          <a:xfrm>
            <a:off x="9845750" y="7428053"/>
            <a:ext cx="6565324" cy="386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34478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900" dirty="0">
                <a:solidFill>
                  <a:srgbClr val="D53044"/>
                </a:solidFill>
                <a:latin typeface="Roboto Black" pitchFamily="2" charset="0"/>
              </a:rPr>
              <a:t>SERVICIOS ASISTENCIALES / WELFARE AND SUPPORT SERVICES: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3075" y="1844675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2100" dirty="0">
                <a:latin typeface="Roboto Regular" charset="0"/>
              </a:rPr>
              <a:t>SERVICIOS PARA ESTUDIANTES / STUDENT SERVICES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12" name="Shape 163"/>
          <p:cNvSpPr txBox="1">
            <a:spLocks noGrp="1"/>
          </p:cNvSpPr>
          <p:nvPr>
            <p:ph type="subTitle" idx="4294967295"/>
          </p:nvPr>
        </p:nvSpPr>
        <p:spPr>
          <a:xfrm>
            <a:off x="1482779" y="3353384"/>
            <a:ext cx="7437926" cy="3657595"/>
          </a:xfrm>
          <a:prstGeom prst="rect">
            <a:avLst/>
          </a:prstGeom>
          <a:solidFill>
            <a:srgbClr val="CCCCCC"/>
          </a:solidFill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pt-BR" b="1" dirty="0">
                <a:solidFill>
                  <a:schemeClr val="tx1">
                    <a:lumMod val="50000"/>
                  </a:schemeClr>
                </a:solidFill>
              </a:rPr>
              <a:t>Gabinete Psicopedagógico/ </a:t>
            </a:r>
            <a:r>
              <a:rPr lang="pt-BR" b="1" dirty="0" err="1">
                <a:solidFill>
                  <a:schemeClr val="tx1">
                    <a:lumMod val="50000"/>
                  </a:schemeClr>
                </a:solidFill>
              </a:rPr>
              <a:t>Educational</a:t>
            </a:r>
            <a:r>
              <a:rPr lang="pt-BR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pt-BR" b="1" dirty="0" err="1">
                <a:solidFill>
                  <a:schemeClr val="tx1">
                    <a:lumMod val="50000"/>
                  </a:schemeClr>
                </a:solidFill>
              </a:rPr>
              <a:t>Psychology</a:t>
            </a:r>
            <a:r>
              <a:rPr lang="pt-BR" b="1" dirty="0">
                <a:solidFill>
                  <a:schemeClr val="tx1">
                    <a:lumMod val="50000"/>
                  </a:schemeClr>
                </a:solidFill>
              </a:rPr>
              <a:t> Office</a:t>
            </a:r>
          </a:p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pt-BR" sz="2800" i="1" dirty="0">
                <a:solidFill>
                  <a:schemeClr val="tx1">
                    <a:lumMod val="50000"/>
                  </a:schemeClr>
                </a:solidFill>
                <a:hlinkClick r:id="rId3"/>
              </a:rPr>
              <a:t>gpp2@ugr.es</a:t>
            </a:r>
            <a:endParaRPr lang="pt-BR" sz="2800" i="1" dirty="0">
              <a:solidFill>
                <a:schemeClr val="tx1">
                  <a:lumMod val="50000"/>
                </a:schemeClr>
              </a:solidFill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s-ES" sz="2800" i="1" dirty="0">
                <a:solidFill>
                  <a:schemeClr val="accent1">
                    <a:lumMod val="75000"/>
                  </a:schemeClr>
                </a:solidFill>
              </a:rPr>
              <a:t>https://ve.ugr.es/secretariados-y-unidades/orientacion</a:t>
            </a:r>
            <a:r>
              <a:rPr lang="es-ES" b="1" i="1" dirty="0">
                <a:solidFill>
                  <a:schemeClr val="tx1">
                    <a:lumMod val="50000"/>
                  </a:schemeClr>
                </a:solidFill>
              </a:rPr>
              <a:t>		</a:t>
            </a:r>
          </a:p>
        </p:txBody>
      </p:sp>
      <p:pic>
        <p:nvPicPr>
          <p:cNvPr id="11" name="Shape 387" descr="Misfit2.jpg"/>
          <p:cNvPicPr preferRelativeResize="0"/>
          <p:nvPr/>
        </p:nvPicPr>
        <p:blipFill>
          <a:blip r:embed="rId4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93705" y="3353384"/>
            <a:ext cx="6737684" cy="36575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18 CuadroTexto"/>
          <p:cNvSpPr txBox="1"/>
          <p:nvPr/>
        </p:nvSpPr>
        <p:spPr>
          <a:xfrm>
            <a:off x="1636290" y="7556377"/>
            <a:ext cx="73392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600" dirty="0"/>
              <a:t>Apoyo a estudiantes que están pasando por dificultades académicas o psicológicas y pueden ayudarte a superar el estrés producido por los exámenes, choque cultural, problemas sentimentales. También organizan talleres y cursos.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9633228" y="7588462"/>
            <a:ext cx="73392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Advising service for students on academic or psychological difficulties. They can help you with exam stress, cultural shock, relationships. They also organize free workshops and courses.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83163051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900" dirty="0">
                <a:solidFill>
                  <a:srgbClr val="D53044"/>
                </a:solidFill>
                <a:latin typeface="Roboto Black" pitchFamily="2" charset="0"/>
              </a:rPr>
              <a:t>SERVICIOS ASISTENCIALES / WELFARE AND SUPPORT SERVICES: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3075" y="1844675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2100" dirty="0">
                <a:latin typeface="Roboto Regular" charset="0"/>
              </a:rPr>
              <a:t>SERVICIOS PARA ESTUDIANTES / STUDENT SERVICES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17" name="Shape 163"/>
          <p:cNvSpPr txBox="1">
            <a:spLocks/>
          </p:cNvSpPr>
          <p:nvPr/>
        </p:nvSpPr>
        <p:spPr bwMode="auto">
          <a:xfrm>
            <a:off x="9265609" y="3072621"/>
            <a:ext cx="7437926" cy="3809442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1pPr>
            <a:lvl2pPr marL="912813" indent="-4556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2pPr>
            <a:lvl3pPr marL="1827213" indent="-9128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3pPr>
            <a:lvl4pPr marL="2741613" indent="-1370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4pPr>
            <a:lvl5pPr marL="3656013" indent="-18272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5pPr>
            <a:lvl6pPr marL="5028781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104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428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752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-ES" b="1" dirty="0">
                <a:solidFill>
                  <a:schemeClr val="tx1">
                    <a:lumMod val="50000"/>
                  </a:schemeClr>
                </a:solidFill>
              </a:rPr>
              <a:t>Centro Juvenil de Orientación para la Salud (CEJOS) / </a:t>
            </a:r>
            <a:r>
              <a:rPr lang="es-ES" b="1" dirty="0" err="1">
                <a:solidFill>
                  <a:schemeClr val="tx1">
                    <a:lumMod val="50000"/>
                  </a:schemeClr>
                </a:solidFill>
              </a:rPr>
              <a:t>Health</a:t>
            </a:r>
            <a:r>
              <a:rPr lang="es-ES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tx1">
                    <a:lumMod val="50000"/>
                  </a:schemeClr>
                </a:solidFill>
              </a:rPr>
              <a:t>Guidance</a:t>
            </a:r>
            <a:r>
              <a:rPr lang="es-ES" b="1" dirty="0">
                <a:solidFill>
                  <a:schemeClr val="tx1">
                    <a:lumMod val="50000"/>
                  </a:schemeClr>
                </a:solidFill>
              </a:rPr>
              <a:t> Office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-ES" sz="2800" i="1" u="sng" dirty="0">
                <a:solidFill>
                  <a:schemeClr val="accent1">
                    <a:lumMod val="75000"/>
                  </a:schemeClr>
                </a:solidFill>
              </a:rPr>
              <a:t>gabos@ugr.es</a:t>
            </a:r>
            <a:r>
              <a:rPr lang="es-ES" b="1" i="1" dirty="0">
                <a:solidFill>
                  <a:schemeClr val="tx1">
                    <a:lumMod val="50000"/>
                  </a:schemeClr>
                </a:solidFill>
              </a:rPr>
              <a:t>	</a:t>
            </a: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r>
              <a:rPr lang="es-ES" sz="2800" i="1" dirty="0">
                <a:solidFill>
                  <a:schemeClr val="accent1">
                    <a:lumMod val="75000"/>
                  </a:schemeClr>
                </a:solidFill>
              </a:rPr>
              <a:t>https://ve.ugr.es/servicios/centro-juvenil-orientacion-salud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8"/>
          <a:stretch>
            <a:fillRect/>
          </a:stretch>
        </p:blipFill>
        <p:spPr bwMode="auto">
          <a:xfrm>
            <a:off x="1502568" y="3072621"/>
            <a:ext cx="7015789" cy="386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540038" y="7556377"/>
            <a:ext cx="70505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600" dirty="0"/>
              <a:t>Da información objetiva, de manera anónima y confidencial sobre sexualidad y aspectos relacionados con ella a cualquier persona que utilice este recurso, desde la perspectiva de género. </a:t>
            </a:r>
          </a:p>
          <a:p>
            <a:pPr algn="just"/>
            <a:r>
              <a:rPr lang="es-ES" sz="3600" dirty="0"/>
              <a:t>Ofrece apoyo personalizado.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9320408" y="7636588"/>
            <a:ext cx="73831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It provides information on sexuality and sexual health in an anonymous, confidential and objective way, incorporating a gender perspective.</a:t>
            </a:r>
          </a:p>
          <a:p>
            <a:pPr algn="just"/>
            <a:r>
              <a:rPr lang="en-US" sz="3600" dirty="0"/>
              <a:t>Provides personalized support.</a:t>
            </a:r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6771862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760538" y="1050925"/>
            <a:ext cx="152939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900" dirty="0">
                <a:solidFill>
                  <a:srgbClr val="D53044"/>
                </a:solidFill>
                <a:latin typeface="Roboto Black" pitchFamily="2" charset="0"/>
              </a:rPr>
              <a:t>UNIVERSIDAD DE GRANADA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1743075" y="1798638"/>
            <a:ext cx="152939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SERVICIOS PARA ESTUDIANTES / STUDENT SERVICES</a:t>
            </a:r>
            <a:endParaRPr lang="en-US" altLang="es-ES" sz="2100" dirty="0">
              <a:latin typeface="Roboto Regular" charset="0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1371628" y="3419292"/>
            <a:ext cx="6424835" cy="7353070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17" name="Title 20"/>
          <p:cNvSpPr txBox="1">
            <a:spLocks/>
          </p:cNvSpPr>
          <p:nvPr/>
        </p:nvSpPr>
        <p:spPr bwMode="auto">
          <a:xfrm>
            <a:off x="1804765" y="4753007"/>
            <a:ext cx="5751094" cy="43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5" tIns="91433" rIns="182865" bIns="91433" anchor="ctr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defTabSz="457200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defTabSz="457200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defTabSz="457200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400" dirty="0">
                <a:solidFill>
                  <a:schemeClr val="bg1"/>
                </a:solidFill>
                <a:latin typeface="Roboto Regular" charset="0"/>
              </a:rPr>
              <a:t>RECURSOS DE INFORMACIÓN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5400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400" dirty="0">
                <a:solidFill>
                  <a:schemeClr val="bg1"/>
                </a:solidFill>
                <a:latin typeface="Roboto Regular" charset="0"/>
              </a:rPr>
              <a:t>INFORMATION RESOURCES</a:t>
            </a:r>
          </a:p>
        </p:txBody>
      </p:sp>
      <p:pic>
        <p:nvPicPr>
          <p:cNvPr id="37890" name="Picture 2" descr="reservas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079" y="3419292"/>
            <a:ext cx="3452569" cy="350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6546" y="3467419"/>
            <a:ext cx="3381383" cy="341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079" y="7292562"/>
            <a:ext cx="3441002" cy="345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Shape 336" descr="24414872021_bdfc6b9fa5_k.jpg"/>
          <p:cNvPicPr preferRelativeResize="0"/>
          <p:nvPr/>
        </p:nvPicPr>
        <p:blipFill>
          <a:blip r:embed="rId5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34671" y="7292562"/>
            <a:ext cx="3381383" cy="347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55976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100" dirty="0">
                <a:solidFill>
                  <a:srgbClr val="D53044"/>
                </a:solidFill>
                <a:latin typeface="Roboto Black" pitchFamily="2" charset="0"/>
              </a:rPr>
              <a:t>RECURSOS DE INFORMACIÓN / INFORMATION RESOURCES: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3075" y="1844675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2100" dirty="0">
                <a:latin typeface="Roboto Regular" charset="0"/>
              </a:rPr>
              <a:t>SERVICIOS PARA ESTUDIANTES / STUDENT SERVICES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9" name="AutoShape 3"/>
          <p:cNvSpPr>
            <a:spLocks/>
          </p:cNvSpPr>
          <p:nvPr/>
        </p:nvSpPr>
        <p:spPr bwMode="auto">
          <a:xfrm>
            <a:off x="1210385" y="3189161"/>
            <a:ext cx="7476415" cy="7807702"/>
          </a:xfrm>
          <a:custGeom>
            <a:avLst/>
            <a:gdLst>
              <a:gd name="T0" fmla="*/ 0 w 21600"/>
              <a:gd name="T1" fmla="*/ 19956 h 21600"/>
              <a:gd name="T2" fmla="*/ 0 w 21600"/>
              <a:gd name="T3" fmla="*/ 1644 h 21600"/>
              <a:gd name="T4" fmla="*/ 2087 w 21600"/>
              <a:gd name="T5" fmla="*/ 0 h 21600"/>
              <a:gd name="T6" fmla="*/ 19513 w 21600"/>
              <a:gd name="T7" fmla="*/ 0 h 21600"/>
              <a:gd name="T8" fmla="*/ 21600 w 21600"/>
              <a:gd name="T9" fmla="*/ 1644 h 21600"/>
              <a:gd name="T10" fmla="*/ 21600 w 21600"/>
              <a:gd name="T11" fmla="*/ 19956 h 21600"/>
              <a:gd name="T12" fmla="*/ 19513 w 21600"/>
              <a:gd name="T13" fmla="*/ 21600 h 21600"/>
              <a:gd name="T14" fmla="*/ 2087 w 21600"/>
              <a:gd name="T15" fmla="*/ 21600 h 21600"/>
              <a:gd name="T16" fmla="*/ 0 w 21600"/>
              <a:gd name="T17" fmla="*/ 19956 h 21600"/>
              <a:gd name="T18" fmla="*/ 0 w 21600"/>
              <a:gd name="T19" fmla="*/ 1995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0" y="19956"/>
                </a:moveTo>
                <a:lnTo>
                  <a:pt x="0" y="1644"/>
                </a:lnTo>
                <a:cubicBezTo>
                  <a:pt x="0" y="736"/>
                  <a:pt x="934" y="0"/>
                  <a:pt x="2087" y="0"/>
                </a:cubicBezTo>
                <a:lnTo>
                  <a:pt x="19513" y="0"/>
                </a:lnTo>
                <a:cubicBezTo>
                  <a:pt x="20666" y="0"/>
                  <a:pt x="21600" y="736"/>
                  <a:pt x="21600" y="1644"/>
                </a:cubicBezTo>
                <a:lnTo>
                  <a:pt x="21600" y="19956"/>
                </a:lnTo>
                <a:cubicBezTo>
                  <a:pt x="21600" y="20864"/>
                  <a:pt x="20666" y="21600"/>
                  <a:pt x="19513" y="21600"/>
                </a:cubicBezTo>
                <a:lnTo>
                  <a:pt x="2087" y="21600"/>
                </a:lnTo>
                <a:cubicBezTo>
                  <a:pt x="934" y="21600"/>
                  <a:pt x="0" y="20864"/>
                  <a:pt x="0" y="19956"/>
                </a:cubicBezTo>
                <a:close/>
                <a:moveTo>
                  <a:pt x="0" y="19956"/>
                </a:moveTo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r>
              <a:rPr lang="es-ES" altLang="es-ES" sz="3600" dirty="0"/>
              <a:t>NEWSLETTER </a:t>
            </a:r>
          </a:p>
          <a:p>
            <a:pPr algn="ctr" eaLnBrk="1" hangingPunct="1">
              <a:defRPr/>
            </a:pPr>
            <a:r>
              <a:rPr lang="es-ES" altLang="es-ES" sz="3600" dirty="0"/>
              <a:t>(Hoja Informativa)</a:t>
            </a:r>
          </a:p>
          <a:p>
            <a:pPr algn="ctr" eaLnBrk="1" hangingPunct="1"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r>
              <a:rPr lang="es-ES" altLang="es-ES" sz="3600" dirty="0"/>
              <a:t>Disponible todos los lunes</a:t>
            </a:r>
          </a:p>
          <a:p>
            <a:pPr algn="ctr" eaLnBrk="1" hangingPunct="1">
              <a:defRPr/>
            </a:pPr>
            <a:r>
              <a:rPr lang="es-ES" altLang="es-ES" sz="3600" dirty="0" err="1"/>
              <a:t>Published</a:t>
            </a:r>
            <a:r>
              <a:rPr lang="es-ES" altLang="es-ES" sz="3600" dirty="0"/>
              <a:t> </a:t>
            </a:r>
            <a:r>
              <a:rPr lang="es-ES" altLang="es-ES" sz="3600" dirty="0" err="1"/>
              <a:t>every</a:t>
            </a:r>
            <a:r>
              <a:rPr lang="es-ES" altLang="es-ES" sz="3600" dirty="0"/>
              <a:t> </a:t>
            </a:r>
            <a:r>
              <a:rPr lang="es-ES" altLang="es-ES" sz="3600" dirty="0" err="1"/>
              <a:t>Monday</a:t>
            </a:r>
            <a:r>
              <a:rPr lang="es-ES" altLang="es-ES" sz="3600" dirty="0"/>
              <a:t> </a:t>
            </a:r>
            <a:r>
              <a:rPr lang="es-ES" altLang="es-ES" sz="3600" dirty="0">
                <a:solidFill>
                  <a:schemeClr val="accent1">
                    <a:lumMod val="75000"/>
                  </a:schemeClr>
                </a:solidFill>
              </a:rPr>
              <a:t>http://canal.ugr.es</a:t>
            </a:r>
          </a:p>
          <a:p>
            <a:pPr eaLnBrk="1" hangingPunct="1">
              <a:defRPr/>
            </a:pPr>
            <a:endParaRPr lang="es-ES" altLang="es-ES" sz="3600" dirty="0"/>
          </a:p>
        </p:txBody>
      </p:sp>
      <p:pic>
        <p:nvPicPr>
          <p:cNvPr id="13" name="Shape 407" descr="descarga (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4859" y="3817613"/>
            <a:ext cx="3430003" cy="130503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AutoShape 3"/>
          <p:cNvSpPr>
            <a:spLocks/>
          </p:cNvSpPr>
          <p:nvPr/>
        </p:nvSpPr>
        <p:spPr bwMode="auto">
          <a:xfrm>
            <a:off x="9135186" y="3124994"/>
            <a:ext cx="7476415" cy="7807702"/>
          </a:xfrm>
          <a:custGeom>
            <a:avLst/>
            <a:gdLst>
              <a:gd name="T0" fmla="*/ 0 w 21600"/>
              <a:gd name="T1" fmla="*/ 19956 h 21600"/>
              <a:gd name="T2" fmla="*/ 0 w 21600"/>
              <a:gd name="T3" fmla="*/ 1644 h 21600"/>
              <a:gd name="T4" fmla="*/ 2087 w 21600"/>
              <a:gd name="T5" fmla="*/ 0 h 21600"/>
              <a:gd name="T6" fmla="*/ 19513 w 21600"/>
              <a:gd name="T7" fmla="*/ 0 h 21600"/>
              <a:gd name="T8" fmla="*/ 21600 w 21600"/>
              <a:gd name="T9" fmla="*/ 1644 h 21600"/>
              <a:gd name="T10" fmla="*/ 21600 w 21600"/>
              <a:gd name="T11" fmla="*/ 19956 h 21600"/>
              <a:gd name="T12" fmla="*/ 19513 w 21600"/>
              <a:gd name="T13" fmla="*/ 21600 h 21600"/>
              <a:gd name="T14" fmla="*/ 2087 w 21600"/>
              <a:gd name="T15" fmla="*/ 21600 h 21600"/>
              <a:gd name="T16" fmla="*/ 0 w 21600"/>
              <a:gd name="T17" fmla="*/ 19956 h 21600"/>
              <a:gd name="T18" fmla="*/ 0 w 21600"/>
              <a:gd name="T19" fmla="*/ 1995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0" y="19956"/>
                </a:moveTo>
                <a:lnTo>
                  <a:pt x="0" y="1644"/>
                </a:lnTo>
                <a:cubicBezTo>
                  <a:pt x="0" y="736"/>
                  <a:pt x="934" y="0"/>
                  <a:pt x="2087" y="0"/>
                </a:cubicBezTo>
                <a:lnTo>
                  <a:pt x="19513" y="0"/>
                </a:lnTo>
                <a:cubicBezTo>
                  <a:pt x="20666" y="0"/>
                  <a:pt x="21600" y="736"/>
                  <a:pt x="21600" y="1644"/>
                </a:cubicBezTo>
                <a:lnTo>
                  <a:pt x="21600" y="19956"/>
                </a:lnTo>
                <a:cubicBezTo>
                  <a:pt x="21600" y="20864"/>
                  <a:pt x="20666" y="21600"/>
                  <a:pt x="19513" y="21600"/>
                </a:cubicBezTo>
                <a:lnTo>
                  <a:pt x="2087" y="21600"/>
                </a:lnTo>
                <a:cubicBezTo>
                  <a:pt x="934" y="21600"/>
                  <a:pt x="0" y="20864"/>
                  <a:pt x="0" y="19956"/>
                </a:cubicBezTo>
                <a:close/>
                <a:moveTo>
                  <a:pt x="0" y="19956"/>
                </a:moveTo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r>
              <a:rPr lang="es-ES" altLang="es-ES" sz="3600" dirty="0"/>
              <a:t>DIRECTORIO UGR</a:t>
            </a:r>
          </a:p>
          <a:p>
            <a:pPr algn="ctr" eaLnBrk="1" hangingPunct="1">
              <a:defRPr/>
            </a:pPr>
            <a:r>
              <a:rPr lang="es-ES" altLang="es-ES" sz="3600" dirty="0"/>
              <a:t>STAFF DIRECTORY</a:t>
            </a:r>
          </a:p>
          <a:p>
            <a:pPr algn="ctr" eaLnBrk="1" hangingPunct="1"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r>
              <a:rPr lang="es" sz="3600" dirty="0">
                <a:solidFill>
                  <a:schemeClr val="accent1">
                    <a:lumMod val="75000"/>
                  </a:schemeClr>
                </a:solidFill>
                <a:latin typeface="+mn-lt"/>
                <a:ea typeface="Lato"/>
                <a:cs typeface="Lato"/>
                <a:sym typeface="Lato"/>
              </a:rPr>
              <a:t>http://directorio.ugr.es</a:t>
            </a:r>
            <a:endParaRPr lang="es-ES" altLang="es-ES" sz="3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9" name="Oval 7"/>
          <p:cNvSpPr/>
          <p:nvPr/>
        </p:nvSpPr>
        <p:spPr bwMode="auto">
          <a:xfrm>
            <a:off x="803861" y="2757463"/>
            <a:ext cx="1548226" cy="1548226"/>
          </a:xfrm>
          <a:prstGeom prst="ellipse">
            <a:avLst/>
          </a:prstGeom>
          <a:solidFill>
            <a:srgbClr val="D53044"/>
          </a:solidFill>
          <a:ln w="3175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20" name="Freeform 11"/>
          <p:cNvSpPr>
            <a:spLocks noEditPoints="1"/>
          </p:cNvSpPr>
          <p:nvPr/>
        </p:nvSpPr>
        <p:spPr bwMode="auto">
          <a:xfrm>
            <a:off x="1063873" y="3110994"/>
            <a:ext cx="754904" cy="751062"/>
          </a:xfrm>
          <a:custGeom>
            <a:avLst/>
            <a:gdLst>
              <a:gd name="T0" fmla="*/ 614368 w 852"/>
              <a:gd name="T1" fmla="*/ 2921 h 850"/>
              <a:gd name="T2" fmla="*/ 603384 w 852"/>
              <a:gd name="T3" fmla="*/ 0 h 850"/>
              <a:gd name="T4" fmla="*/ 593132 w 852"/>
              <a:gd name="T5" fmla="*/ 3651 h 850"/>
              <a:gd name="T6" fmla="*/ 9519 w 852"/>
              <a:gd name="T7" fmla="*/ 391414 h 850"/>
              <a:gd name="T8" fmla="*/ 732 w 852"/>
              <a:gd name="T9" fmla="*/ 409670 h 850"/>
              <a:gd name="T10" fmla="*/ 13181 w 852"/>
              <a:gd name="T11" fmla="*/ 425735 h 850"/>
              <a:gd name="T12" fmla="*/ 164759 w 852"/>
              <a:gd name="T13" fmla="*/ 486346 h 850"/>
              <a:gd name="T14" fmla="*/ 236521 w 852"/>
              <a:gd name="T15" fmla="*/ 611219 h 850"/>
              <a:gd name="T16" fmla="*/ 253363 w 852"/>
              <a:gd name="T17" fmla="*/ 620712 h 850"/>
              <a:gd name="T18" fmla="*/ 253363 w 852"/>
              <a:gd name="T19" fmla="*/ 620712 h 850"/>
              <a:gd name="T20" fmla="*/ 270205 w 852"/>
              <a:gd name="T21" fmla="*/ 611219 h 850"/>
              <a:gd name="T22" fmla="*/ 310479 w 852"/>
              <a:gd name="T23" fmla="*/ 544036 h 850"/>
              <a:gd name="T24" fmla="*/ 499403 w 852"/>
              <a:gd name="T25" fmla="*/ 619252 h 850"/>
              <a:gd name="T26" fmla="*/ 505993 w 852"/>
              <a:gd name="T27" fmla="*/ 620712 h 850"/>
              <a:gd name="T28" fmla="*/ 516245 w 852"/>
              <a:gd name="T29" fmla="*/ 618521 h 850"/>
              <a:gd name="T30" fmla="*/ 525764 w 852"/>
              <a:gd name="T31" fmla="*/ 604647 h 850"/>
              <a:gd name="T32" fmla="*/ 622422 w 852"/>
              <a:gd name="T33" fmla="*/ 22638 h 850"/>
              <a:gd name="T34" fmla="*/ 614368 w 852"/>
              <a:gd name="T35" fmla="*/ 2921 h 850"/>
              <a:gd name="T36" fmla="*/ 61510 w 852"/>
              <a:gd name="T37" fmla="*/ 403098 h 850"/>
              <a:gd name="T38" fmla="*/ 512583 w 852"/>
              <a:gd name="T39" fmla="*/ 103695 h 850"/>
              <a:gd name="T40" fmla="*/ 184530 w 852"/>
              <a:gd name="T41" fmla="*/ 453485 h 850"/>
              <a:gd name="T42" fmla="*/ 179404 w 852"/>
              <a:gd name="T43" fmla="*/ 449834 h 850"/>
              <a:gd name="T44" fmla="*/ 61510 w 852"/>
              <a:gd name="T45" fmla="*/ 403098 h 850"/>
              <a:gd name="T46" fmla="*/ 199175 w 852"/>
              <a:gd name="T47" fmla="*/ 466629 h 850"/>
              <a:gd name="T48" fmla="*/ 198443 w 852"/>
              <a:gd name="T49" fmla="*/ 466629 h 850"/>
              <a:gd name="T50" fmla="*/ 566771 w 852"/>
              <a:gd name="T51" fmla="*/ 73755 h 850"/>
              <a:gd name="T52" fmla="*/ 253363 w 852"/>
              <a:gd name="T53" fmla="*/ 561562 h 850"/>
              <a:gd name="T54" fmla="*/ 199175 w 852"/>
              <a:gd name="T55" fmla="*/ 466629 h 850"/>
              <a:gd name="T56" fmla="*/ 491348 w 852"/>
              <a:gd name="T57" fmla="*/ 574706 h 850"/>
              <a:gd name="T58" fmla="*/ 325124 w 852"/>
              <a:gd name="T59" fmla="*/ 508254 h 850"/>
              <a:gd name="T60" fmla="*/ 312676 w 852"/>
              <a:gd name="T61" fmla="*/ 506063 h 850"/>
              <a:gd name="T62" fmla="*/ 568967 w 852"/>
              <a:gd name="T63" fmla="*/ 110268 h 850"/>
              <a:gd name="T64" fmla="*/ 491348 w 852"/>
              <a:gd name="T65" fmla="*/ 574706 h 85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52" h="850">
                <a:moveTo>
                  <a:pt x="839" y="4"/>
                </a:moveTo>
                <a:cubicBezTo>
                  <a:pt x="834" y="2"/>
                  <a:pt x="829" y="0"/>
                  <a:pt x="824" y="0"/>
                </a:cubicBezTo>
                <a:cubicBezTo>
                  <a:pt x="819" y="0"/>
                  <a:pt x="814" y="2"/>
                  <a:pt x="810" y="5"/>
                </a:cubicBezTo>
                <a:cubicBezTo>
                  <a:pt x="13" y="536"/>
                  <a:pt x="13" y="536"/>
                  <a:pt x="13" y="536"/>
                </a:cubicBezTo>
                <a:cubicBezTo>
                  <a:pt x="5" y="541"/>
                  <a:pt x="0" y="551"/>
                  <a:pt x="1" y="561"/>
                </a:cubicBezTo>
                <a:cubicBezTo>
                  <a:pt x="2" y="570"/>
                  <a:pt x="9" y="579"/>
                  <a:pt x="18" y="583"/>
                </a:cubicBezTo>
                <a:cubicBezTo>
                  <a:pt x="225" y="666"/>
                  <a:pt x="225" y="666"/>
                  <a:pt x="225" y="666"/>
                </a:cubicBezTo>
                <a:cubicBezTo>
                  <a:pt x="323" y="837"/>
                  <a:pt x="323" y="837"/>
                  <a:pt x="323" y="837"/>
                </a:cubicBezTo>
                <a:cubicBezTo>
                  <a:pt x="328" y="845"/>
                  <a:pt x="337" y="850"/>
                  <a:pt x="346" y="850"/>
                </a:cubicBezTo>
                <a:cubicBezTo>
                  <a:pt x="346" y="850"/>
                  <a:pt x="346" y="850"/>
                  <a:pt x="346" y="850"/>
                </a:cubicBezTo>
                <a:cubicBezTo>
                  <a:pt x="356" y="850"/>
                  <a:pt x="364" y="845"/>
                  <a:pt x="369" y="837"/>
                </a:cubicBezTo>
                <a:cubicBezTo>
                  <a:pt x="424" y="745"/>
                  <a:pt x="424" y="745"/>
                  <a:pt x="424" y="745"/>
                </a:cubicBezTo>
                <a:cubicBezTo>
                  <a:pt x="682" y="848"/>
                  <a:pt x="682" y="848"/>
                  <a:pt x="682" y="848"/>
                </a:cubicBezTo>
                <a:cubicBezTo>
                  <a:pt x="685" y="849"/>
                  <a:pt x="688" y="850"/>
                  <a:pt x="691" y="850"/>
                </a:cubicBezTo>
                <a:cubicBezTo>
                  <a:pt x="696" y="850"/>
                  <a:pt x="700" y="849"/>
                  <a:pt x="705" y="847"/>
                </a:cubicBezTo>
                <a:cubicBezTo>
                  <a:pt x="712" y="843"/>
                  <a:pt x="716" y="836"/>
                  <a:pt x="718" y="828"/>
                </a:cubicBezTo>
                <a:cubicBezTo>
                  <a:pt x="850" y="31"/>
                  <a:pt x="850" y="31"/>
                  <a:pt x="850" y="31"/>
                </a:cubicBezTo>
                <a:cubicBezTo>
                  <a:pt x="852" y="21"/>
                  <a:pt x="848" y="10"/>
                  <a:pt x="839" y="4"/>
                </a:cubicBezTo>
                <a:close/>
                <a:moveTo>
                  <a:pt x="84" y="552"/>
                </a:moveTo>
                <a:cubicBezTo>
                  <a:pt x="700" y="142"/>
                  <a:pt x="700" y="142"/>
                  <a:pt x="700" y="142"/>
                </a:cubicBezTo>
                <a:cubicBezTo>
                  <a:pt x="252" y="621"/>
                  <a:pt x="252" y="621"/>
                  <a:pt x="252" y="621"/>
                </a:cubicBezTo>
                <a:cubicBezTo>
                  <a:pt x="250" y="619"/>
                  <a:pt x="248" y="617"/>
                  <a:pt x="245" y="616"/>
                </a:cubicBezTo>
                <a:lnTo>
                  <a:pt x="84" y="552"/>
                </a:lnTo>
                <a:close/>
                <a:moveTo>
                  <a:pt x="272" y="639"/>
                </a:moveTo>
                <a:cubicBezTo>
                  <a:pt x="272" y="639"/>
                  <a:pt x="271" y="639"/>
                  <a:pt x="271" y="639"/>
                </a:cubicBezTo>
                <a:cubicBezTo>
                  <a:pt x="774" y="101"/>
                  <a:pt x="774" y="101"/>
                  <a:pt x="774" y="101"/>
                </a:cubicBezTo>
                <a:cubicBezTo>
                  <a:pt x="346" y="769"/>
                  <a:pt x="346" y="769"/>
                  <a:pt x="346" y="769"/>
                </a:cubicBezTo>
                <a:lnTo>
                  <a:pt x="272" y="639"/>
                </a:lnTo>
                <a:close/>
                <a:moveTo>
                  <a:pt x="671" y="787"/>
                </a:moveTo>
                <a:cubicBezTo>
                  <a:pt x="444" y="696"/>
                  <a:pt x="444" y="696"/>
                  <a:pt x="444" y="696"/>
                </a:cubicBezTo>
                <a:cubicBezTo>
                  <a:pt x="438" y="694"/>
                  <a:pt x="433" y="693"/>
                  <a:pt x="427" y="693"/>
                </a:cubicBezTo>
                <a:cubicBezTo>
                  <a:pt x="777" y="151"/>
                  <a:pt x="777" y="151"/>
                  <a:pt x="777" y="151"/>
                </a:cubicBezTo>
                <a:lnTo>
                  <a:pt x="671" y="7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lIns="68571" tIns="34286" rIns="68571" bIns="34286"/>
          <a:lstStyle/>
          <a:p>
            <a:endParaRPr lang="es-ES"/>
          </a:p>
        </p:txBody>
      </p:sp>
      <p:pic>
        <p:nvPicPr>
          <p:cNvPr id="21" name="Shape 413" descr="directorio.ugr.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18080" y="3491641"/>
            <a:ext cx="4882341" cy="353720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Oval 7"/>
          <p:cNvSpPr/>
          <p:nvPr/>
        </p:nvSpPr>
        <p:spPr bwMode="auto">
          <a:xfrm>
            <a:off x="8633412" y="2717529"/>
            <a:ext cx="1548226" cy="1548226"/>
          </a:xfrm>
          <a:prstGeom prst="ellipse">
            <a:avLst/>
          </a:prstGeom>
          <a:solidFill>
            <a:srgbClr val="D53044"/>
          </a:solidFill>
          <a:ln w="3175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25" name="Freeform 8"/>
          <p:cNvSpPr>
            <a:spLocks noChangeArrowheads="1"/>
          </p:cNvSpPr>
          <p:nvPr/>
        </p:nvSpPr>
        <p:spPr bwMode="auto">
          <a:xfrm>
            <a:off x="9095040" y="3080846"/>
            <a:ext cx="719138" cy="708025"/>
          </a:xfrm>
          <a:custGeom>
            <a:avLst/>
            <a:gdLst>
              <a:gd name="T0" fmla="*/ 448557 w 497"/>
              <a:gd name="T1" fmla="*/ 535803 h 444"/>
              <a:gd name="T2" fmla="*/ 448557 w 497"/>
              <a:gd name="T3" fmla="*/ 535803 h 444"/>
              <a:gd name="T4" fmla="*/ 319778 w 497"/>
              <a:gd name="T5" fmla="*/ 409825 h 444"/>
              <a:gd name="T6" fmla="*/ 358846 w 497"/>
              <a:gd name="T7" fmla="*/ 310957 h 444"/>
              <a:gd name="T8" fmla="*/ 396466 w 497"/>
              <a:gd name="T9" fmla="*/ 240792 h 444"/>
              <a:gd name="T10" fmla="*/ 384891 w 497"/>
              <a:gd name="T11" fmla="*/ 212089 h 444"/>
              <a:gd name="T12" fmla="*/ 396466 w 497"/>
              <a:gd name="T13" fmla="*/ 141924 h 444"/>
              <a:gd name="T14" fmla="*/ 256112 w 497"/>
              <a:gd name="T15" fmla="*/ 0 h 444"/>
              <a:gd name="T16" fmla="*/ 101287 w 497"/>
              <a:gd name="T17" fmla="*/ 141924 h 444"/>
              <a:gd name="T18" fmla="*/ 114310 w 497"/>
              <a:gd name="T19" fmla="*/ 212089 h 444"/>
              <a:gd name="T20" fmla="*/ 101287 w 497"/>
              <a:gd name="T21" fmla="*/ 240792 h 444"/>
              <a:gd name="T22" fmla="*/ 140355 w 497"/>
              <a:gd name="T23" fmla="*/ 310957 h 444"/>
              <a:gd name="T24" fmla="*/ 177976 w 497"/>
              <a:gd name="T25" fmla="*/ 409825 h 444"/>
              <a:gd name="T26" fmla="*/ 50644 w 497"/>
              <a:gd name="T27" fmla="*/ 535803 h 444"/>
              <a:gd name="T28" fmla="*/ 0 w 497"/>
              <a:gd name="T29" fmla="*/ 550155 h 444"/>
              <a:gd name="T30" fmla="*/ 0 w 497"/>
              <a:gd name="T31" fmla="*/ 706430 h 444"/>
              <a:gd name="T32" fmla="*/ 575889 w 497"/>
              <a:gd name="T33" fmla="*/ 706430 h 444"/>
              <a:gd name="T34" fmla="*/ 575889 w 497"/>
              <a:gd name="T35" fmla="*/ 636266 h 444"/>
              <a:gd name="T36" fmla="*/ 448557 w 497"/>
              <a:gd name="T37" fmla="*/ 535803 h 444"/>
              <a:gd name="T38" fmla="*/ 614957 w 497"/>
              <a:gd name="T39" fmla="*/ 310957 h 444"/>
              <a:gd name="T40" fmla="*/ 614957 w 497"/>
              <a:gd name="T41" fmla="*/ 310957 h 444"/>
              <a:gd name="T42" fmla="*/ 614957 w 497"/>
              <a:gd name="T43" fmla="*/ 197737 h 444"/>
              <a:gd name="T44" fmla="*/ 538268 w 497"/>
              <a:gd name="T45" fmla="*/ 197737 h 444"/>
              <a:gd name="T46" fmla="*/ 538268 w 497"/>
              <a:gd name="T47" fmla="*/ 310957 h 444"/>
              <a:gd name="T48" fmla="*/ 435534 w 497"/>
              <a:gd name="T49" fmla="*/ 310957 h 444"/>
              <a:gd name="T50" fmla="*/ 435534 w 497"/>
              <a:gd name="T51" fmla="*/ 395473 h 444"/>
              <a:gd name="T52" fmla="*/ 538268 w 497"/>
              <a:gd name="T53" fmla="*/ 395473 h 444"/>
              <a:gd name="T54" fmla="*/ 538268 w 497"/>
              <a:gd name="T55" fmla="*/ 508694 h 444"/>
              <a:gd name="T56" fmla="*/ 614957 w 497"/>
              <a:gd name="T57" fmla="*/ 508694 h 444"/>
              <a:gd name="T58" fmla="*/ 614957 w 497"/>
              <a:gd name="T59" fmla="*/ 395473 h 444"/>
              <a:gd name="T60" fmla="*/ 717691 w 497"/>
              <a:gd name="T61" fmla="*/ 395473 h 444"/>
              <a:gd name="T62" fmla="*/ 717691 w 497"/>
              <a:gd name="T63" fmla="*/ 310957 h 444"/>
              <a:gd name="T64" fmla="*/ 614957 w 497"/>
              <a:gd name="T65" fmla="*/ 310957 h 44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7" h="444">
                <a:moveTo>
                  <a:pt x="310" y="336"/>
                </a:moveTo>
                <a:lnTo>
                  <a:pt x="310" y="336"/>
                </a:lnTo>
                <a:cubicBezTo>
                  <a:pt x="248" y="310"/>
                  <a:pt x="221" y="292"/>
                  <a:pt x="221" y="257"/>
                </a:cubicBezTo>
                <a:cubicBezTo>
                  <a:pt x="221" y="230"/>
                  <a:pt x="239" y="239"/>
                  <a:pt x="248" y="195"/>
                </a:cubicBezTo>
                <a:cubicBezTo>
                  <a:pt x="257" y="177"/>
                  <a:pt x="274" y="195"/>
                  <a:pt x="274" y="151"/>
                </a:cubicBezTo>
                <a:cubicBezTo>
                  <a:pt x="274" y="133"/>
                  <a:pt x="266" y="133"/>
                  <a:pt x="266" y="133"/>
                </a:cubicBezTo>
                <a:cubicBezTo>
                  <a:pt x="266" y="133"/>
                  <a:pt x="274" y="106"/>
                  <a:pt x="274" y="89"/>
                </a:cubicBezTo>
                <a:cubicBezTo>
                  <a:pt x="274" y="62"/>
                  <a:pt x="257" y="0"/>
                  <a:pt x="177" y="0"/>
                </a:cubicBezTo>
                <a:cubicBezTo>
                  <a:pt x="88" y="0"/>
                  <a:pt x="70" y="62"/>
                  <a:pt x="70" y="89"/>
                </a:cubicBezTo>
                <a:cubicBezTo>
                  <a:pt x="70" y="106"/>
                  <a:pt x="79" y="133"/>
                  <a:pt x="79" y="133"/>
                </a:cubicBezTo>
                <a:cubicBezTo>
                  <a:pt x="79" y="133"/>
                  <a:pt x="70" y="133"/>
                  <a:pt x="70" y="151"/>
                </a:cubicBezTo>
                <a:cubicBezTo>
                  <a:pt x="70" y="195"/>
                  <a:pt x="88" y="177"/>
                  <a:pt x="97" y="195"/>
                </a:cubicBezTo>
                <a:cubicBezTo>
                  <a:pt x="106" y="239"/>
                  <a:pt x="123" y="230"/>
                  <a:pt x="123" y="257"/>
                </a:cubicBezTo>
                <a:cubicBezTo>
                  <a:pt x="123" y="292"/>
                  <a:pt x="97" y="310"/>
                  <a:pt x="35" y="336"/>
                </a:cubicBezTo>
                <a:cubicBezTo>
                  <a:pt x="35" y="336"/>
                  <a:pt x="17" y="336"/>
                  <a:pt x="0" y="345"/>
                </a:cubicBezTo>
                <a:cubicBezTo>
                  <a:pt x="0" y="443"/>
                  <a:pt x="0" y="443"/>
                  <a:pt x="0" y="443"/>
                </a:cubicBezTo>
                <a:cubicBezTo>
                  <a:pt x="398" y="443"/>
                  <a:pt x="398" y="443"/>
                  <a:pt x="398" y="443"/>
                </a:cubicBezTo>
                <a:cubicBezTo>
                  <a:pt x="398" y="443"/>
                  <a:pt x="398" y="408"/>
                  <a:pt x="398" y="399"/>
                </a:cubicBezTo>
                <a:cubicBezTo>
                  <a:pt x="398" y="381"/>
                  <a:pt x="372" y="354"/>
                  <a:pt x="310" y="336"/>
                </a:cubicBezTo>
                <a:close/>
                <a:moveTo>
                  <a:pt x="425" y="195"/>
                </a:moveTo>
                <a:lnTo>
                  <a:pt x="425" y="195"/>
                </a:lnTo>
                <a:cubicBezTo>
                  <a:pt x="425" y="124"/>
                  <a:pt x="425" y="124"/>
                  <a:pt x="425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01" y="195"/>
                  <a:pt x="301" y="195"/>
                  <a:pt x="301" y="195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72" y="248"/>
                  <a:pt x="372" y="248"/>
                  <a:pt x="372" y="248"/>
                </a:cubicBezTo>
                <a:cubicBezTo>
                  <a:pt x="372" y="319"/>
                  <a:pt x="372" y="319"/>
                  <a:pt x="372" y="319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96" y="248"/>
                  <a:pt x="496" y="248"/>
                  <a:pt x="496" y="248"/>
                </a:cubicBezTo>
                <a:cubicBezTo>
                  <a:pt x="496" y="195"/>
                  <a:pt x="496" y="195"/>
                  <a:pt x="496" y="195"/>
                </a:cubicBezTo>
                <a:lnTo>
                  <a:pt x="425" y="19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962821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9" grpId="0" animBg="1"/>
      <p:bldP spid="20" grpId="0" animBg="1"/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100" dirty="0">
                <a:solidFill>
                  <a:srgbClr val="D53044"/>
                </a:solidFill>
                <a:latin typeface="Roboto Black" pitchFamily="2" charset="0"/>
              </a:rPr>
              <a:t>RECURSOS DE INFORMACIÓN / INFORMATION RESOURCES: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3075" y="1844675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2100" dirty="0">
                <a:latin typeface="Roboto Regular" charset="0"/>
              </a:rPr>
              <a:t>SERVICIOS PARA ESTUDIANTES / STUDENT SERVICES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9" name="AutoShape 3"/>
          <p:cNvSpPr>
            <a:spLocks/>
          </p:cNvSpPr>
          <p:nvPr/>
        </p:nvSpPr>
        <p:spPr bwMode="auto">
          <a:xfrm>
            <a:off x="1210385" y="3189161"/>
            <a:ext cx="7476415" cy="7807702"/>
          </a:xfrm>
          <a:custGeom>
            <a:avLst/>
            <a:gdLst>
              <a:gd name="T0" fmla="*/ 0 w 21600"/>
              <a:gd name="T1" fmla="*/ 19956 h 21600"/>
              <a:gd name="T2" fmla="*/ 0 w 21600"/>
              <a:gd name="T3" fmla="*/ 1644 h 21600"/>
              <a:gd name="T4" fmla="*/ 2087 w 21600"/>
              <a:gd name="T5" fmla="*/ 0 h 21600"/>
              <a:gd name="T6" fmla="*/ 19513 w 21600"/>
              <a:gd name="T7" fmla="*/ 0 h 21600"/>
              <a:gd name="T8" fmla="*/ 21600 w 21600"/>
              <a:gd name="T9" fmla="*/ 1644 h 21600"/>
              <a:gd name="T10" fmla="*/ 21600 w 21600"/>
              <a:gd name="T11" fmla="*/ 19956 h 21600"/>
              <a:gd name="T12" fmla="*/ 19513 w 21600"/>
              <a:gd name="T13" fmla="*/ 21600 h 21600"/>
              <a:gd name="T14" fmla="*/ 2087 w 21600"/>
              <a:gd name="T15" fmla="*/ 21600 h 21600"/>
              <a:gd name="T16" fmla="*/ 0 w 21600"/>
              <a:gd name="T17" fmla="*/ 19956 h 21600"/>
              <a:gd name="T18" fmla="*/ 0 w 21600"/>
              <a:gd name="T19" fmla="*/ 1995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0" y="19956"/>
                </a:moveTo>
                <a:lnTo>
                  <a:pt x="0" y="1644"/>
                </a:lnTo>
                <a:cubicBezTo>
                  <a:pt x="0" y="736"/>
                  <a:pt x="934" y="0"/>
                  <a:pt x="2087" y="0"/>
                </a:cubicBezTo>
                <a:lnTo>
                  <a:pt x="19513" y="0"/>
                </a:lnTo>
                <a:cubicBezTo>
                  <a:pt x="20666" y="0"/>
                  <a:pt x="21600" y="736"/>
                  <a:pt x="21600" y="1644"/>
                </a:cubicBezTo>
                <a:lnTo>
                  <a:pt x="21600" y="19956"/>
                </a:lnTo>
                <a:cubicBezTo>
                  <a:pt x="21600" y="20864"/>
                  <a:pt x="20666" y="21600"/>
                  <a:pt x="19513" y="21600"/>
                </a:cubicBezTo>
                <a:lnTo>
                  <a:pt x="2087" y="21600"/>
                </a:lnTo>
                <a:cubicBezTo>
                  <a:pt x="934" y="21600"/>
                  <a:pt x="0" y="20864"/>
                  <a:pt x="0" y="19956"/>
                </a:cubicBezTo>
                <a:close/>
                <a:moveTo>
                  <a:pt x="0" y="19956"/>
                </a:moveTo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</p:txBody>
      </p:sp>
      <p:sp>
        <p:nvSpPr>
          <p:cNvPr id="17" name="AutoShape 3"/>
          <p:cNvSpPr>
            <a:spLocks/>
          </p:cNvSpPr>
          <p:nvPr/>
        </p:nvSpPr>
        <p:spPr bwMode="auto">
          <a:xfrm>
            <a:off x="9255501" y="3173120"/>
            <a:ext cx="7476415" cy="7807702"/>
          </a:xfrm>
          <a:custGeom>
            <a:avLst/>
            <a:gdLst>
              <a:gd name="T0" fmla="*/ 0 w 21600"/>
              <a:gd name="T1" fmla="*/ 19956 h 21600"/>
              <a:gd name="T2" fmla="*/ 0 w 21600"/>
              <a:gd name="T3" fmla="*/ 1644 h 21600"/>
              <a:gd name="T4" fmla="*/ 2087 w 21600"/>
              <a:gd name="T5" fmla="*/ 0 h 21600"/>
              <a:gd name="T6" fmla="*/ 19513 w 21600"/>
              <a:gd name="T7" fmla="*/ 0 h 21600"/>
              <a:gd name="T8" fmla="*/ 21600 w 21600"/>
              <a:gd name="T9" fmla="*/ 1644 h 21600"/>
              <a:gd name="T10" fmla="*/ 21600 w 21600"/>
              <a:gd name="T11" fmla="*/ 19956 h 21600"/>
              <a:gd name="T12" fmla="*/ 19513 w 21600"/>
              <a:gd name="T13" fmla="*/ 21600 h 21600"/>
              <a:gd name="T14" fmla="*/ 2087 w 21600"/>
              <a:gd name="T15" fmla="*/ 21600 h 21600"/>
              <a:gd name="T16" fmla="*/ 0 w 21600"/>
              <a:gd name="T17" fmla="*/ 19956 h 21600"/>
              <a:gd name="T18" fmla="*/ 0 w 21600"/>
              <a:gd name="T19" fmla="*/ 1995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0" y="19956"/>
                </a:moveTo>
                <a:lnTo>
                  <a:pt x="0" y="1644"/>
                </a:lnTo>
                <a:cubicBezTo>
                  <a:pt x="0" y="736"/>
                  <a:pt x="934" y="0"/>
                  <a:pt x="2087" y="0"/>
                </a:cubicBezTo>
                <a:lnTo>
                  <a:pt x="19513" y="0"/>
                </a:lnTo>
                <a:cubicBezTo>
                  <a:pt x="20666" y="0"/>
                  <a:pt x="21600" y="736"/>
                  <a:pt x="21600" y="1644"/>
                </a:cubicBezTo>
                <a:lnTo>
                  <a:pt x="21600" y="19956"/>
                </a:lnTo>
                <a:cubicBezTo>
                  <a:pt x="21600" y="20864"/>
                  <a:pt x="20666" y="21600"/>
                  <a:pt x="19513" y="21600"/>
                </a:cubicBezTo>
                <a:lnTo>
                  <a:pt x="2087" y="21600"/>
                </a:lnTo>
                <a:cubicBezTo>
                  <a:pt x="934" y="21600"/>
                  <a:pt x="0" y="20864"/>
                  <a:pt x="0" y="19956"/>
                </a:cubicBezTo>
                <a:close/>
                <a:moveTo>
                  <a:pt x="0" y="19956"/>
                </a:moveTo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eaLnBrk="1" hangingPunct="1">
              <a:defRPr/>
            </a:pPr>
            <a:endParaRPr lang="es-ES" altLang="es-ES" sz="3600" dirty="0"/>
          </a:p>
          <a:p>
            <a:pPr algn="ctr" eaLnBrk="1" hangingPunct="1">
              <a:defRPr/>
            </a:pPr>
            <a:endParaRPr lang="es-ES" altLang="es-ES" sz="3200" dirty="0"/>
          </a:p>
          <a:p>
            <a:pPr algn="ctr" eaLnBrk="1" hangingPunct="1">
              <a:defRPr/>
            </a:pPr>
            <a:endParaRPr lang="es-ES" altLang="es-ES" sz="3200" dirty="0"/>
          </a:p>
          <a:p>
            <a:pPr lvl="0" algn="ctr">
              <a:spcBef>
                <a:spcPts val="0"/>
              </a:spcBef>
              <a:buNone/>
            </a:pPr>
            <a:r>
              <a:rPr lang="es-ES" sz="2800" u="sng" dirty="0">
                <a:solidFill>
                  <a:srgbClr val="000000"/>
                </a:solidFill>
                <a:hlinkClick r:id="rId3"/>
              </a:rPr>
              <a:t>http://www.facebook.com/internacionalugr</a:t>
            </a:r>
          </a:p>
          <a:p>
            <a:pPr lvl="0" algn="ctr">
              <a:spcBef>
                <a:spcPts val="0"/>
              </a:spcBef>
              <a:buNone/>
            </a:pPr>
            <a:r>
              <a:rPr lang="es-ES" sz="2800" u="sng" dirty="0">
                <a:solidFill>
                  <a:srgbClr val="000000"/>
                </a:solidFill>
                <a:hlinkClick r:id="rId4"/>
              </a:rPr>
              <a:t>http://www.facebook.com/universidadgranada</a:t>
            </a:r>
          </a:p>
          <a:p>
            <a:pPr lvl="0" algn="ctr">
              <a:spcBef>
                <a:spcPts val="0"/>
              </a:spcBef>
              <a:buNone/>
            </a:pPr>
            <a:r>
              <a:rPr lang="es-ES" sz="2800" u="sng" dirty="0">
                <a:solidFill>
                  <a:srgbClr val="000000"/>
                </a:solidFill>
                <a:hlinkClick r:id="rId5"/>
              </a:rPr>
              <a:t>http://twitter.com/canalugr</a:t>
            </a:r>
          </a:p>
          <a:p>
            <a:pPr lvl="0" algn="ctr">
              <a:spcBef>
                <a:spcPts val="0"/>
              </a:spcBef>
              <a:buNone/>
            </a:pPr>
            <a:r>
              <a:rPr lang="es-ES" sz="2800" u="sng">
                <a:solidFill>
                  <a:srgbClr val="000000"/>
                </a:solidFill>
                <a:hlinkClick r:id="rId5"/>
              </a:rPr>
              <a:t>https://www.instagram.com/intlugr/</a:t>
            </a:r>
            <a:endParaRPr lang="es-ES" sz="2800" u="sng" dirty="0">
              <a:solidFill>
                <a:srgbClr val="000000"/>
              </a:solidFill>
              <a:hlinkClick r:id="rId5"/>
            </a:endParaRPr>
          </a:p>
          <a:p>
            <a:pPr lvl="0" algn="ctr">
              <a:spcBef>
                <a:spcPts val="0"/>
              </a:spcBef>
              <a:buNone/>
            </a:pPr>
            <a:endParaRPr lang="es-ES" sz="3200" dirty="0">
              <a:solidFill>
                <a:srgbClr val="000000"/>
              </a:solidFill>
            </a:endParaRPr>
          </a:p>
          <a:p>
            <a:pPr lvl="0" algn="ctr">
              <a:spcBef>
                <a:spcPts val="0"/>
              </a:spcBef>
              <a:buNone/>
            </a:pPr>
            <a:r>
              <a:rPr lang="es-ES" sz="3200" dirty="0">
                <a:solidFill>
                  <a:srgbClr val="000000"/>
                </a:solidFill>
              </a:rPr>
              <a:t>Listas de distribución / </a:t>
            </a:r>
            <a:r>
              <a:rPr lang="es-ES" sz="3200" dirty="0" err="1">
                <a:solidFill>
                  <a:srgbClr val="000000"/>
                </a:solidFill>
              </a:rPr>
              <a:t>Mailing</a:t>
            </a:r>
            <a:r>
              <a:rPr lang="es-ES" sz="3200" dirty="0">
                <a:solidFill>
                  <a:srgbClr val="000000"/>
                </a:solidFill>
              </a:rPr>
              <a:t> </a:t>
            </a:r>
            <a:r>
              <a:rPr lang="es-ES" sz="3200" dirty="0" err="1">
                <a:solidFill>
                  <a:srgbClr val="000000"/>
                </a:solidFill>
              </a:rPr>
              <a:t>lists</a:t>
            </a:r>
            <a:r>
              <a:rPr lang="es-ES" sz="3200" dirty="0">
                <a:solidFill>
                  <a:srgbClr val="000000"/>
                </a:solidFill>
              </a:rPr>
              <a:t>:</a:t>
            </a:r>
          </a:p>
          <a:p>
            <a:pPr lvl="0" algn="ctr">
              <a:spcBef>
                <a:spcPts val="0"/>
              </a:spcBef>
              <a:buNone/>
            </a:pPr>
            <a:r>
              <a:rPr lang="es-ES" sz="3200" dirty="0"/>
              <a:t>INFOALUMNOS</a:t>
            </a:r>
            <a:r>
              <a:rPr lang="es-ES" sz="3200" dirty="0">
                <a:solidFill>
                  <a:srgbClr val="000000"/>
                </a:solidFill>
              </a:rPr>
              <a:t> / </a:t>
            </a:r>
            <a:r>
              <a:rPr lang="es-ES" sz="3200" dirty="0"/>
              <a:t>INFOCONFE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>
                <a:solidFill>
                  <a:srgbClr val="000000"/>
                </a:solidFill>
              </a:rPr>
              <a:t>en tu correo de la UGR 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es-ES" sz="3200" dirty="0">
                <a:solidFill>
                  <a:srgbClr val="000000"/>
                </a:solidFill>
              </a:rPr>
              <a:t>at </a:t>
            </a:r>
            <a:r>
              <a:rPr lang="es-ES" sz="3200" dirty="0" err="1">
                <a:solidFill>
                  <a:srgbClr val="000000"/>
                </a:solidFill>
              </a:rPr>
              <a:t>your</a:t>
            </a:r>
            <a:r>
              <a:rPr lang="es-ES" sz="3200" dirty="0">
                <a:solidFill>
                  <a:srgbClr val="000000"/>
                </a:solidFill>
              </a:rPr>
              <a:t> UGR </a:t>
            </a:r>
            <a:r>
              <a:rPr lang="es-ES" sz="3200" dirty="0" err="1">
                <a:solidFill>
                  <a:srgbClr val="000000"/>
                </a:solidFill>
              </a:rPr>
              <a:t>mailing</a:t>
            </a:r>
            <a:r>
              <a:rPr lang="es-ES" sz="3200" dirty="0">
                <a:solidFill>
                  <a:srgbClr val="000000"/>
                </a:solidFill>
              </a:rPr>
              <a:t> </a:t>
            </a:r>
            <a:r>
              <a:rPr lang="es-ES" sz="3200" dirty="0" err="1">
                <a:solidFill>
                  <a:srgbClr val="000000"/>
                </a:solidFill>
              </a:rPr>
              <a:t>service</a:t>
            </a:r>
            <a:endParaRPr lang="es-ES" sz="3200" dirty="0">
              <a:solidFill>
                <a:srgbClr val="000000"/>
              </a:solidFill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dirty="0"/>
              <a:t>@correo.ugr.es</a:t>
            </a:r>
          </a:p>
        </p:txBody>
      </p:sp>
      <p:sp>
        <p:nvSpPr>
          <p:cNvPr id="19" name="Oval 7"/>
          <p:cNvSpPr/>
          <p:nvPr/>
        </p:nvSpPr>
        <p:spPr bwMode="auto">
          <a:xfrm>
            <a:off x="635420" y="2685274"/>
            <a:ext cx="1548226" cy="1548226"/>
          </a:xfrm>
          <a:prstGeom prst="ellipse">
            <a:avLst/>
          </a:prstGeom>
          <a:solidFill>
            <a:srgbClr val="D53044"/>
          </a:solidFill>
          <a:ln w="3175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23" name="Oval 7"/>
          <p:cNvSpPr/>
          <p:nvPr/>
        </p:nvSpPr>
        <p:spPr bwMode="auto">
          <a:xfrm>
            <a:off x="8681538" y="2717529"/>
            <a:ext cx="1548226" cy="1548226"/>
          </a:xfrm>
          <a:prstGeom prst="ellipse">
            <a:avLst/>
          </a:prstGeom>
          <a:solidFill>
            <a:srgbClr val="D53044"/>
          </a:solidFill>
          <a:ln w="3175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pic>
        <p:nvPicPr>
          <p:cNvPr id="18" name="Shape 4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2277" y="4031287"/>
            <a:ext cx="6151944" cy="6036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429" descr="descarga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321909" y="4265755"/>
            <a:ext cx="1474350" cy="147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430" descr="descarga (1)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867548" y="4265755"/>
            <a:ext cx="1450026" cy="1474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80"/>
          <p:cNvGrpSpPr>
            <a:grpSpLocks noChangeAspect="1"/>
          </p:cNvGrpSpPr>
          <p:nvPr/>
        </p:nvGrpSpPr>
        <p:grpSpPr>
          <a:xfrm>
            <a:off x="1177229" y="3050316"/>
            <a:ext cx="507719" cy="736183"/>
            <a:chOff x="-990600" y="3375025"/>
            <a:chExt cx="571500" cy="828675"/>
          </a:xfrm>
          <a:solidFill>
            <a:schemeClr val="bg2"/>
          </a:solidFill>
        </p:grpSpPr>
        <p:sp>
          <p:nvSpPr>
            <p:cNvPr id="27" name="Freeform 5"/>
            <p:cNvSpPr>
              <a:spLocks noEditPoints="1"/>
            </p:cNvSpPr>
            <p:nvPr/>
          </p:nvSpPr>
          <p:spPr bwMode="auto">
            <a:xfrm>
              <a:off x="-990600" y="3375025"/>
              <a:ext cx="571500" cy="828675"/>
            </a:xfrm>
            <a:custGeom>
              <a:avLst/>
              <a:gdLst>
                <a:gd name="T0" fmla="*/ 131 w 152"/>
                <a:gd name="T1" fmla="*/ 0 h 220"/>
                <a:gd name="T2" fmla="*/ 21 w 152"/>
                <a:gd name="T3" fmla="*/ 0 h 220"/>
                <a:gd name="T4" fmla="*/ 0 w 152"/>
                <a:gd name="T5" fmla="*/ 21 h 220"/>
                <a:gd name="T6" fmla="*/ 0 w 152"/>
                <a:gd name="T7" fmla="*/ 199 h 220"/>
                <a:gd name="T8" fmla="*/ 21 w 152"/>
                <a:gd name="T9" fmla="*/ 220 h 220"/>
                <a:gd name="T10" fmla="*/ 131 w 152"/>
                <a:gd name="T11" fmla="*/ 220 h 220"/>
                <a:gd name="T12" fmla="*/ 152 w 152"/>
                <a:gd name="T13" fmla="*/ 199 h 220"/>
                <a:gd name="T14" fmla="*/ 152 w 152"/>
                <a:gd name="T15" fmla="*/ 21 h 220"/>
                <a:gd name="T16" fmla="*/ 131 w 152"/>
                <a:gd name="T17" fmla="*/ 0 h 220"/>
                <a:gd name="T18" fmla="*/ 138 w 152"/>
                <a:gd name="T19" fmla="*/ 199 h 220"/>
                <a:gd name="T20" fmla="*/ 131 w 152"/>
                <a:gd name="T21" fmla="*/ 206 h 220"/>
                <a:gd name="T22" fmla="*/ 21 w 152"/>
                <a:gd name="T23" fmla="*/ 206 h 220"/>
                <a:gd name="T24" fmla="*/ 14 w 152"/>
                <a:gd name="T25" fmla="*/ 199 h 220"/>
                <a:gd name="T26" fmla="*/ 14 w 152"/>
                <a:gd name="T27" fmla="*/ 186 h 220"/>
                <a:gd name="T28" fmla="*/ 138 w 152"/>
                <a:gd name="T29" fmla="*/ 186 h 220"/>
                <a:gd name="T30" fmla="*/ 138 w 152"/>
                <a:gd name="T31" fmla="*/ 199 h 220"/>
                <a:gd name="T32" fmla="*/ 138 w 152"/>
                <a:gd name="T33" fmla="*/ 179 h 220"/>
                <a:gd name="T34" fmla="*/ 14 w 152"/>
                <a:gd name="T35" fmla="*/ 179 h 220"/>
                <a:gd name="T36" fmla="*/ 14 w 152"/>
                <a:gd name="T37" fmla="*/ 41 h 220"/>
                <a:gd name="T38" fmla="*/ 138 w 152"/>
                <a:gd name="T39" fmla="*/ 41 h 220"/>
                <a:gd name="T40" fmla="*/ 138 w 152"/>
                <a:gd name="T41" fmla="*/ 179 h 220"/>
                <a:gd name="T42" fmla="*/ 138 w 152"/>
                <a:gd name="T43" fmla="*/ 34 h 220"/>
                <a:gd name="T44" fmla="*/ 14 w 152"/>
                <a:gd name="T45" fmla="*/ 34 h 220"/>
                <a:gd name="T46" fmla="*/ 14 w 152"/>
                <a:gd name="T47" fmla="*/ 21 h 220"/>
                <a:gd name="T48" fmla="*/ 21 w 152"/>
                <a:gd name="T49" fmla="*/ 14 h 220"/>
                <a:gd name="T50" fmla="*/ 131 w 152"/>
                <a:gd name="T51" fmla="*/ 14 h 220"/>
                <a:gd name="T52" fmla="*/ 138 w 152"/>
                <a:gd name="T53" fmla="*/ 21 h 220"/>
                <a:gd name="T54" fmla="*/ 138 w 152"/>
                <a:gd name="T55" fmla="*/ 3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2" h="220">
                  <a:moveTo>
                    <a:pt x="13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211"/>
                    <a:pt x="10" y="220"/>
                    <a:pt x="21" y="220"/>
                  </a:cubicBezTo>
                  <a:cubicBezTo>
                    <a:pt x="131" y="220"/>
                    <a:pt x="131" y="220"/>
                    <a:pt x="131" y="220"/>
                  </a:cubicBezTo>
                  <a:cubicBezTo>
                    <a:pt x="142" y="220"/>
                    <a:pt x="152" y="211"/>
                    <a:pt x="152" y="199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9"/>
                    <a:pt x="142" y="0"/>
                    <a:pt x="131" y="0"/>
                  </a:cubicBezTo>
                  <a:close/>
                  <a:moveTo>
                    <a:pt x="138" y="199"/>
                  </a:moveTo>
                  <a:cubicBezTo>
                    <a:pt x="138" y="203"/>
                    <a:pt x="135" y="206"/>
                    <a:pt x="131" y="206"/>
                  </a:cubicBezTo>
                  <a:cubicBezTo>
                    <a:pt x="21" y="206"/>
                    <a:pt x="21" y="206"/>
                    <a:pt x="21" y="206"/>
                  </a:cubicBezTo>
                  <a:cubicBezTo>
                    <a:pt x="17" y="206"/>
                    <a:pt x="14" y="203"/>
                    <a:pt x="14" y="199"/>
                  </a:cubicBezTo>
                  <a:cubicBezTo>
                    <a:pt x="14" y="186"/>
                    <a:pt x="14" y="186"/>
                    <a:pt x="14" y="186"/>
                  </a:cubicBezTo>
                  <a:cubicBezTo>
                    <a:pt x="138" y="186"/>
                    <a:pt x="138" y="186"/>
                    <a:pt x="138" y="186"/>
                  </a:cubicBezTo>
                  <a:lnTo>
                    <a:pt x="138" y="199"/>
                  </a:lnTo>
                  <a:close/>
                  <a:moveTo>
                    <a:pt x="138" y="179"/>
                  </a:moveTo>
                  <a:cubicBezTo>
                    <a:pt x="14" y="179"/>
                    <a:pt x="14" y="179"/>
                    <a:pt x="14" y="17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8" y="41"/>
                    <a:pt x="138" y="41"/>
                    <a:pt x="138" y="41"/>
                  </a:cubicBezTo>
                  <a:lnTo>
                    <a:pt x="138" y="179"/>
                  </a:lnTo>
                  <a:close/>
                  <a:moveTo>
                    <a:pt x="138" y="34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7"/>
                    <a:pt x="17" y="14"/>
                    <a:pt x="21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5" y="14"/>
                    <a:pt x="138" y="17"/>
                    <a:pt x="138" y="21"/>
                  </a:cubicBezTo>
                  <a:lnTo>
                    <a:pt x="138" y="3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Roboto Light"/>
                <a:ea typeface="+mn-ea"/>
                <a:cs typeface="Roboto Light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-757238" y="3454400"/>
              <a:ext cx="104775" cy="22225"/>
            </a:xfrm>
            <a:custGeom>
              <a:avLst/>
              <a:gdLst>
                <a:gd name="T0" fmla="*/ 28 w 28"/>
                <a:gd name="T1" fmla="*/ 3 h 6"/>
                <a:gd name="T2" fmla="*/ 24 w 28"/>
                <a:gd name="T3" fmla="*/ 6 h 6"/>
                <a:gd name="T4" fmla="*/ 4 w 28"/>
                <a:gd name="T5" fmla="*/ 6 h 6"/>
                <a:gd name="T6" fmla="*/ 0 w 28"/>
                <a:gd name="T7" fmla="*/ 3 h 6"/>
                <a:gd name="T8" fmla="*/ 0 w 28"/>
                <a:gd name="T9" fmla="*/ 3 h 6"/>
                <a:gd name="T10" fmla="*/ 4 w 28"/>
                <a:gd name="T11" fmla="*/ 0 h 6"/>
                <a:gd name="T12" fmla="*/ 24 w 28"/>
                <a:gd name="T13" fmla="*/ 0 h 6"/>
                <a:gd name="T14" fmla="*/ 28 w 28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">
                  <a:moveTo>
                    <a:pt x="28" y="3"/>
                  </a:moveTo>
                  <a:cubicBezTo>
                    <a:pt x="28" y="5"/>
                    <a:pt x="26" y="6"/>
                    <a:pt x="2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0"/>
                    <a:pt x="28" y="1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Roboto Light"/>
                <a:ea typeface="+mn-ea"/>
                <a:cs typeface="Roboto Light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-730250" y="4097338"/>
              <a:ext cx="52387" cy="26988"/>
            </a:xfrm>
            <a:custGeom>
              <a:avLst/>
              <a:gdLst>
                <a:gd name="T0" fmla="*/ 14 w 14"/>
                <a:gd name="T1" fmla="*/ 4 h 7"/>
                <a:gd name="T2" fmla="*/ 10 w 14"/>
                <a:gd name="T3" fmla="*/ 7 h 7"/>
                <a:gd name="T4" fmla="*/ 4 w 14"/>
                <a:gd name="T5" fmla="*/ 7 h 7"/>
                <a:gd name="T6" fmla="*/ 0 w 14"/>
                <a:gd name="T7" fmla="*/ 4 h 7"/>
                <a:gd name="T8" fmla="*/ 0 w 14"/>
                <a:gd name="T9" fmla="*/ 4 h 7"/>
                <a:gd name="T10" fmla="*/ 4 w 14"/>
                <a:gd name="T11" fmla="*/ 0 h 7"/>
                <a:gd name="T12" fmla="*/ 10 w 14"/>
                <a:gd name="T13" fmla="*/ 0 h 7"/>
                <a:gd name="T14" fmla="*/ 14 w 14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7">
                  <a:moveTo>
                    <a:pt x="14" y="4"/>
                  </a:moveTo>
                  <a:cubicBezTo>
                    <a:pt x="14" y="6"/>
                    <a:pt x="12" y="7"/>
                    <a:pt x="10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4" y="2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Roboto Light"/>
                <a:ea typeface="+mn-ea"/>
                <a:cs typeface="Roboto Light"/>
              </a:endParaRPr>
            </a:p>
          </p:txBody>
        </p:sp>
      </p:grpSp>
      <p:grpSp>
        <p:nvGrpSpPr>
          <p:cNvPr id="30" name="Group 80"/>
          <p:cNvGrpSpPr>
            <a:grpSpLocks noChangeAspect="1"/>
          </p:cNvGrpSpPr>
          <p:nvPr/>
        </p:nvGrpSpPr>
        <p:grpSpPr>
          <a:xfrm>
            <a:off x="9201791" y="3083838"/>
            <a:ext cx="507719" cy="736183"/>
            <a:chOff x="-990600" y="3375025"/>
            <a:chExt cx="571500" cy="828675"/>
          </a:xfrm>
          <a:solidFill>
            <a:schemeClr val="bg2"/>
          </a:solidFill>
        </p:grpSpPr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-990600" y="3375025"/>
              <a:ext cx="571500" cy="828675"/>
            </a:xfrm>
            <a:custGeom>
              <a:avLst/>
              <a:gdLst>
                <a:gd name="T0" fmla="*/ 131 w 152"/>
                <a:gd name="T1" fmla="*/ 0 h 220"/>
                <a:gd name="T2" fmla="*/ 21 w 152"/>
                <a:gd name="T3" fmla="*/ 0 h 220"/>
                <a:gd name="T4" fmla="*/ 0 w 152"/>
                <a:gd name="T5" fmla="*/ 21 h 220"/>
                <a:gd name="T6" fmla="*/ 0 w 152"/>
                <a:gd name="T7" fmla="*/ 199 h 220"/>
                <a:gd name="T8" fmla="*/ 21 w 152"/>
                <a:gd name="T9" fmla="*/ 220 h 220"/>
                <a:gd name="T10" fmla="*/ 131 w 152"/>
                <a:gd name="T11" fmla="*/ 220 h 220"/>
                <a:gd name="T12" fmla="*/ 152 w 152"/>
                <a:gd name="T13" fmla="*/ 199 h 220"/>
                <a:gd name="T14" fmla="*/ 152 w 152"/>
                <a:gd name="T15" fmla="*/ 21 h 220"/>
                <a:gd name="T16" fmla="*/ 131 w 152"/>
                <a:gd name="T17" fmla="*/ 0 h 220"/>
                <a:gd name="T18" fmla="*/ 138 w 152"/>
                <a:gd name="T19" fmla="*/ 199 h 220"/>
                <a:gd name="T20" fmla="*/ 131 w 152"/>
                <a:gd name="T21" fmla="*/ 206 h 220"/>
                <a:gd name="T22" fmla="*/ 21 w 152"/>
                <a:gd name="T23" fmla="*/ 206 h 220"/>
                <a:gd name="T24" fmla="*/ 14 w 152"/>
                <a:gd name="T25" fmla="*/ 199 h 220"/>
                <a:gd name="T26" fmla="*/ 14 w 152"/>
                <a:gd name="T27" fmla="*/ 186 h 220"/>
                <a:gd name="T28" fmla="*/ 138 w 152"/>
                <a:gd name="T29" fmla="*/ 186 h 220"/>
                <a:gd name="T30" fmla="*/ 138 w 152"/>
                <a:gd name="T31" fmla="*/ 199 h 220"/>
                <a:gd name="T32" fmla="*/ 138 w 152"/>
                <a:gd name="T33" fmla="*/ 179 h 220"/>
                <a:gd name="T34" fmla="*/ 14 w 152"/>
                <a:gd name="T35" fmla="*/ 179 h 220"/>
                <a:gd name="T36" fmla="*/ 14 w 152"/>
                <a:gd name="T37" fmla="*/ 41 h 220"/>
                <a:gd name="T38" fmla="*/ 138 w 152"/>
                <a:gd name="T39" fmla="*/ 41 h 220"/>
                <a:gd name="T40" fmla="*/ 138 w 152"/>
                <a:gd name="T41" fmla="*/ 179 h 220"/>
                <a:gd name="T42" fmla="*/ 138 w 152"/>
                <a:gd name="T43" fmla="*/ 34 h 220"/>
                <a:gd name="T44" fmla="*/ 14 w 152"/>
                <a:gd name="T45" fmla="*/ 34 h 220"/>
                <a:gd name="T46" fmla="*/ 14 w 152"/>
                <a:gd name="T47" fmla="*/ 21 h 220"/>
                <a:gd name="T48" fmla="*/ 21 w 152"/>
                <a:gd name="T49" fmla="*/ 14 h 220"/>
                <a:gd name="T50" fmla="*/ 131 w 152"/>
                <a:gd name="T51" fmla="*/ 14 h 220"/>
                <a:gd name="T52" fmla="*/ 138 w 152"/>
                <a:gd name="T53" fmla="*/ 21 h 220"/>
                <a:gd name="T54" fmla="*/ 138 w 152"/>
                <a:gd name="T55" fmla="*/ 3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2" h="220">
                  <a:moveTo>
                    <a:pt x="13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0" y="0"/>
                    <a:pt x="0" y="9"/>
                    <a:pt x="0" y="21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211"/>
                    <a:pt x="10" y="220"/>
                    <a:pt x="21" y="220"/>
                  </a:cubicBezTo>
                  <a:cubicBezTo>
                    <a:pt x="131" y="220"/>
                    <a:pt x="131" y="220"/>
                    <a:pt x="131" y="220"/>
                  </a:cubicBezTo>
                  <a:cubicBezTo>
                    <a:pt x="142" y="220"/>
                    <a:pt x="152" y="211"/>
                    <a:pt x="152" y="199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9"/>
                    <a:pt x="142" y="0"/>
                    <a:pt x="131" y="0"/>
                  </a:cubicBezTo>
                  <a:close/>
                  <a:moveTo>
                    <a:pt x="138" y="199"/>
                  </a:moveTo>
                  <a:cubicBezTo>
                    <a:pt x="138" y="203"/>
                    <a:pt x="135" y="206"/>
                    <a:pt x="131" y="206"/>
                  </a:cubicBezTo>
                  <a:cubicBezTo>
                    <a:pt x="21" y="206"/>
                    <a:pt x="21" y="206"/>
                    <a:pt x="21" y="206"/>
                  </a:cubicBezTo>
                  <a:cubicBezTo>
                    <a:pt x="17" y="206"/>
                    <a:pt x="14" y="203"/>
                    <a:pt x="14" y="199"/>
                  </a:cubicBezTo>
                  <a:cubicBezTo>
                    <a:pt x="14" y="186"/>
                    <a:pt x="14" y="186"/>
                    <a:pt x="14" y="186"/>
                  </a:cubicBezTo>
                  <a:cubicBezTo>
                    <a:pt x="138" y="186"/>
                    <a:pt x="138" y="186"/>
                    <a:pt x="138" y="186"/>
                  </a:cubicBezTo>
                  <a:lnTo>
                    <a:pt x="138" y="199"/>
                  </a:lnTo>
                  <a:close/>
                  <a:moveTo>
                    <a:pt x="138" y="179"/>
                  </a:moveTo>
                  <a:cubicBezTo>
                    <a:pt x="14" y="179"/>
                    <a:pt x="14" y="179"/>
                    <a:pt x="14" y="17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8" y="41"/>
                    <a:pt x="138" y="41"/>
                    <a:pt x="138" y="41"/>
                  </a:cubicBezTo>
                  <a:lnTo>
                    <a:pt x="138" y="179"/>
                  </a:lnTo>
                  <a:close/>
                  <a:moveTo>
                    <a:pt x="138" y="34"/>
                  </a:moveTo>
                  <a:cubicBezTo>
                    <a:pt x="14" y="34"/>
                    <a:pt x="14" y="34"/>
                    <a:pt x="14" y="34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17"/>
                    <a:pt x="17" y="14"/>
                    <a:pt x="21" y="14"/>
                  </a:cubicBezTo>
                  <a:cubicBezTo>
                    <a:pt x="131" y="14"/>
                    <a:pt x="131" y="14"/>
                    <a:pt x="131" y="14"/>
                  </a:cubicBezTo>
                  <a:cubicBezTo>
                    <a:pt x="135" y="14"/>
                    <a:pt x="138" y="17"/>
                    <a:pt x="138" y="21"/>
                  </a:cubicBezTo>
                  <a:lnTo>
                    <a:pt x="138" y="3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Roboto Light"/>
                <a:ea typeface="+mn-ea"/>
                <a:cs typeface="Roboto Light"/>
              </a:endParaRPr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-757238" y="3454400"/>
              <a:ext cx="104775" cy="22225"/>
            </a:xfrm>
            <a:custGeom>
              <a:avLst/>
              <a:gdLst>
                <a:gd name="T0" fmla="*/ 28 w 28"/>
                <a:gd name="T1" fmla="*/ 3 h 6"/>
                <a:gd name="T2" fmla="*/ 24 w 28"/>
                <a:gd name="T3" fmla="*/ 6 h 6"/>
                <a:gd name="T4" fmla="*/ 4 w 28"/>
                <a:gd name="T5" fmla="*/ 6 h 6"/>
                <a:gd name="T6" fmla="*/ 0 w 28"/>
                <a:gd name="T7" fmla="*/ 3 h 6"/>
                <a:gd name="T8" fmla="*/ 0 w 28"/>
                <a:gd name="T9" fmla="*/ 3 h 6"/>
                <a:gd name="T10" fmla="*/ 4 w 28"/>
                <a:gd name="T11" fmla="*/ 0 h 6"/>
                <a:gd name="T12" fmla="*/ 24 w 28"/>
                <a:gd name="T13" fmla="*/ 0 h 6"/>
                <a:gd name="T14" fmla="*/ 28 w 28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">
                  <a:moveTo>
                    <a:pt x="28" y="3"/>
                  </a:moveTo>
                  <a:cubicBezTo>
                    <a:pt x="28" y="5"/>
                    <a:pt x="26" y="6"/>
                    <a:pt x="2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0"/>
                    <a:pt x="28" y="1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Roboto Light"/>
                <a:ea typeface="+mn-ea"/>
                <a:cs typeface="Roboto Light"/>
              </a:endParaRPr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-730250" y="4097338"/>
              <a:ext cx="52387" cy="26988"/>
            </a:xfrm>
            <a:custGeom>
              <a:avLst/>
              <a:gdLst>
                <a:gd name="T0" fmla="*/ 14 w 14"/>
                <a:gd name="T1" fmla="*/ 4 h 7"/>
                <a:gd name="T2" fmla="*/ 10 w 14"/>
                <a:gd name="T3" fmla="*/ 7 h 7"/>
                <a:gd name="T4" fmla="*/ 4 w 14"/>
                <a:gd name="T5" fmla="*/ 7 h 7"/>
                <a:gd name="T6" fmla="*/ 0 w 14"/>
                <a:gd name="T7" fmla="*/ 4 h 7"/>
                <a:gd name="T8" fmla="*/ 0 w 14"/>
                <a:gd name="T9" fmla="*/ 4 h 7"/>
                <a:gd name="T10" fmla="*/ 4 w 14"/>
                <a:gd name="T11" fmla="*/ 0 h 7"/>
                <a:gd name="T12" fmla="*/ 10 w 14"/>
                <a:gd name="T13" fmla="*/ 0 h 7"/>
                <a:gd name="T14" fmla="*/ 14 w 14"/>
                <a:gd name="T1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7">
                  <a:moveTo>
                    <a:pt x="14" y="4"/>
                  </a:moveTo>
                  <a:cubicBezTo>
                    <a:pt x="14" y="6"/>
                    <a:pt x="12" y="7"/>
                    <a:pt x="10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4" y="2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71" tIns="34286" rIns="68571" bIns="34286"/>
            <a:lstStyle/>
            <a:p>
              <a:pPr defTabSz="12192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3600">
                <a:latin typeface="Roboto Light"/>
                <a:ea typeface="+mn-ea"/>
                <a:cs typeface="Robot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759775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9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98"/>
          <p:cNvSpPr>
            <a:spLocks/>
          </p:cNvSpPr>
          <p:nvPr/>
        </p:nvSpPr>
        <p:spPr bwMode="auto">
          <a:xfrm>
            <a:off x="1640138" y="9364086"/>
            <a:ext cx="338138" cy="5291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rgbClr val="FF0066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5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2127501" y="9255422"/>
            <a:ext cx="6656387" cy="1662430"/>
            <a:chOff x="838200" y="2992185"/>
            <a:chExt cx="3328257" cy="755461"/>
          </a:xfrm>
        </p:grpSpPr>
        <p:sp>
          <p:nvSpPr>
            <p:cNvPr id="45072" name="TextBox 27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3328257" cy="261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800" dirty="0" err="1"/>
                <a:t>Oficina</a:t>
              </a:r>
              <a:r>
                <a:rPr lang="en-US" altLang="es-ES" sz="2800" dirty="0"/>
                <a:t> de </a:t>
              </a:r>
              <a:r>
                <a:rPr lang="en-US" altLang="es-ES" sz="2800" dirty="0" err="1"/>
                <a:t>Relaciones</a:t>
              </a:r>
              <a:r>
                <a:rPr lang="en-US" altLang="es-ES" sz="2800" dirty="0"/>
                <a:t> </a:t>
              </a:r>
              <a:r>
                <a:rPr lang="en-US" altLang="es-ES" sz="2800" dirty="0" err="1"/>
                <a:t>Internacionales</a:t>
              </a:r>
              <a:r>
                <a:rPr lang="en-US" altLang="es-ES" sz="2800" dirty="0"/>
                <a:t> </a:t>
              </a:r>
            </a:p>
          </p:txBody>
        </p:sp>
        <p:sp>
          <p:nvSpPr>
            <p:cNvPr id="45073" name="TextBox 28"/>
            <p:cNvSpPr txBox="1">
              <a:spLocks noChangeArrowheads="1"/>
            </p:cNvSpPr>
            <p:nvPr/>
          </p:nvSpPr>
          <p:spPr bwMode="auto">
            <a:xfrm>
              <a:off x="838200" y="3228853"/>
              <a:ext cx="2294985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s-ES" sz="2000" dirty="0" err="1"/>
                <a:t>Complejo</a:t>
              </a:r>
              <a:r>
                <a:rPr lang="en-US" altLang="es-ES" sz="2000" dirty="0"/>
                <a:t> </a:t>
              </a:r>
              <a:r>
                <a:rPr lang="en-US" altLang="es-ES" sz="2000" dirty="0" err="1"/>
                <a:t>Adtvo</a:t>
              </a:r>
              <a:r>
                <a:rPr lang="en-US" altLang="es-ES" sz="2000" dirty="0"/>
                <a:t>. </a:t>
              </a:r>
              <a:r>
                <a:rPr lang="en-US" altLang="es-ES" sz="2000" dirty="0" err="1"/>
                <a:t>Triunfo</a:t>
              </a:r>
              <a:endParaRPr lang="en-US" altLang="es-ES" sz="2000" dirty="0"/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s-ES" sz="2000" dirty="0" err="1"/>
                <a:t>Avda</a:t>
              </a:r>
              <a:r>
                <a:rPr lang="en-US" altLang="es-ES" sz="2000" dirty="0"/>
                <a:t>. del </a:t>
              </a:r>
              <a:r>
                <a:rPr lang="en-US" altLang="es-ES" sz="2000" dirty="0" err="1"/>
                <a:t>Hospicio</a:t>
              </a:r>
              <a:endParaRPr lang="en-US" altLang="es-ES" sz="2000" dirty="0"/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s-ES" sz="2000" dirty="0"/>
                <a:t>18071, Granada</a:t>
              </a:r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9968163" y="9269397"/>
            <a:ext cx="2335213" cy="869291"/>
            <a:chOff x="838200" y="3163722"/>
            <a:chExt cx="1600200" cy="434537"/>
          </a:xfrm>
        </p:grpSpPr>
        <p:sp>
          <p:nvSpPr>
            <p:cNvPr id="45070" name="TextBox 34"/>
            <p:cNvSpPr txBox="1">
              <a:spLocks noChangeArrowheads="1"/>
            </p:cNvSpPr>
            <p:nvPr/>
          </p:nvSpPr>
          <p:spPr bwMode="auto">
            <a:xfrm>
              <a:off x="838200" y="3163722"/>
              <a:ext cx="1600200" cy="110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800" dirty="0" err="1"/>
                <a:t>Teléfonos</a:t>
              </a:r>
              <a:endParaRPr lang="en-US" altLang="es-ES" sz="2800" dirty="0"/>
            </a:p>
          </p:txBody>
        </p:sp>
        <p:sp>
          <p:nvSpPr>
            <p:cNvPr id="45071" name="TextBox 38"/>
            <p:cNvSpPr txBox="1">
              <a:spLocks noChangeArrowheads="1"/>
            </p:cNvSpPr>
            <p:nvPr/>
          </p:nvSpPr>
          <p:spPr bwMode="auto">
            <a:xfrm>
              <a:off x="838200" y="3378240"/>
              <a:ext cx="1600200" cy="220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s-ES" sz="2000" dirty="0"/>
                <a:t>(+34) 958 249 030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s-ES" sz="2000" dirty="0"/>
                <a:t>(+34) 958 242 013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s-ES" sz="2000" dirty="0"/>
                <a:t>(+34) 958 248 867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en-US" altLang="es-ES" sz="2000" dirty="0"/>
            </a:p>
          </p:txBody>
        </p:sp>
      </p:grpSp>
      <p:sp>
        <p:nvSpPr>
          <p:cNvPr id="44" name="Freeform 215"/>
          <p:cNvSpPr>
            <a:spLocks noChangeArrowheads="1"/>
          </p:cNvSpPr>
          <p:nvPr/>
        </p:nvSpPr>
        <p:spPr bwMode="auto">
          <a:xfrm>
            <a:off x="9557586" y="9350752"/>
            <a:ext cx="314325" cy="647858"/>
          </a:xfrm>
          <a:custGeom>
            <a:avLst/>
            <a:gdLst>
              <a:gd name="T0" fmla="*/ 583 w 646"/>
              <a:gd name="T1" fmla="*/ 0 h 1210"/>
              <a:gd name="T2" fmla="*/ 62 w 646"/>
              <a:gd name="T3" fmla="*/ 0 h 1210"/>
              <a:gd name="T4" fmla="*/ 0 w 646"/>
              <a:gd name="T5" fmla="*/ 63 h 1210"/>
              <a:gd name="T6" fmla="*/ 0 w 646"/>
              <a:gd name="T7" fmla="*/ 1146 h 1210"/>
              <a:gd name="T8" fmla="*/ 62 w 646"/>
              <a:gd name="T9" fmla="*/ 1209 h 1210"/>
              <a:gd name="T10" fmla="*/ 583 w 646"/>
              <a:gd name="T11" fmla="*/ 1209 h 1210"/>
              <a:gd name="T12" fmla="*/ 645 w 646"/>
              <a:gd name="T13" fmla="*/ 1146 h 1210"/>
              <a:gd name="T14" fmla="*/ 645 w 646"/>
              <a:gd name="T15" fmla="*/ 63 h 1210"/>
              <a:gd name="T16" fmla="*/ 583 w 646"/>
              <a:gd name="T17" fmla="*/ 0 h 1210"/>
              <a:gd name="T18" fmla="*/ 229 w 646"/>
              <a:gd name="T19" fmla="*/ 94 h 1210"/>
              <a:gd name="T20" fmla="*/ 416 w 646"/>
              <a:gd name="T21" fmla="*/ 94 h 1210"/>
              <a:gd name="T22" fmla="*/ 416 w 646"/>
              <a:gd name="T23" fmla="*/ 104 h 1210"/>
              <a:gd name="T24" fmla="*/ 229 w 646"/>
              <a:gd name="T25" fmla="*/ 104 h 1210"/>
              <a:gd name="T26" fmla="*/ 229 w 646"/>
              <a:gd name="T27" fmla="*/ 94 h 1210"/>
              <a:gd name="T28" fmla="*/ 322 w 646"/>
              <a:gd name="T29" fmla="*/ 1146 h 1210"/>
              <a:gd name="T30" fmla="*/ 291 w 646"/>
              <a:gd name="T31" fmla="*/ 1104 h 1210"/>
              <a:gd name="T32" fmla="*/ 322 w 646"/>
              <a:gd name="T33" fmla="*/ 1073 h 1210"/>
              <a:gd name="T34" fmla="*/ 364 w 646"/>
              <a:gd name="T35" fmla="*/ 1104 h 1210"/>
              <a:gd name="T36" fmla="*/ 322 w 646"/>
              <a:gd name="T37" fmla="*/ 1146 h 1210"/>
              <a:gd name="T38" fmla="*/ 604 w 646"/>
              <a:gd name="T39" fmla="*/ 1011 h 1210"/>
              <a:gd name="T40" fmla="*/ 41 w 646"/>
              <a:gd name="T41" fmla="*/ 1011 h 1210"/>
              <a:gd name="T42" fmla="*/ 41 w 646"/>
              <a:gd name="T43" fmla="*/ 177 h 1210"/>
              <a:gd name="T44" fmla="*/ 604 w 646"/>
              <a:gd name="T45" fmla="*/ 177 h 1210"/>
              <a:gd name="T46" fmla="*/ 604 w 646"/>
              <a:gd name="T47" fmla="*/ 1011 h 1210"/>
              <a:gd name="T48" fmla="*/ 604 w 646"/>
              <a:gd name="T49" fmla="*/ 1011 h 1210"/>
              <a:gd name="T50" fmla="*/ 604 w 646"/>
              <a:gd name="T51" fmla="*/ 1011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46" h="1210">
                <a:moveTo>
                  <a:pt x="583" y="0"/>
                </a:moveTo>
                <a:cubicBezTo>
                  <a:pt x="62" y="0"/>
                  <a:pt x="62" y="0"/>
                  <a:pt x="62" y="0"/>
                </a:cubicBezTo>
                <a:cubicBezTo>
                  <a:pt x="31" y="0"/>
                  <a:pt x="0" y="31"/>
                  <a:pt x="0" y="63"/>
                </a:cubicBezTo>
                <a:cubicBezTo>
                  <a:pt x="0" y="1146"/>
                  <a:pt x="0" y="1146"/>
                  <a:pt x="0" y="1146"/>
                </a:cubicBezTo>
                <a:cubicBezTo>
                  <a:pt x="0" y="1177"/>
                  <a:pt x="31" y="1209"/>
                  <a:pt x="62" y="1209"/>
                </a:cubicBezTo>
                <a:cubicBezTo>
                  <a:pt x="583" y="1209"/>
                  <a:pt x="583" y="1209"/>
                  <a:pt x="583" y="1209"/>
                </a:cubicBezTo>
                <a:cubicBezTo>
                  <a:pt x="614" y="1209"/>
                  <a:pt x="645" y="1177"/>
                  <a:pt x="645" y="1146"/>
                </a:cubicBezTo>
                <a:cubicBezTo>
                  <a:pt x="645" y="63"/>
                  <a:pt x="645" y="63"/>
                  <a:pt x="645" y="63"/>
                </a:cubicBezTo>
                <a:cubicBezTo>
                  <a:pt x="645" y="31"/>
                  <a:pt x="614" y="0"/>
                  <a:pt x="583" y="0"/>
                </a:cubicBezTo>
                <a:close/>
                <a:moveTo>
                  <a:pt x="229" y="94"/>
                </a:moveTo>
                <a:cubicBezTo>
                  <a:pt x="416" y="94"/>
                  <a:pt x="416" y="94"/>
                  <a:pt x="416" y="94"/>
                </a:cubicBezTo>
                <a:cubicBezTo>
                  <a:pt x="416" y="104"/>
                  <a:pt x="416" y="104"/>
                  <a:pt x="416" y="104"/>
                </a:cubicBezTo>
                <a:cubicBezTo>
                  <a:pt x="229" y="104"/>
                  <a:pt x="229" y="104"/>
                  <a:pt x="229" y="104"/>
                </a:cubicBezTo>
                <a:lnTo>
                  <a:pt x="229" y="94"/>
                </a:lnTo>
                <a:close/>
                <a:moveTo>
                  <a:pt x="322" y="1146"/>
                </a:moveTo>
                <a:cubicBezTo>
                  <a:pt x="302" y="1146"/>
                  <a:pt x="291" y="1125"/>
                  <a:pt x="291" y="1104"/>
                </a:cubicBezTo>
                <a:cubicBezTo>
                  <a:pt x="291" y="1084"/>
                  <a:pt x="302" y="1073"/>
                  <a:pt x="322" y="1073"/>
                </a:cubicBezTo>
                <a:cubicBezTo>
                  <a:pt x="343" y="1073"/>
                  <a:pt x="364" y="1084"/>
                  <a:pt x="364" y="1104"/>
                </a:cubicBezTo>
                <a:cubicBezTo>
                  <a:pt x="364" y="1125"/>
                  <a:pt x="343" y="1146"/>
                  <a:pt x="322" y="1146"/>
                </a:cubicBezTo>
                <a:close/>
                <a:moveTo>
                  <a:pt x="604" y="1011"/>
                </a:moveTo>
                <a:cubicBezTo>
                  <a:pt x="41" y="1011"/>
                  <a:pt x="41" y="1011"/>
                  <a:pt x="41" y="1011"/>
                </a:cubicBezTo>
                <a:cubicBezTo>
                  <a:pt x="41" y="177"/>
                  <a:pt x="41" y="177"/>
                  <a:pt x="41" y="177"/>
                </a:cubicBezTo>
                <a:cubicBezTo>
                  <a:pt x="604" y="177"/>
                  <a:pt x="604" y="177"/>
                  <a:pt x="604" y="177"/>
                </a:cubicBezTo>
                <a:lnTo>
                  <a:pt x="604" y="1011"/>
                </a:lnTo>
                <a:close/>
                <a:moveTo>
                  <a:pt x="604" y="1011"/>
                </a:moveTo>
                <a:lnTo>
                  <a:pt x="604" y="101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3600"/>
          </a:p>
        </p:txBody>
      </p:sp>
      <p:sp>
        <p:nvSpPr>
          <p:cNvPr id="46" name="AutoShape 81"/>
          <p:cNvSpPr>
            <a:spLocks/>
          </p:cNvSpPr>
          <p:nvPr/>
        </p:nvSpPr>
        <p:spPr bwMode="auto">
          <a:xfrm>
            <a:off x="12843126" y="9349481"/>
            <a:ext cx="449262" cy="36147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2" y="15633"/>
                </a:moveTo>
                <a:cubicBezTo>
                  <a:pt x="11211" y="15633"/>
                  <a:pt x="11622" y="15565"/>
                  <a:pt x="12011" y="15416"/>
                </a:cubicBezTo>
                <a:cubicBezTo>
                  <a:pt x="12403" y="15272"/>
                  <a:pt x="12778" y="15084"/>
                  <a:pt x="13138" y="14855"/>
                </a:cubicBezTo>
                <a:cubicBezTo>
                  <a:pt x="13498" y="14626"/>
                  <a:pt x="13845" y="14361"/>
                  <a:pt x="14181" y="14073"/>
                </a:cubicBezTo>
                <a:cubicBezTo>
                  <a:pt x="14516" y="13774"/>
                  <a:pt x="14844" y="13471"/>
                  <a:pt x="15168" y="13160"/>
                </a:cubicBezTo>
                <a:cubicBezTo>
                  <a:pt x="16142" y="12226"/>
                  <a:pt x="17126" y="11306"/>
                  <a:pt x="18120" y="10410"/>
                </a:cubicBezTo>
                <a:cubicBezTo>
                  <a:pt x="19112" y="9515"/>
                  <a:pt x="20113" y="8616"/>
                  <a:pt x="21120" y="7714"/>
                </a:cubicBezTo>
                <a:cubicBezTo>
                  <a:pt x="21198" y="7640"/>
                  <a:pt x="21279" y="7570"/>
                  <a:pt x="21360" y="7496"/>
                </a:cubicBezTo>
                <a:cubicBezTo>
                  <a:pt x="21443" y="7429"/>
                  <a:pt x="21524" y="7347"/>
                  <a:pt x="21599" y="7250"/>
                </a:cubicBezTo>
                <a:lnTo>
                  <a:pt x="21599" y="19981"/>
                </a:lnTo>
                <a:cubicBezTo>
                  <a:pt x="21599" y="20416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3"/>
                  <a:pt x="0" y="20419"/>
                  <a:pt x="0" y="19981"/>
                </a:cubicBezTo>
                <a:lnTo>
                  <a:pt x="0" y="7250"/>
                </a:lnTo>
                <a:cubicBezTo>
                  <a:pt x="75" y="7347"/>
                  <a:pt x="156" y="7429"/>
                  <a:pt x="239" y="7496"/>
                </a:cubicBezTo>
                <a:cubicBezTo>
                  <a:pt x="320" y="7570"/>
                  <a:pt x="401" y="7640"/>
                  <a:pt x="479" y="7714"/>
                </a:cubicBezTo>
                <a:cubicBezTo>
                  <a:pt x="1488" y="8616"/>
                  <a:pt x="2487" y="9514"/>
                  <a:pt x="3481" y="10410"/>
                </a:cubicBezTo>
                <a:cubicBezTo>
                  <a:pt x="4473" y="11306"/>
                  <a:pt x="5457" y="12223"/>
                  <a:pt x="6434" y="13160"/>
                </a:cubicBezTo>
                <a:cubicBezTo>
                  <a:pt x="6738" y="13454"/>
                  <a:pt x="7058" y="13744"/>
                  <a:pt x="7394" y="14038"/>
                </a:cubicBezTo>
                <a:cubicBezTo>
                  <a:pt x="7729" y="14338"/>
                  <a:pt x="8079" y="14599"/>
                  <a:pt x="8437" y="14840"/>
                </a:cubicBezTo>
                <a:cubicBezTo>
                  <a:pt x="8797" y="15075"/>
                  <a:pt x="9174" y="15269"/>
                  <a:pt x="9568" y="15413"/>
                </a:cubicBezTo>
                <a:cubicBezTo>
                  <a:pt x="9965" y="15563"/>
                  <a:pt x="10371" y="15633"/>
                  <a:pt x="10782" y="15633"/>
                </a:cubicBezTo>
                <a:moveTo>
                  <a:pt x="10782" y="12413"/>
                </a:moveTo>
                <a:cubicBezTo>
                  <a:pt x="10540" y="12413"/>
                  <a:pt x="10278" y="12334"/>
                  <a:pt x="9996" y="12167"/>
                </a:cubicBezTo>
                <a:cubicBezTo>
                  <a:pt x="9715" y="12005"/>
                  <a:pt x="9441" y="11806"/>
                  <a:pt x="9171" y="11576"/>
                </a:cubicBezTo>
                <a:cubicBezTo>
                  <a:pt x="8900" y="11347"/>
                  <a:pt x="8638" y="11106"/>
                  <a:pt x="8380" y="10854"/>
                </a:cubicBezTo>
                <a:cubicBezTo>
                  <a:pt x="8121" y="10601"/>
                  <a:pt x="7896" y="10390"/>
                  <a:pt x="7700" y="10222"/>
                </a:cubicBezTo>
                <a:cubicBezTo>
                  <a:pt x="6752" y="9356"/>
                  <a:pt x="5819" y="8507"/>
                  <a:pt x="4891" y="7664"/>
                </a:cubicBezTo>
                <a:cubicBezTo>
                  <a:pt x="3966" y="6815"/>
                  <a:pt x="3023" y="5960"/>
                  <a:pt x="2061" y="5087"/>
                </a:cubicBezTo>
                <a:cubicBezTo>
                  <a:pt x="1882" y="4920"/>
                  <a:pt x="1672" y="4691"/>
                  <a:pt x="1434" y="4406"/>
                </a:cubicBezTo>
                <a:cubicBezTo>
                  <a:pt x="1194" y="4118"/>
                  <a:pt x="974" y="3804"/>
                  <a:pt x="766" y="3460"/>
                </a:cubicBezTo>
                <a:cubicBezTo>
                  <a:pt x="560" y="3110"/>
                  <a:pt x="384" y="2761"/>
                  <a:pt x="239" y="2405"/>
                </a:cubicBezTo>
                <a:cubicBezTo>
                  <a:pt x="95" y="2050"/>
                  <a:pt x="22" y="1724"/>
                  <a:pt x="22" y="1436"/>
                </a:cubicBezTo>
                <a:cubicBezTo>
                  <a:pt x="22" y="1051"/>
                  <a:pt x="164" y="713"/>
                  <a:pt x="443" y="425"/>
                </a:cubicBezTo>
                <a:cubicBezTo>
                  <a:pt x="727" y="143"/>
                  <a:pt x="1025" y="0"/>
                  <a:pt x="1346" y="0"/>
                </a:cubicBezTo>
                <a:lnTo>
                  <a:pt x="20265" y="0"/>
                </a:lnTo>
                <a:cubicBezTo>
                  <a:pt x="20583" y="0"/>
                  <a:pt x="20882" y="143"/>
                  <a:pt x="21161" y="425"/>
                </a:cubicBezTo>
                <a:cubicBezTo>
                  <a:pt x="21438" y="713"/>
                  <a:pt x="21577" y="1051"/>
                  <a:pt x="21577" y="1436"/>
                </a:cubicBezTo>
                <a:cubicBezTo>
                  <a:pt x="21577" y="1724"/>
                  <a:pt x="21504" y="2050"/>
                  <a:pt x="21360" y="2405"/>
                </a:cubicBezTo>
                <a:cubicBezTo>
                  <a:pt x="21215" y="2761"/>
                  <a:pt x="21039" y="3110"/>
                  <a:pt x="20833" y="3460"/>
                </a:cubicBezTo>
                <a:cubicBezTo>
                  <a:pt x="20627" y="3804"/>
                  <a:pt x="20402" y="4121"/>
                  <a:pt x="20165" y="4406"/>
                </a:cubicBezTo>
                <a:cubicBezTo>
                  <a:pt x="19927" y="4691"/>
                  <a:pt x="19717" y="4923"/>
                  <a:pt x="19538" y="5087"/>
                </a:cubicBezTo>
                <a:cubicBezTo>
                  <a:pt x="18578" y="5948"/>
                  <a:pt x="17633" y="6803"/>
                  <a:pt x="16708" y="7652"/>
                </a:cubicBezTo>
                <a:cubicBezTo>
                  <a:pt x="15782" y="8501"/>
                  <a:pt x="14844" y="9356"/>
                  <a:pt x="13899" y="10222"/>
                </a:cubicBezTo>
                <a:cubicBezTo>
                  <a:pt x="13703" y="10390"/>
                  <a:pt x="13481" y="10601"/>
                  <a:pt x="13226" y="10854"/>
                </a:cubicBezTo>
                <a:cubicBezTo>
                  <a:pt x="12971" y="11106"/>
                  <a:pt x="12709" y="11347"/>
                  <a:pt x="12435" y="11576"/>
                </a:cubicBezTo>
                <a:cubicBezTo>
                  <a:pt x="12161" y="11806"/>
                  <a:pt x="11884" y="12005"/>
                  <a:pt x="11603" y="12167"/>
                </a:cubicBezTo>
                <a:cubicBezTo>
                  <a:pt x="11321" y="12334"/>
                  <a:pt x="11064" y="12413"/>
                  <a:pt x="10829" y="12413"/>
                </a:cubicBezTo>
                <a:lnTo>
                  <a:pt x="10804" y="12413"/>
                </a:lnTo>
                <a:lnTo>
                  <a:pt x="10782" y="12413"/>
                </a:lnTo>
                <a:close/>
              </a:path>
            </a:pathLst>
          </a:custGeom>
          <a:solidFill>
            <a:srgbClr val="FF0066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5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13408276" y="9217401"/>
            <a:ext cx="3200400" cy="1660684"/>
            <a:chOff x="838200" y="2992185"/>
            <a:chExt cx="1600200" cy="755461"/>
          </a:xfrm>
        </p:grpSpPr>
        <p:sp>
          <p:nvSpPr>
            <p:cNvPr id="45068" name="TextBox 47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6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s-ES" sz="2800"/>
                <a:t>Correo / Web</a:t>
              </a:r>
            </a:p>
          </p:txBody>
        </p:sp>
        <p:sp>
          <p:nvSpPr>
            <p:cNvPr id="45069" name="TextBox 61"/>
            <p:cNvSpPr txBox="1">
              <a:spLocks noChangeArrowheads="1"/>
            </p:cNvSpPr>
            <p:nvPr/>
          </p:nvSpPr>
          <p:spPr bwMode="auto">
            <a:xfrm>
              <a:off x="838200" y="3228853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ＭＳ Ｐゴシック" pitchFamily="34" charset="-128"/>
                  <a:cs typeface="Roboto Light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s-ES" sz="2000" dirty="0"/>
                <a:t>intlinfo@ugr.es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US" altLang="es-ES" sz="2000" dirty="0"/>
                <a:t>internacional.ugr.es</a:t>
              </a:r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760538" y="7256463"/>
            <a:ext cx="15293975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FF0066"/>
                </a:solidFill>
                <a:latin typeface="Roboto Black" charset="0"/>
              </a:rPr>
              <a:t>GRACIAS POR LA  ATENCIÓN / THANKS FOR YOUR ATTENTION</a:t>
            </a:r>
            <a:r>
              <a:rPr lang="en-US" altLang="es-ES" sz="4900" dirty="0">
                <a:solidFill>
                  <a:srgbClr val="FF0066"/>
                </a:solidFill>
                <a:latin typeface="Roboto Black" charset="0"/>
              </a:rPr>
              <a:t>: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27163" y="742791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743075" y="8004175"/>
            <a:ext cx="152939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100" dirty="0">
                <a:latin typeface="Roboto Regular" charset="0"/>
              </a:rPr>
              <a:t>INFORMACIÓN DE CONTACTO / CONTACT DETAILS:</a:t>
            </a:r>
          </a:p>
        </p:txBody>
      </p:sp>
      <p:pic>
        <p:nvPicPr>
          <p:cNvPr id="19" name="Picture Placeholder 18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5" b="273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896651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760538" y="1050925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  <a:latin typeface="Roboto Black" pitchFamily="2" charset="0"/>
              </a:rPr>
              <a:t>GRANADA Y SU UNIVERSIDAD / GRANADA AND ITS UNIVERSITY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1743075" y="1798638"/>
            <a:ext cx="152939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100" dirty="0">
                <a:latin typeface="Roboto Regular" charset="0"/>
              </a:rPr>
              <a:t>UN ENCLAVE PRIVILEGIA</a:t>
            </a:r>
            <a:r>
              <a:rPr lang="en-US" altLang="es-ES" sz="2100" b="1" dirty="0">
                <a:latin typeface="Roboto Regular" charset="0"/>
              </a:rPr>
              <a:t>DO</a:t>
            </a:r>
            <a:r>
              <a:rPr lang="en-US" altLang="es-ES" sz="2100" dirty="0">
                <a:latin typeface="Roboto Regular" charset="0"/>
              </a:rPr>
              <a:t> /  PRIVILEDGED LOCATION</a:t>
            </a:r>
          </a:p>
        </p:txBody>
      </p:sp>
      <p:sp>
        <p:nvSpPr>
          <p:cNvPr id="16" name="Rectangle 9"/>
          <p:cNvSpPr/>
          <p:nvPr/>
        </p:nvSpPr>
        <p:spPr>
          <a:xfrm>
            <a:off x="1047548" y="3314577"/>
            <a:ext cx="4795694" cy="7602187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17" name="Title 20"/>
          <p:cNvSpPr txBox="1">
            <a:spLocks/>
          </p:cNvSpPr>
          <p:nvPr/>
        </p:nvSpPr>
        <p:spPr bwMode="auto">
          <a:xfrm>
            <a:off x="1284880" y="3730572"/>
            <a:ext cx="4303569" cy="664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65" tIns="91433" rIns="182865" bIns="91433" anchor="ctr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defTabSz="457200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defTabSz="457200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defTabSz="457200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b="1" dirty="0">
                <a:solidFill>
                  <a:schemeClr val="bg1"/>
                </a:solidFill>
                <a:latin typeface="Roboto Regular" charset="0"/>
              </a:rPr>
              <a:t>Ciudad histórica y monumental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b="1" dirty="0">
                <a:solidFill>
                  <a:schemeClr val="bg1"/>
                </a:solidFill>
                <a:latin typeface="Roboto Regular" charset="0"/>
              </a:rPr>
              <a:t>45 minutos de la costa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b="1" dirty="0">
                <a:solidFill>
                  <a:schemeClr val="bg1"/>
                </a:solidFill>
                <a:latin typeface="Roboto Regular" charset="0"/>
              </a:rPr>
              <a:t>40 minutos de la Estación de esquí de Sierra Nevada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b="1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b="1" dirty="0">
                <a:solidFill>
                  <a:schemeClr val="bg1"/>
                </a:solidFill>
                <a:latin typeface="Roboto Regular" charset="0"/>
              </a:rPr>
              <a:t>Campus en las ciudades de Ceuta y Melilla (norte de África)</a:t>
            </a:r>
          </a:p>
        </p:txBody>
      </p:sp>
      <p:sp>
        <p:nvSpPr>
          <p:cNvPr id="18" name="Rectangle 9"/>
          <p:cNvSpPr/>
          <p:nvPr/>
        </p:nvSpPr>
        <p:spPr>
          <a:xfrm>
            <a:off x="12258819" y="3309321"/>
            <a:ext cx="4795694" cy="7602187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19" name="Title 20"/>
          <p:cNvSpPr txBox="1">
            <a:spLocks/>
          </p:cNvSpPr>
          <p:nvPr/>
        </p:nvSpPr>
        <p:spPr bwMode="auto">
          <a:xfrm>
            <a:off x="12496151" y="3725316"/>
            <a:ext cx="4303569" cy="664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865" tIns="91433" rIns="182865" bIns="91433" anchor="ctr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defTabSz="457200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defTabSz="457200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defTabSz="457200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b="1" dirty="0">
                <a:solidFill>
                  <a:schemeClr val="bg1"/>
                </a:solidFill>
                <a:latin typeface="Roboto Regular" charset="0"/>
              </a:rPr>
              <a:t>Historical and Monumental city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b="1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b="1" dirty="0">
                <a:solidFill>
                  <a:schemeClr val="bg1"/>
                </a:solidFill>
                <a:latin typeface="Roboto Regular" charset="0"/>
              </a:rPr>
              <a:t>45 min. away from the coast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b="1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b="1" dirty="0">
                <a:solidFill>
                  <a:schemeClr val="bg1"/>
                </a:solidFill>
                <a:latin typeface="Roboto Regular" charset="0"/>
              </a:rPr>
              <a:t>40 min. away from Sierra Nevada skiing resort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b="1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b="1" dirty="0">
                <a:solidFill>
                  <a:schemeClr val="bg1"/>
                </a:solidFill>
                <a:latin typeface="Roboto Regular" charset="0"/>
              </a:rPr>
              <a:t>Campuses in the Northern African cities of Ceuta and Melilla</a:t>
            </a:r>
          </a:p>
        </p:txBody>
      </p:sp>
      <p:pic>
        <p:nvPicPr>
          <p:cNvPr id="25" name="Imagen 1" descr="03.pn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r="48450"/>
          <a:stretch>
            <a:fillRect/>
          </a:stretch>
        </p:blipFill>
        <p:spPr>
          <a:xfrm>
            <a:off x="5742847" y="3314577"/>
            <a:ext cx="6515972" cy="7596931"/>
          </a:xfrm>
        </p:spPr>
      </p:pic>
    </p:spTree>
    <p:extLst>
      <p:ext uri="{BB962C8B-B14F-4D97-AF65-F5344CB8AC3E}">
        <p14:creationId xmlns:p14="http://schemas.microsoft.com/office/powerpoint/2010/main" val="380132480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  <a:latin typeface="Roboto Black" pitchFamily="2" charset="0"/>
              </a:rPr>
              <a:t>GRANADA Y SU UNIVERSIDAD / GRANADA AND ITS UNIVERSITY</a:t>
            </a:r>
          </a:p>
        </p:txBody>
      </p:sp>
      <p:sp>
        <p:nvSpPr>
          <p:cNvPr id="15" name="Rectangle 14">
            <a:extLst/>
          </p:cNvPr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9" name="Shape 131"/>
          <p:cNvSpPr txBox="1">
            <a:spLocks/>
          </p:cNvSpPr>
          <p:nvPr/>
        </p:nvSpPr>
        <p:spPr>
          <a:xfrm>
            <a:off x="938464" y="7036194"/>
            <a:ext cx="16964526" cy="1155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1pPr>
            <a:lvl2pPr marL="912813" indent="-4556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2pPr>
            <a:lvl3pPr marL="1827213" indent="-9128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3pPr>
            <a:lvl4pPr marL="2741613" indent="-1370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4pPr>
            <a:lvl5pPr marL="3656013" indent="-18272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5pPr>
            <a:lvl6pPr marL="5028781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104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428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752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s" sz="3200" b="1" i="1" dirty="0">
                <a:solidFill>
                  <a:schemeClr val="bg2">
                    <a:lumMod val="50000"/>
                  </a:schemeClr>
                </a:solidFill>
              </a:rPr>
              <a:t>5 CAMPUS DISTRIBUIDOS POR LA CIUDAD + 2 CAMPUS EN EL NORTE DE ÁFRICA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s" sz="3200" i="1" dirty="0">
                <a:solidFill>
                  <a:srgbClr val="D32D46"/>
                </a:solidFill>
              </a:rPr>
              <a:t>5 CAMPUSES DISTRIBUTED THROUGHOUT THE CITY + 2 CAMPUSES LOCATED IN NORTHERN AFRICA</a:t>
            </a:r>
          </a:p>
        </p:txBody>
      </p:sp>
      <p:sp>
        <p:nvSpPr>
          <p:cNvPr id="20" name="Shape 132"/>
          <p:cNvSpPr txBox="1">
            <a:spLocks/>
          </p:cNvSpPr>
          <p:nvPr/>
        </p:nvSpPr>
        <p:spPr>
          <a:xfrm>
            <a:off x="2811614" y="8744205"/>
            <a:ext cx="6578447" cy="328737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1pPr>
            <a:lvl2pPr marL="912813" indent="-4556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2pPr>
            <a:lvl3pPr marL="1827213" indent="-9128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3pPr>
            <a:lvl4pPr marL="2741613" indent="-1370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4pPr>
            <a:lvl5pPr marL="3656013" indent="-18272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5pPr>
            <a:lvl6pPr marL="5028781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104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428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752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3020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❏"/>
            </a:pPr>
            <a:r>
              <a:rPr lang="es" sz="3600" dirty="0"/>
              <a:t>Campus Centro	</a:t>
            </a:r>
          </a:p>
          <a:p>
            <a:pPr marL="457200" indent="-33020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❏"/>
            </a:pPr>
            <a:r>
              <a:rPr lang="es" sz="3600" dirty="0"/>
              <a:t>Campus Cartuja</a:t>
            </a:r>
          </a:p>
          <a:p>
            <a:pPr marL="457200" indent="-33020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❏"/>
            </a:pPr>
            <a:r>
              <a:rPr lang="es" sz="3600" dirty="0"/>
              <a:t>Campus Fuentenueva</a:t>
            </a:r>
          </a:p>
          <a:p>
            <a:pPr marL="457200" indent="-33020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❏"/>
            </a:pPr>
            <a:r>
              <a:rPr lang="es" sz="3600" dirty="0"/>
              <a:t>Campus Aynadamar</a:t>
            </a:r>
          </a:p>
          <a:p>
            <a:pPr marL="457200" indent="-33020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❏"/>
            </a:pPr>
            <a:r>
              <a:rPr lang="es" sz="3600" dirty="0"/>
              <a:t>Campus de la Salud </a:t>
            </a:r>
            <a:r>
              <a:rPr lang="es" sz="4000" dirty="0"/>
              <a:t>(PTS)</a:t>
            </a:r>
          </a:p>
        </p:txBody>
      </p:sp>
      <p:sp>
        <p:nvSpPr>
          <p:cNvPr id="21" name="Shape 133"/>
          <p:cNvSpPr txBox="1">
            <a:spLocks/>
          </p:cNvSpPr>
          <p:nvPr/>
        </p:nvSpPr>
        <p:spPr>
          <a:xfrm>
            <a:off x="11318258" y="8753092"/>
            <a:ext cx="4659678" cy="83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1pPr>
            <a:lvl2pPr marL="912813" indent="-4556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2pPr>
            <a:lvl3pPr marL="1827213" indent="-9128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3pPr>
            <a:lvl4pPr marL="2741613" indent="-1370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4pPr>
            <a:lvl5pPr marL="3656013" indent="-18272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5pPr>
            <a:lvl6pPr marL="5028781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104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428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752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3020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❏"/>
            </a:pPr>
            <a:r>
              <a:rPr lang="es-ES" sz="3600" dirty="0"/>
              <a:t>Campus Ceuta</a:t>
            </a:r>
          </a:p>
          <a:p>
            <a:pPr marL="457200" indent="-33020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❏"/>
            </a:pPr>
            <a:r>
              <a:rPr lang="es-ES" sz="3600" dirty="0"/>
              <a:t>Campus Melilla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s-ES" sz="3600" dirty="0"/>
          </a:p>
        </p:txBody>
      </p:sp>
      <p:sp>
        <p:nvSpPr>
          <p:cNvPr id="22" name="TextBox 25"/>
          <p:cNvSpPr txBox="1">
            <a:spLocks noChangeArrowheads="1"/>
          </p:cNvSpPr>
          <p:nvPr/>
        </p:nvSpPr>
        <p:spPr bwMode="auto">
          <a:xfrm>
            <a:off x="1743075" y="1798638"/>
            <a:ext cx="152939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100" dirty="0">
                <a:latin typeface="Roboto Regular" charset="0"/>
              </a:rPr>
              <a:t>UNIVERSIDAD ES CIUDAD /  THE UNIVERSITY IS THE CITY</a:t>
            </a: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3521076" y="3061672"/>
            <a:ext cx="14045029" cy="9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/>
              <a:t>habitantes de la ciudad está relacionado de alguna manera con la UGR 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000000"/>
                </a:solidFill>
              </a:rPr>
              <a:t>inhabitants is somehow connected to the UGR</a:t>
            </a:r>
          </a:p>
        </p:txBody>
      </p:sp>
      <p:sp>
        <p:nvSpPr>
          <p:cNvPr id="24" name="Shape 128"/>
          <p:cNvSpPr txBox="1">
            <a:spLocks/>
          </p:cNvSpPr>
          <p:nvPr/>
        </p:nvSpPr>
        <p:spPr>
          <a:xfrm>
            <a:off x="1813012" y="2938701"/>
            <a:ext cx="1301100" cy="1533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Roboto Light" charset="0"/>
                <a:ea typeface="ＭＳ Ｐゴシック" charset="-128"/>
                <a:cs typeface="Roboto Light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Roboto Light" charset="0"/>
                <a:ea typeface="ＭＳ Ｐゴシック" charset="-128"/>
                <a:cs typeface="Roboto Light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Roboto Light" charset="0"/>
                <a:ea typeface="ＭＳ Ｐゴシック" charset="-128"/>
                <a:cs typeface="Roboto Light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Roboto Light" charset="0"/>
                <a:ea typeface="ＭＳ Ｐゴシック" charset="-128"/>
                <a:cs typeface="Roboto Light" charset="0"/>
              </a:defRPr>
            </a:lvl5pPr>
            <a:lvl6pPr marL="457200" algn="ctr" defTabSz="912813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Roboto Light" charset="0"/>
                <a:ea typeface="ＭＳ Ｐゴシック" charset="-128"/>
                <a:cs typeface="Roboto Light" charset="0"/>
              </a:defRPr>
            </a:lvl6pPr>
            <a:lvl7pPr marL="914400" algn="ctr" defTabSz="912813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Roboto Light" charset="0"/>
                <a:ea typeface="ＭＳ Ｐゴシック" charset="-128"/>
                <a:cs typeface="Roboto Light" charset="0"/>
              </a:defRPr>
            </a:lvl7pPr>
            <a:lvl8pPr marL="1371600" algn="ctr" defTabSz="912813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Roboto Light" charset="0"/>
                <a:ea typeface="ＭＳ Ｐゴシック" charset="-128"/>
                <a:cs typeface="Roboto Light" charset="0"/>
              </a:defRPr>
            </a:lvl8pPr>
            <a:lvl9pPr marL="1828800" algn="ctr" defTabSz="912813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Roboto Light" charset="0"/>
                <a:ea typeface="ＭＳ Ｐゴシック" charset="-128"/>
                <a:cs typeface="Roboto Light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s" sz="9600" b="1" dirty="0">
                <a:solidFill>
                  <a:srgbClr val="D32D46"/>
                </a:solidFill>
              </a:rPr>
              <a:t>¼</a:t>
            </a:r>
            <a:r>
              <a:rPr lang="es" dirty="0"/>
              <a:t> </a:t>
            </a:r>
          </a:p>
        </p:txBody>
      </p:sp>
      <p:pic>
        <p:nvPicPr>
          <p:cNvPr id="25" name="Shape 134" descr="autobus2000.gif"/>
          <p:cNvPicPr preferRelativeResize="0"/>
          <p:nvPr/>
        </p:nvPicPr>
        <p:blipFill rotWithShape="1">
          <a:blip r:embed="rId3">
            <a:alphaModFix/>
          </a:blip>
          <a:srcRect t="34981" r="3772" b="54428"/>
          <a:stretch/>
        </p:blipFill>
        <p:spPr>
          <a:xfrm>
            <a:off x="0" y="4858201"/>
            <a:ext cx="18288000" cy="1590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267411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760538" y="1050925"/>
            <a:ext cx="152939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900" dirty="0">
                <a:solidFill>
                  <a:srgbClr val="D53044"/>
                </a:solidFill>
                <a:latin typeface="Roboto Black" pitchFamily="2" charset="0"/>
              </a:rPr>
              <a:t>UNIVERSIDAD DE GRANADA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1743075" y="1798638"/>
            <a:ext cx="152939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SERVICIOS PARA ESTUDIANTES / STUDENT SERVICES</a:t>
            </a:r>
            <a:endParaRPr lang="en-US" altLang="es-ES" sz="2100" dirty="0">
              <a:latin typeface="Roboto Regular" charset="0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1371628" y="3419292"/>
            <a:ext cx="6424835" cy="7353070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17" name="Title 20"/>
          <p:cNvSpPr txBox="1">
            <a:spLocks/>
          </p:cNvSpPr>
          <p:nvPr/>
        </p:nvSpPr>
        <p:spPr bwMode="auto">
          <a:xfrm>
            <a:off x="1804765" y="4337509"/>
            <a:ext cx="5751094" cy="517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5" tIns="91433" rIns="182865" bIns="91433" anchor="ctr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defTabSz="457200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defTabSz="457200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defTabSz="457200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400" dirty="0">
                <a:solidFill>
                  <a:schemeClr val="bg1"/>
                </a:solidFill>
                <a:latin typeface="Roboto Regular" charset="0"/>
              </a:rPr>
              <a:t>SERVICIOS PARA ESTUDIANTES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5400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400" dirty="0">
                <a:solidFill>
                  <a:schemeClr val="bg1"/>
                </a:solidFill>
                <a:latin typeface="Roboto Regular" charset="0"/>
              </a:rPr>
              <a:t>STUDENT SERVICES</a:t>
            </a:r>
          </a:p>
        </p:txBody>
      </p:sp>
      <p:pic>
        <p:nvPicPr>
          <p:cNvPr id="36" name="Picture Placeholder 2">
            <a:extLst/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9285" r="9285"/>
          <a:stretch>
            <a:fillRect/>
          </a:stretch>
        </p:blipFill>
        <p:spPr>
          <a:xfrm>
            <a:off x="8734953" y="3419292"/>
            <a:ext cx="3482975" cy="3479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7" name="Picture Placeholder 6">
            <a:extLst/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1716" b="21716"/>
          <a:stretch>
            <a:fillRect/>
          </a:stretch>
        </p:blipFill>
        <p:spPr>
          <a:xfrm>
            <a:off x="12657144" y="7292562"/>
            <a:ext cx="3482975" cy="3479801"/>
          </a:xfrm>
          <a:solidFill>
            <a:schemeClr val="bg1">
              <a:lumMod val="95000"/>
            </a:schemeClr>
          </a:solidFill>
        </p:spPr>
      </p:pic>
      <p:pic>
        <p:nvPicPr>
          <p:cNvPr id="38" name="Picture Placeholder 4">
            <a:extLst/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38935" b="38935"/>
          <a:stretch>
            <a:fillRect/>
          </a:stretch>
        </p:blipFill>
        <p:spPr>
          <a:xfrm>
            <a:off x="12639681" y="3419292"/>
            <a:ext cx="3482975" cy="3479801"/>
          </a:xfrm>
          <a:solidFill>
            <a:schemeClr val="bg1">
              <a:lumMod val="95000"/>
            </a:schemeClr>
          </a:solidFill>
        </p:spPr>
      </p:pic>
      <p:pic>
        <p:nvPicPr>
          <p:cNvPr id="39" name="Picture Placeholder 26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6" r="16396"/>
          <a:stretch>
            <a:fillRect/>
          </a:stretch>
        </p:blipFill>
        <p:spPr>
          <a:xfrm>
            <a:off x="8734953" y="7292562"/>
            <a:ext cx="3504477" cy="34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4869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135144" y="3355781"/>
            <a:ext cx="87153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</a:rPr>
              <a:t>¿</a:t>
            </a:r>
            <a:r>
              <a:rPr lang="en-US" altLang="es-ES" sz="4000" dirty="0" err="1">
                <a:solidFill>
                  <a:srgbClr val="D53044"/>
                </a:solidFill>
              </a:rPr>
              <a:t>Aún</a:t>
            </a:r>
            <a:r>
              <a:rPr lang="en-US" altLang="es-ES" sz="4000" dirty="0">
                <a:solidFill>
                  <a:srgbClr val="D53044"/>
                </a:solidFill>
              </a:rPr>
              <a:t> no </a:t>
            </a:r>
            <a:r>
              <a:rPr lang="en-US" altLang="es-ES" sz="4000" dirty="0" err="1">
                <a:solidFill>
                  <a:srgbClr val="D53044"/>
                </a:solidFill>
              </a:rPr>
              <a:t>tienes</a:t>
            </a:r>
            <a:r>
              <a:rPr lang="en-US" altLang="es-ES" sz="4000" dirty="0">
                <a:solidFill>
                  <a:srgbClr val="D53044"/>
                </a:solidFill>
              </a:rPr>
              <a:t> </a:t>
            </a:r>
            <a:r>
              <a:rPr lang="en-US" altLang="es-ES" sz="4000" dirty="0" err="1">
                <a:solidFill>
                  <a:srgbClr val="D53044"/>
                </a:solidFill>
              </a:rPr>
              <a:t>alojamiento</a:t>
            </a:r>
            <a:r>
              <a:rPr lang="en-US" altLang="es-ES" sz="4000" dirty="0">
                <a:solidFill>
                  <a:srgbClr val="D53044"/>
                </a:solidFill>
              </a:rPr>
              <a:t>? / Are you still </a:t>
            </a:r>
            <a:r>
              <a:rPr lang="en-US" altLang="es-ES" sz="3600" dirty="0">
                <a:solidFill>
                  <a:srgbClr val="D53044"/>
                </a:solidFill>
              </a:rPr>
              <a:t>looking</a:t>
            </a:r>
            <a:r>
              <a:rPr lang="en-US" altLang="es-ES" sz="4000" dirty="0">
                <a:solidFill>
                  <a:srgbClr val="D53044"/>
                </a:solidFill>
              </a:rPr>
              <a:t> </a:t>
            </a:r>
            <a:r>
              <a:rPr lang="en-US" altLang="es-ES" sz="4000">
                <a:solidFill>
                  <a:srgbClr val="D53044"/>
                </a:solidFill>
              </a:rPr>
              <a:t>for accommodation?</a:t>
            </a:r>
            <a:endParaRPr lang="en-US" altLang="es-ES" sz="4000" dirty="0">
              <a:solidFill>
                <a:srgbClr val="D53044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900" dirty="0">
                <a:solidFill>
                  <a:srgbClr val="D53044"/>
                </a:solidFill>
                <a:latin typeface="Roboto Black" pitchFamily="2" charset="0"/>
              </a:rPr>
              <a:t>ALOJAMIENTO / ACOMMODATION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3075" y="1844675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2100" dirty="0">
                <a:latin typeface="Roboto Regular" charset="0"/>
              </a:rPr>
              <a:t>SERVICIOS PARA ESTUDIANTES / STUDENT SERVICES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12" name="Shape 163"/>
          <p:cNvSpPr txBox="1">
            <a:spLocks noGrp="1"/>
          </p:cNvSpPr>
          <p:nvPr>
            <p:ph type="subTitle" idx="1"/>
          </p:nvPr>
        </p:nvSpPr>
        <p:spPr>
          <a:xfrm>
            <a:off x="866274" y="3320719"/>
            <a:ext cx="6555175" cy="3561343"/>
          </a:xfrm>
          <a:prstGeom prst="rect">
            <a:avLst/>
          </a:prstGeom>
          <a:solidFill>
            <a:srgbClr val="CCCCCC"/>
          </a:solidFill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s" sz="2800" b="1" i="1" dirty="0">
                <a:solidFill>
                  <a:srgbClr val="434343"/>
                </a:solidFill>
              </a:rPr>
              <a:t>Oficina de Gestión de Alojamiento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s" sz="2800" i="1" dirty="0">
                <a:solidFill>
                  <a:srgbClr val="434343"/>
                </a:solidFill>
              </a:rPr>
              <a:t>Avda. Doctor Severo Ochoa s/n,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s" sz="2800" i="1" dirty="0">
                <a:solidFill>
                  <a:srgbClr val="434343"/>
                </a:solidFill>
              </a:rPr>
              <a:t>18071 Granada</a:t>
            </a:r>
            <a:r>
              <a:rPr lang="es" sz="2800" b="1" i="1" dirty="0">
                <a:solidFill>
                  <a:srgbClr val="434343"/>
                </a:solidFill>
              </a:rPr>
              <a:t>  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s" sz="2800" i="1" dirty="0">
                <a:solidFill>
                  <a:srgbClr val="434343"/>
                </a:solidFill>
              </a:rPr>
              <a:t>Tlf: 958 244 072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s" sz="2800" i="1" dirty="0">
                <a:solidFill>
                  <a:srgbClr val="434343"/>
                </a:solidFill>
              </a:rPr>
              <a:t>E-mail: </a:t>
            </a:r>
            <a:r>
              <a:rPr lang="es" sz="2800" b="1" i="1" dirty="0">
                <a:solidFill>
                  <a:srgbClr val="434343"/>
                </a:solidFill>
              </a:rPr>
              <a:t>alojamiento@ugr.es </a:t>
            </a:r>
            <a:r>
              <a:rPr lang="es" sz="2800" i="1" dirty="0">
                <a:solidFill>
                  <a:srgbClr val="434343"/>
                </a:solidFill>
              </a:rPr>
              <a:t>  </a:t>
            </a:r>
          </a:p>
          <a:p>
            <a:pPr lvl="0" algn="ctr">
              <a:lnSpc>
                <a:spcPct val="115000"/>
              </a:lnSpc>
            </a:pPr>
            <a:r>
              <a:rPr lang="es-ES" sz="2800" i="1" dirty="0">
                <a:solidFill>
                  <a:srgbClr val="434343"/>
                </a:solidFill>
                <a:hlinkClick r:id="rId3"/>
              </a:rPr>
              <a:t>http://alojamiento.ugr.es/</a:t>
            </a:r>
            <a:r>
              <a:rPr lang="es-ES" sz="2800" i="1" dirty="0">
                <a:solidFill>
                  <a:srgbClr val="434343"/>
                </a:solidFill>
              </a:rPr>
              <a:t> </a:t>
            </a:r>
            <a:endParaRPr sz="2800" dirty="0">
              <a:solidFill>
                <a:srgbClr val="434343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8135144" y="5514368"/>
            <a:ext cx="4357687" cy="5372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Residencias y colegios mayores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Pisos de estudiantes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Alojamiento con Personas mayores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Hostales y pensiones</a:t>
            </a:r>
          </a:p>
          <a:p>
            <a:endParaRPr lang="es-ES" sz="3200" dirty="0"/>
          </a:p>
          <a:p>
            <a:r>
              <a:rPr lang="es-ES" sz="3200" dirty="0"/>
              <a:t>Visita su web y regístrate para consultar su base de datos.</a:t>
            </a:r>
          </a:p>
          <a:p>
            <a:endParaRPr lang="es-ES" sz="54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13124239" y="5522390"/>
            <a:ext cx="435768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Student dorms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Flat sharing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Living with the elderly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Hostels and guesthouses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/>
          </a:p>
          <a:p>
            <a:r>
              <a:rPr lang="en-US" sz="3200" dirty="0"/>
              <a:t>Visit their website and register to check their database</a:t>
            </a:r>
            <a:endParaRPr lang="es-ES" sz="5400" dirty="0"/>
          </a:p>
        </p:txBody>
      </p:sp>
      <p:pic>
        <p:nvPicPr>
          <p:cNvPr id="17419" name="Picture 11" descr="S:\IDP\INFORMACION PUBLICADA EN LA WEB\NUEVA WEB\REPOSITORIO NUEVA WEB\ESTUDIANTES\person-984236_19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04" y="7279048"/>
            <a:ext cx="6537645" cy="367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135144" y="3067025"/>
            <a:ext cx="87153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600" dirty="0" err="1">
                <a:solidFill>
                  <a:srgbClr val="D53044"/>
                </a:solidFill>
              </a:rPr>
              <a:t>Lleva</a:t>
            </a:r>
            <a:r>
              <a:rPr lang="en-US" altLang="es-ES" sz="3600" dirty="0">
                <a:solidFill>
                  <a:srgbClr val="D53044"/>
                </a:solidFill>
              </a:rPr>
              <a:t> </a:t>
            </a:r>
            <a:r>
              <a:rPr lang="en-US" altLang="es-ES" sz="3600" dirty="0" err="1">
                <a:solidFill>
                  <a:srgbClr val="D53044"/>
                </a:solidFill>
              </a:rPr>
              <a:t>contigo</a:t>
            </a:r>
            <a:r>
              <a:rPr lang="en-US" altLang="es-ES" sz="3600" dirty="0">
                <a:solidFill>
                  <a:srgbClr val="D53044"/>
                </a:solidFill>
              </a:rPr>
              <a:t> </a:t>
            </a:r>
            <a:r>
              <a:rPr lang="en-US" altLang="es-ES" sz="3600" dirty="0" err="1">
                <a:solidFill>
                  <a:srgbClr val="D53044"/>
                </a:solidFill>
              </a:rPr>
              <a:t>tu</a:t>
            </a:r>
            <a:r>
              <a:rPr lang="en-US" altLang="es-ES" sz="3600" dirty="0">
                <a:solidFill>
                  <a:srgbClr val="D53044"/>
                </a:solidFill>
              </a:rPr>
              <a:t> </a:t>
            </a:r>
            <a:r>
              <a:rPr lang="en-US" altLang="es-ES" sz="3600" dirty="0" err="1">
                <a:solidFill>
                  <a:srgbClr val="D53044"/>
                </a:solidFill>
              </a:rPr>
              <a:t>carné</a:t>
            </a:r>
            <a:r>
              <a:rPr lang="en-US" altLang="es-ES" sz="3600" dirty="0">
                <a:solidFill>
                  <a:srgbClr val="D53044"/>
                </a:solidFill>
              </a:rPr>
              <a:t> de </a:t>
            </a:r>
            <a:r>
              <a:rPr lang="en-US" altLang="es-ES" sz="3600" dirty="0" err="1">
                <a:solidFill>
                  <a:srgbClr val="D53044"/>
                </a:solidFill>
              </a:rPr>
              <a:t>estudiante</a:t>
            </a:r>
            <a:r>
              <a:rPr lang="en-US" altLang="es-ES" sz="3600" dirty="0">
                <a:solidFill>
                  <a:srgbClr val="D53044"/>
                </a:solidFill>
              </a:rPr>
              <a:t> 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600" dirty="0">
                <a:solidFill>
                  <a:srgbClr val="D53044"/>
                </a:solidFill>
              </a:rPr>
              <a:t>Remember to show your student card at the entrance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  <a:latin typeface="Roboto Black" pitchFamily="2" charset="0"/>
              </a:rPr>
              <a:t>COMEDORES UNIVERSITARIOS/ UNIVERSITY REFRECTORIES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3075" y="1844675"/>
            <a:ext cx="15293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2100" dirty="0">
                <a:latin typeface="Roboto Regular" charset="0"/>
              </a:rPr>
              <a:t>SERVICIOS PARA ESTUDIANTES / STUDENT SERVICES</a:t>
            </a:r>
            <a:endParaRPr lang="en-US" altLang="es-ES" sz="2100" dirty="0">
              <a:latin typeface="Roboto Regular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2100" dirty="0">
              <a:latin typeface="Roboto Regular" charset="0"/>
            </a:endParaRPr>
          </a:p>
        </p:txBody>
      </p:sp>
      <p:sp>
        <p:nvSpPr>
          <p:cNvPr id="12" name="Shape 163"/>
          <p:cNvSpPr txBox="1">
            <a:spLocks noGrp="1"/>
          </p:cNvSpPr>
          <p:nvPr>
            <p:ph type="subTitle" idx="4294967295"/>
          </p:nvPr>
        </p:nvSpPr>
        <p:spPr>
          <a:xfrm>
            <a:off x="745955" y="7435545"/>
            <a:ext cx="6761751" cy="3561343"/>
          </a:xfrm>
          <a:prstGeom prst="rect">
            <a:avLst/>
          </a:prstGeom>
          <a:solidFill>
            <a:srgbClr val="CCCCCC"/>
          </a:solidFill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" b="1" i="1" dirty="0">
                <a:solidFill>
                  <a:schemeClr val="tx1">
                    <a:lumMod val="50000"/>
                  </a:schemeClr>
                </a:solidFill>
              </a:rPr>
              <a:t>Servicio de Comedores Universitarios</a:t>
            </a:r>
          </a:p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" i="1" dirty="0">
                <a:solidFill>
                  <a:schemeClr val="tx1">
                    <a:lumMod val="75000"/>
                  </a:schemeClr>
                </a:solidFill>
              </a:rPr>
              <a:t>Avda. Doctor Severo Ochoa s/n, Granada</a:t>
            </a:r>
          </a:p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" i="1" dirty="0">
                <a:solidFill>
                  <a:schemeClr val="tx1">
                    <a:lumMod val="75000"/>
                  </a:schemeClr>
                </a:solidFill>
              </a:rPr>
              <a:t>E-mail: </a:t>
            </a:r>
            <a:r>
              <a:rPr lang="es" b="1" i="1" dirty="0">
                <a:solidFill>
                  <a:schemeClr val="tx1">
                    <a:lumMod val="75000"/>
                  </a:schemeClr>
                </a:solidFill>
              </a:rPr>
              <a:t>scu@ugr.es</a:t>
            </a:r>
          </a:p>
          <a:p>
            <a:pPr lvl="0" algn="ctr">
              <a:spcBef>
                <a:spcPts val="0"/>
              </a:spcBef>
              <a:buNone/>
            </a:pPr>
            <a:r>
              <a:rPr lang="es" i="1" dirty="0">
                <a:solidFill>
                  <a:schemeClr val="tx1">
                    <a:lumMod val="75000"/>
                  </a:schemeClr>
                </a:solidFill>
              </a:rPr>
              <a:t>Tfno.: 958 244 118 </a:t>
            </a:r>
          </a:p>
          <a:p>
            <a:pPr lvl="0" algn="ctr"/>
            <a:r>
              <a:rPr lang="es-ES" b="1" i="1" u="sng" dirty="0">
                <a:solidFill>
                  <a:schemeClr val="lt1"/>
                </a:solidFill>
                <a:hlinkClick r:id="rId3"/>
              </a:rPr>
              <a:t>http://scu.ugr.es/ </a:t>
            </a:r>
            <a:endParaRPr lang="es" b="1" i="1" u="sng" dirty="0">
              <a:solidFill>
                <a:schemeClr val="lt1"/>
              </a:solidFill>
              <a:hlinkClick r:id="rId3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844590" y="6533729"/>
            <a:ext cx="464824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000" dirty="0"/>
              <a:t>Abierto de Lunes a Sábado, de 13.00 a 15.30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000" dirty="0"/>
              <a:t>Menús de calidad por solo 3.50€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000" dirty="0"/>
              <a:t>Servicio de comida y cena para llevar por 4€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000" dirty="0"/>
              <a:t>Opción de menú vegano para llevar.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000" dirty="0"/>
              <a:t>Menú semanal disponible en la web cada lunes.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2954001" y="6469561"/>
            <a:ext cx="464824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Open Mon. to Sat., from  01.00pm to 03.30pm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Comfort food for just 3.50€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Takeaway Lunch and Dinner available for 4€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Vegan options available to takeaway.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Weekly menu published online every Monday.</a:t>
            </a:r>
          </a:p>
        </p:txBody>
      </p:sp>
      <p:pic>
        <p:nvPicPr>
          <p:cNvPr id="11" name="Shape 171" descr="! (1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526" y="3476096"/>
            <a:ext cx="6612920" cy="34798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81"/>
          <p:cNvSpPr txBox="1">
            <a:spLocks/>
          </p:cNvSpPr>
          <p:nvPr/>
        </p:nvSpPr>
        <p:spPr>
          <a:xfrm>
            <a:off x="8272923" y="5182296"/>
            <a:ext cx="8901905" cy="116213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>
            <a:lvl1pPr marL="342900" indent="-342900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1pPr>
            <a:lvl2pPr marL="912813" indent="-4556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2pPr>
            <a:lvl3pPr marL="1827213" indent="-9128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3pPr>
            <a:lvl4pPr marL="2741613" indent="-13700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4pPr>
            <a:lvl5pPr marL="3656013" indent="-1827213" algn="l" defTabSz="912813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Roboto Light"/>
                <a:ea typeface="ＭＳ Ｐゴシック" charset="-128"/>
                <a:cs typeface="Roboto Light"/>
              </a:defRPr>
            </a:lvl5pPr>
            <a:lvl6pPr marL="5028781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104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428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752" indent="-457162" algn="l" defTabSz="914324" rtl="0" eaLnBrk="1" latinLnBrk="0" hangingPunct="1">
              <a:spcBef>
                <a:spcPct val="20000"/>
              </a:spcBef>
              <a:buFont typeface="Arial"/>
              <a:buChar char="•"/>
              <a:defRPr sz="39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s" sz="2800" dirty="0">
                <a:solidFill>
                  <a:schemeClr val="bg1"/>
                </a:solidFill>
              </a:rPr>
              <a:t>Sedes / Locations:</a:t>
            </a:r>
          </a:p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s" sz="2400" dirty="0">
                <a:solidFill>
                  <a:schemeClr val="bg1"/>
                </a:solidFill>
              </a:rPr>
              <a:t>Fuentenueva / Cartuja -Residencia Carlos V- / Aynadamar / PTS</a:t>
            </a:r>
          </a:p>
        </p:txBody>
      </p:sp>
    </p:spTree>
    <p:extLst>
      <p:ext uri="{BB962C8B-B14F-4D97-AF65-F5344CB8AC3E}">
        <p14:creationId xmlns:p14="http://schemas.microsoft.com/office/powerpoint/2010/main" val="48838250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135144" y="3355781"/>
            <a:ext cx="89193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3600" dirty="0">
                <a:solidFill>
                  <a:srgbClr val="D53044"/>
                </a:solidFill>
              </a:rPr>
              <a:t>Una </a:t>
            </a:r>
            <a:r>
              <a:rPr lang="en-US" altLang="es-ES" sz="3600" dirty="0" err="1">
                <a:solidFill>
                  <a:srgbClr val="D53044"/>
                </a:solidFill>
              </a:rPr>
              <a:t>en</a:t>
            </a:r>
            <a:r>
              <a:rPr lang="en-US" altLang="es-ES" sz="3600" dirty="0">
                <a:solidFill>
                  <a:srgbClr val="D53044"/>
                </a:solidFill>
              </a:rPr>
              <a:t> </a:t>
            </a:r>
            <a:r>
              <a:rPr lang="en-US" altLang="es-ES" sz="3600" dirty="0" err="1">
                <a:solidFill>
                  <a:srgbClr val="D53044"/>
                </a:solidFill>
              </a:rPr>
              <a:t>cada</a:t>
            </a:r>
            <a:r>
              <a:rPr lang="en-US" altLang="es-ES" sz="3600" dirty="0">
                <a:solidFill>
                  <a:srgbClr val="D53044"/>
                </a:solidFill>
              </a:rPr>
              <a:t> </a:t>
            </a:r>
            <a:r>
              <a:rPr lang="en-US" altLang="es-ES" sz="3600" dirty="0" err="1">
                <a:solidFill>
                  <a:srgbClr val="D53044"/>
                </a:solidFill>
              </a:rPr>
              <a:t>facultad</a:t>
            </a:r>
            <a:r>
              <a:rPr lang="en-US" altLang="es-ES" sz="3600" dirty="0">
                <a:solidFill>
                  <a:srgbClr val="D53044"/>
                </a:solidFill>
              </a:rPr>
              <a:t> / One at each Faculty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0538" y="1096963"/>
            <a:ext cx="15293975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900" dirty="0">
                <a:solidFill>
                  <a:srgbClr val="D53044"/>
                </a:solidFill>
                <a:latin typeface="Roboto Black" pitchFamily="2" charset="0"/>
              </a:rPr>
              <a:t>BIBLIOTECA UNIVERSITARIA / UNIVERSITY LIBRARY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43075" y="1844675"/>
            <a:ext cx="152939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ES" sz="2100" dirty="0">
                <a:latin typeface="Roboto Regular" charset="0"/>
              </a:rPr>
              <a:t>SERVICIOS PARA ESTUDIANTES / STUDENT SERVICES</a:t>
            </a:r>
            <a:endParaRPr lang="en-US" altLang="es-ES" sz="2100" dirty="0">
              <a:latin typeface="Roboto Regular" charset="0"/>
            </a:endParaRPr>
          </a:p>
        </p:txBody>
      </p:sp>
      <p:sp>
        <p:nvSpPr>
          <p:cNvPr id="12" name="Shape 163"/>
          <p:cNvSpPr txBox="1">
            <a:spLocks noGrp="1"/>
          </p:cNvSpPr>
          <p:nvPr>
            <p:ph type="subTitle" idx="4294967295"/>
          </p:nvPr>
        </p:nvSpPr>
        <p:spPr>
          <a:xfrm>
            <a:off x="1010652" y="3320719"/>
            <a:ext cx="6555175" cy="3561343"/>
          </a:xfrm>
          <a:prstGeom prst="rect">
            <a:avLst/>
          </a:prstGeom>
          <a:solidFill>
            <a:srgbClr val="CCCCCC"/>
          </a:solidFill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endParaRPr lang="es" sz="3200" b="1" i="1" dirty="0">
              <a:solidFill>
                <a:srgbClr val="434343"/>
              </a:solidFill>
            </a:endParaRP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s" sz="3200" b="1" i="1" dirty="0">
                <a:solidFill>
                  <a:srgbClr val="434343"/>
                </a:solidFill>
              </a:rPr>
              <a:t>Biblioteca Universitaria</a:t>
            </a:r>
          </a:p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" sz="3200" i="1" dirty="0">
                <a:solidFill>
                  <a:srgbClr val="434343"/>
                </a:solidFill>
              </a:rPr>
              <a:t>E-mail: </a:t>
            </a:r>
            <a:r>
              <a:rPr lang="es-ES" sz="3200" i="1" dirty="0">
                <a:solidFill>
                  <a:srgbClr val="434343"/>
                </a:solidFill>
              </a:rPr>
              <a:t>direccionbiblioteca@ugr.es</a:t>
            </a:r>
            <a:r>
              <a:rPr lang="es" sz="3200" i="1" dirty="0">
                <a:solidFill>
                  <a:srgbClr val="434343"/>
                </a:solidFill>
              </a:rPr>
              <a:t>  </a:t>
            </a:r>
          </a:p>
          <a:p>
            <a:pPr lvl="0" algn="ctr">
              <a:lnSpc>
                <a:spcPct val="115000"/>
              </a:lnSpc>
            </a:pPr>
            <a:r>
              <a:rPr lang="es-ES" sz="3200" i="1" dirty="0">
                <a:solidFill>
                  <a:schemeClr val="accent1">
                    <a:lumMod val="75000"/>
                  </a:schemeClr>
                </a:solidFill>
              </a:rPr>
              <a:t>http://biblioteca.ugr.es</a:t>
            </a:r>
            <a:endParaRPr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940842" y="4599974"/>
            <a:ext cx="4860758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Catalogo online: https://granatensis.ugr.es/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Salas de lectura y estudio (abiertas durante la noche en periodos de exámenes).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Ordenadores disponibles con conexión a internet.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Biblioteca Electrónica:  conexión VPN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200" dirty="0"/>
              <a:t>Book-</a:t>
            </a:r>
            <a:r>
              <a:rPr lang="es-ES" sz="3200" dirty="0" err="1"/>
              <a:t>crossing</a:t>
            </a:r>
            <a:endParaRPr lang="es-ES" sz="3200" dirty="0"/>
          </a:p>
          <a:p>
            <a:endParaRPr lang="es-ES" sz="5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12721391" y="4046525"/>
            <a:ext cx="4860758" cy="78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Online catalogue: https://granatensis.ugr.es/es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Reading, </a:t>
            </a:r>
            <a:r>
              <a:rPr lang="en-US" sz="3200" dirty="0" err="1"/>
              <a:t>coworking</a:t>
            </a:r>
            <a:r>
              <a:rPr lang="en-US" sz="3200" dirty="0"/>
              <a:t> and study rooms (open also during the night during exam periods).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 Computers available with internet connection.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Electronic Library:  VPN connection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Book-crossing</a:t>
            </a:r>
          </a:p>
          <a:p>
            <a:endParaRPr lang="es-ES" sz="5400" dirty="0"/>
          </a:p>
        </p:txBody>
      </p:sp>
      <p:pic>
        <p:nvPicPr>
          <p:cNvPr id="11" name="Shape 327" descr="24414882081_494b5e837e_o.jpg"/>
          <p:cNvPicPr preferRelativeResize="0"/>
          <p:nvPr/>
        </p:nvPicPr>
        <p:blipFill rotWithShape="1">
          <a:blip r:embed="rId3">
            <a:alphaModFix/>
          </a:blip>
          <a:srcRect l="8486" r="16212"/>
          <a:stretch/>
        </p:blipFill>
        <p:spPr>
          <a:xfrm>
            <a:off x="1130967" y="7339264"/>
            <a:ext cx="6434860" cy="3850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58471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760538" y="1050925"/>
            <a:ext cx="152939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900" dirty="0">
                <a:solidFill>
                  <a:srgbClr val="D53044"/>
                </a:solidFill>
                <a:latin typeface="Roboto Black" pitchFamily="2" charset="0"/>
              </a:rPr>
              <a:t>UNIVERSIDAD DE GRANADA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427163" y="1223963"/>
            <a:ext cx="150812" cy="903287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1743075" y="1798638"/>
            <a:ext cx="152939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100" dirty="0">
                <a:latin typeface="Roboto Regular" charset="0"/>
              </a:rPr>
              <a:t>SERVICIOS PARA ESTUDIANTES / STUDENT SERVICES</a:t>
            </a:r>
            <a:endParaRPr lang="en-US" altLang="es-ES" sz="2100" dirty="0">
              <a:latin typeface="Roboto Regular" charset="0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1371628" y="3419292"/>
            <a:ext cx="6424835" cy="7353070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rgbClr val="FFFFFF"/>
              </a:solidFill>
            </a:endParaRPr>
          </a:p>
        </p:txBody>
      </p:sp>
      <p:sp>
        <p:nvSpPr>
          <p:cNvPr id="17" name="Title 20"/>
          <p:cNvSpPr txBox="1">
            <a:spLocks/>
          </p:cNvSpPr>
          <p:nvPr/>
        </p:nvSpPr>
        <p:spPr bwMode="auto">
          <a:xfrm>
            <a:off x="1804765" y="4337509"/>
            <a:ext cx="5751094" cy="517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65" tIns="91433" rIns="182865" bIns="91433" anchor="ctr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1pPr>
            <a:lvl2pPr marL="37931725" indent="-37474525" defTabSz="457200" eaLnBrk="0" hangingPunct="0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2pPr>
            <a:lvl3pPr marL="1827213" indent="-912813" defTabSz="457200" eaLnBrk="0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3pPr>
            <a:lvl4pPr marL="2741613" indent="-1370013" defTabSz="457200" eaLnBrk="0" hangingPunct="0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4pPr>
            <a:lvl5pPr marL="3656013" indent="-1827213" defTabSz="457200" eaLnBrk="0" hangingPunct="0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5pPr>
            <a:lvl6pPr marL="41132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6pPr>
            <a:lvl7pPr marL="45704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7pPr>
            <a:lvl8pPr marL="50276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8pPr>
            <a:lvl9pPr marL="5484813" indent="-1827213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pitchFamily="2" charset="0"/>
                <a:ea typeface="ＭＳ Ｐゴシック" pitchFamily="34" charset="-128"/>
                <a:cs typeface="Roboto Light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400" dirty="0">
                <a:solidFill>
                  <a:schemeClr val="bg1"/>
                </a:solidFill>
                <a:latin typeface="Roboto Regular" charset="0"/>
              </a:rPr>
              <a:t>SERVICIOS PARA ESTUDIANTES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5400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5400" dirty="0">
                <a:solidFill>
                  <a:schemeClr val="bg1"/>
                </a:solidFill>
                <a:latin typeface="Roboto Regular" charset="0"/>
              </a:rPr>
              <a:t>STUDENT SERVICES</a:t>
            </a:r>
          </a:p>
        </p:txBody>
      </p:sp>
      <p:sp>
        <p:nvSpPr>
          <p:cNvPr id="41" name="Rectangle 9"/>
          <p:cNvSpPr/>
          <p:nvPr/>
        </p:nvSpPr>
        <p:spPr>
          <a:xfrm>
            <a:off x="8566485" y="3465120"/>
            <a:ext cx="8758989" cy="1780674"/>
          </a:xfrm>
          <a:prstGeom prst="rect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65" tIns="91433" rIns="182865" bIns="91433" anchor="ctr"/>
          <a:lstStyle>
            <a:lvl1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r>
              <a:rPr lang="es-ES" sz="4000" dirty="0">
                <a:solidFill>
                  <a:schemeClr val="bg1"/>
                </a:solidFill>
              </a:rPr>
              <a:t>Actividades culturales y tiempo libre/</a:t>
            </a:r>
          </a:p>
          <a:p>
            <a:r>
              <a:rPr lang="es-ES" sz="4000" dirty="0">
                <a:solidFill>
                  <a:schemeClr val="bg1"/>
                </a:solidFill>
              </a:rPr>
              <a:t>Cultural </a:t>
            </a:r>
            <a:r>
              <a:rPr lang="es-ES" sz="4000" dirty="0" err="1">
                <a:solidFill>
                  <a:schemeClr val="bg1"/>
                </a:solidFill>
              </a:rPr>
              <a:t>Activities</a:t>
            </a:r>
            <a:r>
              <a:rPr lang="es-ES" sz="4000" dirty="0">
                <a:solidFill>
                  <a:schemeClr val="bg1"/>
                </a:solidFill>
              </a:rPr>
              <a:t> and </a:t>
            </a:r>
            <a:r>
              <a:rPr lang="es-ES" sz="4000" dirty="0" err="1">
                <a:solidFill>
                  <a:schemeClr val="bg1"/>
                </a:solidFill>
              </a:rPr>
              <a:t>Spare</a:t>
            </a:r>
            <a:r>
              <a:rPr lang="es-ES" sz="4000" dirty="0">
                <a:solidFill>
                  <a:schemeClr val="bg1"/>
                </a:solidFill>
              </a:rPr>
              <a:t> Time</a:t>
            </a:r>
          </a:p>
        </p:txBody>
      </p:sp>
      <p:pic>
        <p:nvPicPr>
          <p:cNvPr id="42" name="Shape 188" descr="17454220373_81bfe6e168_o.jpg"/>
          <p:cNvPicPr preferRelativeResize="0"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6485" y="5245794"/>
            <a:ext cx="8769734" cy="5526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17" grpId="0"/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Business March5 v2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BAAAA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6">
            <a:lumMod val="40000"/>
            <a:lumOff val="60000"/>
          </a:schemeClr>
        </a:solidFill>
        <a:ln>
          <a:solidFill>
            <a:schemeClr val="tx1">
              <a:lumMod val="40000"/>
              <a:lumOff val="60000"/>
            </a:schemeClr>
          </a:solidFill>
        </a:ln>
      </a:spPr>
      <a:bodyPr wrap="square" lIns="91425" tIns="91425" rIns="91425" bIns="91425" numCol="2" anchor="t" anchorCtr="0">
        <a:noAutofit/>
      </a:bodyPr>
      <a:lstStyle>
        <a:defPPr marL="127000" indent="0">
          <a:lnSpc>
            <a:spcPct val="115000"/>
          </a:lnSpc>
          <a:buSzPct val="100000"/>
          <a:buNone/>
          <a:defRPr sz="3200" dirty="0" smtClean="0">
            <a:solidFill>
              <a:schemeClr val="tx1">
                <a:lumMod val="50000"/>
              </a:schemeClr>
            </a:solidFill>
            <a:latin typeface="Lato"/>
            <a:ea typeface="Lato"/>
            <a:cs typeface="Lato"/>
            <a:sym typeface="Lato"/>
          </a:defRPr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5128</TotalTime>
  <Words>2301</Words>
  <Application>Microsoft Office PowerPoint</Application>
  <PresentationFormat>Personalizado</PresentationFormat>
  <Paragraphs>407</Paragraphs>
  <Slides>28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9" baseType="lpstr">
      <vt:lpstr>ＭＳ Ｐゴシック</vt:lpstr>
      <vt:lpstr>Arial</vt:lpstr>
      <vt:lpstr>Calibri</vt:lpstr>
      <vt:lpstr>Gill Sans</vt:lpstr>
      <vt:lpstr>Lato</vt:lpstr>
      <vt:lpstr>Nexa Bold</vt:lpstr>
      <vt:lpstr>Roboto Black</vt:lpstr>
      <vt:lpstr>Roboto Light</vt:lpstr>
      <vt:lpstr>Roboto Medium</vt:lpstr>
      <vt:lpstr>Roboto Regular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Oficina de Gestión de la Comunicación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de presentación corporativa Universidad de Granada 4:3</dc:title>
  <dc:creator>Ángel Rodríguez Valverde</dc:creator>
  <cp:lastModifiedBy>Evangelia Tzeremaki</cp:lastModifiedBy>
  <cp:revision>771</cp:revision>
  <dcterms:created xsi:type="dcterms:W3CDTF">2017-04-03T06:52:49Z</dcterms:created>
  <dcterms:modified xsi:type="dcterms:W3CDTF">2022-09-08T08:11:55Z</dcterms:modified>
</cp:coreProperties>
</file>